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5" r:id="rId3"/>
    <p:sldId id="273" r:id="rId4"/>
    <p:sldId id="270" r:id="rId5"/>
    <p:sldId id="261" r:id="rId6"/>
    <p:sldId id="262" r:id="rId7"/>
    <p:sldId id="274" r:id="rId8"/>
    <p:sldId id="266" r:id="rId9"/>
    <p:sldId id="259" r:id="rId10"/>
    <p:sldId id="267" r:id="rId11"/>
    <p:sldId id="272" r:id="rId12"/>
    <p:sldId id="275" r:id="rId13"/>
    <p:sldId id="257" r:id="rId14"/>
    <p:sldId id="276" r:id="rId15"/>
    <p:sldId id="305" r:id="rId16"/>
    <p:sldId id="306" r:id="rId17"/>
    <p:sldId id="308" r:id="rId18"/>
    <p:sldId id="309" r:id="rId19"/>
    <p:sldId id="310" r:id="rId20"/>
    <p:sldId id="260" r:id="rId21"/>
    <p:sldId id="312"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99FF66"/>
    <a:srgbClr val="FF66FF"/>
    <a:srgbClr val="B7F0FB"/>
    <a:srgbClr val="5BF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59" autoAdjust="0"/>
  </p:normalViewPr>
  <p:slideViewPr>
    <p:cSldViewPr snapToGrid="0">
      <p:cViewPr varScale="1">
        <p:scale>
          <a:sx n="52" d="100"/>
          <a:sy n="52" d="100"/>
        </p:scale>
        <p:origin x="1136" y="64"/>
      </p:cViewPr>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an7.org/linux/man-pages/man2/sync.2.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man7.org/linux/man-pages/man2/fsync.2.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return to the topic of cache flushing policies in an upcoming lecture!</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63579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You might wonder whether, say, an L2 cache contains the data that resides in the associated L1 caches (in addition to the other L2 data). Such an L2 design would be called an inclusive cache. A design in which the L2 and L1 would hold a non-overlapping set of data would be called an exclusive cache design. An advantage of exclusive caches is that the total size of the L* caches would be the sum of each level’s size (instead of just the size of the L3). An advantage of inclusive caches is that, on a modern multicore machine, the L3 levels are often shared by multiple CPUs, even if the L1 and L2 are private (i.e., per-core). With an inclusive design, data pulled into the L3 by one core can be pulled into the private L1+L2 caches of that core and another core that shares the L3. For a more detailed discussion of these kinds of caching issues, see https://cs.brown.edu/courses/cs033/lecture/17cache.pdf.] </a:t>
            </a:r>
          </a:p>
          <a:p>
            <a:endParaRPr lang="en-US" dirty="0"/>
          </a:p>
          <a:p>
            <a:r>
              <a:rPr lang="en-US" dirty="0"/>
              <a:t>[For a nice discussion of L* caches, see https://meribold.org/2017/10/20/survey-of-cpu-caches/.]</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224245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Bulldozer, imagine a core on the left want to access the rightmost RAM module. The core will have to send a request via the cross-die crossbars and the associated circuitry---a longer process than accessing memory that is directly connected to the core’s memory controller.]</a:t>
            </a:r>
          </a:p>
          <a:p>
            <a:endParaRPr lang="en-US" dirty="0"/>
          </a:p>
          <a:p>
            <a:r>
              <a:rPr lang="en-US" dirty="0"/>
              <a:t>[Ref: The paper "Main Memory and Cache Performance of Intel Sandy Bridge and AMD Bulldozer" by </a:t>
            </a:r>
            <a:r>
              <a:rPr lang="en-US" dirty="0" err="1"/>
              <a:t>Molka</a:t>
            </a:r>
            <a:r>
              <a:rPr lang="en-US" dirty="0"/>
              <a:t> et al. The paper can be downloaded at https://tu-dresden.de/zih/forschung/ressourcen/dateien/abgeschlossene-projekte/benchit/2014_MSPC_authors_version.pdf?lang=en]</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352331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Hard drives have terrible performance</a:t>
            </a:r>
            <a:r>
              <a:rPr lang="en-US" baseline="0" dirty="0"/>
              <a:t> for random reads and writes. The reason is that, for random workloads, the disk head is moving all around, incurring a bunch of seek latencies and rotational delays. In contrast, an SSD only has to pay electronic latencies. But, as we see from this chart, a file system for SSDs would also benefit from converting random IOs to sequential ones, because SSDs also have a performance disparity between random and sequential IO.</a:t>
            </a:r>
          </a:p>
          <a:p>
            <a:endParaRPr lang="en-US" baseline="0" dirty="0"/>
          </a:p>
          <a:p>
            <a:r>
              <a:rPr lang="en-US" baseline="0" dirty="0"/>
              <a:t>For SSDs, random writes are faster than random reads. This is because the SSD can batch a bunch of writes, and then write them in one burst to the end of the log. The SSD can’t play those kinds of tricks with reads. Also note that, like a hard disk, an SSD also has a “geometry.” Internally, the SSD groups a bunch of blocks together. Consecutively accessing pages in that group are faster than consecutively accessing pages across many different groups. [For a high-level overview of SSD geometries, see https://www.cactus-tech.com/resources/blog/details/solid-state-drive-primer-8-controller-architecture-channels-and-banks]</a:t>
            </a:r>
          </a:p>
          <a:p>
            <a:endParaRPr lang="en-US" dirty="0"/>
          </a:p>
          <a:p>
            <a:r>
              <a:rPr lang="en-US" dirty="0"/>
              <a:t>We</a:t>
            </a:r>
            <a:r>
              <a:rPr lang="en-US" baseline="0" dirty="0"/>
              <a:t> see another interesting trend by looking at the sequential numbers. For sequential reads and writes, the performance difference between SSDs and hard drives is much smaller. So, if you’re designing a machine, and you know that the machine will only be running applications with sequential workloads, then maybe you should put a hard disk in the machine instead of an SSD. You’ll get a lot more storage capacity for the same amount of dollars, and your sequential performance will be pretty reasonable. In terms of dollar per storage bit, there’s a 10x differences between hard drives and SSDs. In other words, for a given amount of money, you can buy a hard disk that has ten times more storage than an SSD with the same dollar cost. So, SSDs have roughly twice as fast sequential throughput, but roughly a tenth of the storage capacity of a hard disk.</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15</a:t>
            </a:fld>
            <a:endParaRPr lang="en-US"/>
          </a:p>
        </p:txBody>
      </p:sp>
    </p:spTree>
    <p:extLst>
      <p:ext uri="{BB962C8B-B14F-4D97-AF65-F5344CB8AC3E}">
        <p14:creationId xmlns:p14="http://schemas.microsoft.com/office/powerpoint/2010/main" val="381387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57121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407822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might lose more data during a crash because we’re delaying the time at which the kernel knows that there’s data available to flush to disk!</a:t>
            </a:r>
          </a:p>
          <a:p>
            <a:endParaRPr lang="en-US" dirty="0"/>
          </a:p>
          <a:p>
            <a:r>
              <a:rPr lang="en-US" dirty="0"/>
              <a:t>Note that the </a:t>
            </a:r>
            <a:r>
              <a:rPr lang="en-US" dirty="0" err="1"/>
              <a:t>stdio</a:t>
            </a:r>
            <a:r>
              <a:rPr lang="en-US" dirty="0"/>
              <a:t> library provides a `</a:t>
            </a:r>
            <a:r>
              <a:rPr lang="en-US" dirty="0" err="1"/>
              <a:t>fflush</a:t>
            </a:r>
            <a:r>
              <a:rPr lang="en-US" dirty="0"/>
              <a:t>(FILE* f)` method that allows an application to forcibly write the contents of the </a:t>
            </a:r>
            <a:r>
              <a:rPr lang="en-US" dirty="0" err="1"/>
              <a:t>stdio</a:t>
            </a:r>
            <a:r>
              <a:rPr lang="en-US" dirty="0"/>
              <a:t> cache to the buffer cache. However, as the man page says, “Note that </a:t>
            </a:r>
            <a:r>
              <a:rPr lang="en-US" b="1" dirty="0" err="1"/>
              <a:t>fflush</a:t>
            </a:r>
            <a:r>
              <a:rPr lang="en-US" dirty="0"/>
              <a:t>() flushes only the user-space buffers provided by the C library. To ensure that the data is physically stored on disk the kernel buffers must be flushed too, for example, with </a:t>
            </a:r>
            <a:r>
              <a:rPr lang="en-US" dirty="0">
                <a:hlinkClick r:id="rId3"/>
              </a:rPr>
              <a:t>sync(2)</a:t>
            </a:r>
            <a:r>
              <a:rPr lang="en-US" dirty="0"/>
              <a:t> or </a:t>
            </a:r>
            <a:r>
              <a:rPr lang="en-US" dirty="0" err="1">
                <a:hlinkClick r:id="rId4"/>
              </a:rPr>
              <a:t>fsync</a:t>
            </a:r>
            <a:r>
              <a:rPr lang="en-US">
                <a:hlinkClick r:id="rId4"/>
              </a:rPr>
              <a:t>(2)</a:t>
            </a:r>
            <a:r>
              <a:rPr lang="en-US"/>
              <a:t>.” [Ref: https://man7.org/linux/man-pages/man3/fflush.3.html.]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find the two test programs in https://github.com/cs61/cs61-lectures/blob/main/storage1/w-osbyte.cc and https://github.com/cs61/cs61-lectures/blob/main/storage1/w-stdiobyte.cc.]</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132027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of the </a:t>
            </a:r>
            <a:r>
              <a:rPr lang="en-US" dirty="0" err="1"/>
              <a:t>strace</a:t>
            </a:r>
            <a:r>
              <a:rPr lang="en-US" dirty="0"/>
              <a:t> log shows the program reading the </a:t>
            </a:r>
            <a:r>
              <a:rPr lang="en-US" dirty="0" err="1"/>
              <a:t>libc</a:t>
            </a:r>
            <a:r>
              <a:rPr lang="en-US" dirty="0"/>
              <a:t> library into memory, marking the code region as PROT_EXEC (i.e., executable) and other parts containing data as readable and writable. The second part of the </a:t>
            </a:r>
            <a:r>
              <a:rPr lang="en-US" dirty="0" err="1"/>
              <a:t>strace</a:t>
            </a:r>
            <a:r>
              <a:rPr lang="en-US" dirty="0"/>
              <a:t> log shows the write() system calls made by the </a:t>
            </a:r>
            <a:r>
              <a:rPr lang="en-US" dirty="0" err="1"/>
              <a:t>stdio</a:t>
            </a:r>
            <a:r>
              <a:rPr lang="en-US" dirty="0"/>
              <a:t> library.</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5607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5210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79817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https://www.microsoft.com/en-us/research/project/project-silica/]</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90483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159180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158663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https://aws.amazon.com/snowball/</a:t>
            </a:r>
          </a:p>
          <a:p>
            <a:r>
              <a:rPr lang="en-US" dirty="0"/>
              <a:t>        https://aws.amazon.com/snowmobile/</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291374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sample code, the variables `</a:t>
            </a:r>
            <a:r>
              <a:rPr lang="en-US" dirty="0" err="1"/>
              <a:t>i</a:t>
            </a:r>
            <a:r>
              <a:rPr lang="en-US" dirty="0"/>
              <a:t>` and `sum` have good temporal locality because both variables are accessed during each loop iteration. The elements of the array `v[]` exhibit spatial locality, because when the i</a:t>
            </a:r>
            <a:r>
              <a:rPr lang="en-US" baseline="30000" dirty="0"/>
              <a:t>th</a:t>
            </a:r>
            <a:r>
              <a:rPr lang="en-US" dirty="0"/>
              <a:t> element is accessed, the i+1</a:t>
            </a:r>
            <a:r>
              <a:rPr lang="en-US" baseline="30000" dirty="0"/>
              <a:t>th</a:t>
            </a:r>
            <a:r>
              <a:rPr lang="en-US" dirty="0"/>
              <a:t> element will soon be accessed.</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129830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173535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Cache misses are bad because they incur both the cost of interacting with the cache *and* the cost of accessing slower storage! So, we want to design caches that have a high hit rate: in other words, we want to increase the fraction of all accesses that can be serviced by the cache.</a:t>
            </a:r>
          </a:p>
          <a:p>
            <a:endParaRPr lang="en-US" dirty="0"/>
          </a:p>
          <a:p>
            <a:r>
              <a:rPr lang="en-US" dirty="0"/>
              <a:t>Why might a cache decide to actually issue an asynchronous flush? One reason is that the cache might be full, so, to make room for a new item, the cache decides to flush an old dirty item. Another reason might be for crash resistance: if the cache does not reside in persistent storage, but the underlying storage *is* persistent, the cache might flush a dirty item to ensure that, if the machine does crash or unexpectedly lose power, the new value of the dirty object won’t be lost!</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390424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eb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1" y="2239262"/>
            <a:ext cx="3671382" cy="1334948"/>
          </a:xfrm>
          <a:noFill/>
        </p:spPr>
        <p:txBody>
          <a:bodyPr>
            <a:normAutofit fontScale="90000"/>
          </a:bodyPr>
          <a:lstStyle/>
          <a:p>
            <a:pPr>
              <a:lnSpc>
                <a:spcPts val="6500"/>
              </a:lnSpc>
            </a:pPr>
            <a:r>
              <a:rPr lang="en-US" sz="6600" dirty="0">
                <a:solidFill>
                  <a:schemeClr val="bg1"/>
                </a:solidFill>
                <a:latin typeface="Bahnschrift" panose="020B0502040204020203" pitchFamily="34" charset="0"/>
              </a:rPr>
              <a:t>Storage, Part 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1" y="3373580"/>
            <a:ext cx="3671382" cy="1364848"/>
          </a:xfrm>
          <a:prstGeom prst="rect">
            <a:avLst/>
          </a:prstGeom>
          <a:no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4500"/>
              </a:lnSpc>
            </a:pPr>
            <a:r>
              <a:rPr lang="en-US" sz="4400" dirty="0">
                <a:solidFill>
                  <a:schemeClr val="bg1"/>
                </a:solidFill>
                <a:latin typeface="Bahnschrift" panose="020B0502040204020203" pitchFamily="34" charset="0"/>
              </a:rPr>
              <a:t>CS 61: Lecture 13</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10/25/2023</a:t>
            </a:r>
            <a:endParaRPr lang="en-US" sz="6600" dirty="0">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3F151C79-9638-1293-6979-4E75F2EEDA4D}"/>
              </a:ext>
            </a:extLst>
          </p:cNvPr>
          <p:cNvPicPr>
            <a:picLocks noChangeAspect="1"/>
          </p:cNvPicPr>
          <p:nvPr/>
        </p:nvPicPr>
        <p:blipFill rotWithShape="1">
          <a:blip r:embed="rId3">
            <a:extLst>
              <a:ext uri="{28A0092B-C50C-407E-A947-70E740481C1C}">
                <a14:useLocalDpi xmlns:a14="http://schemas.microsoft.com/office/drawing/2010/main" val="0"/>
              </a:ext>
            </a:extLst>
          </a:blip>
          <a:srcRect t="1761" r="2669" b="3179"/>
          <a:stretch/>
        </p:blipFill>
        <p:spPr>
          <a:xfrm>
            <a:off x="3671383" y="111211"/>
            <a:ext cx="8413530" cy="6573794"/>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721B-E5BD-D3E5-404D-944A33F1B541}"/>
              </a:ext>
            </a:extLst>
          </p:cNvPr>
          <p:cNvSpPr>
            <a:spLocks noGrp="1"/>
          </p:cNvSpPr>
          <p:nvPr>
            <p:ph type="title"/>
          </p:nvPr>
        </p:nvSpPr>
        <p:spPr>
          <a:xfrm>
            <a:off x="0" y="27371"/>
            <a:ext cx="7556500" cy="747329"/>
          </a:xfrm>
        </p:spPr>
        <p:txBody>
          <a:bodyPr/>
          <a:lstStyle/>
          <a:p>
            <a:r>
              <a:rPr lang="en-US" dirty="0"/>
              <a:t>Caching Terminology</a:t>
            </a:r>
          </a:p>
        </p:txBody>
      </p:sp>
      <p:sp>
        <p:nvSpPr>
          <p:cNvPr id="3" name="Content Placeholder 2">
            <a:extLst>
              <a:ext uri="{FF2B5EF4-FFF2-40B4-BE49-F238E27FC236}">
                <a16:creationId xmlns:a16="http://schemas.microsoft.com/office/drawing/2014/main" id="{4D4F080F-4BB8-2DDF-06F8-B10C09738A39}"/>
              </a:ext>
            </a:extLst>
          </p:cNvPr>
          <p:cNvSpPr>
            <a:spLocks noGrp="1"/>
          </p:cNvSpPr>
          <p:nvPr>
            <p:ph idx="1"/>
          </p:nvPr>
        </p:nvSpPr>
        <p:spPr>
          <a:xfrm>
            <a:off x="0" y="774700"/>
            <a:ext cx="6934200" cy="6324600"/>
          </a:xfrm>
        </p:spPr>
        <p:txBody>
          <a:bodyPr>
            <a:normAutofit/>
          </a:bodyPr>
          <a:lstStyle/>
          <a:p>
            <a:r>
              <a:rPr lang="en-US" dirty="0"/>
              <a:t>A </a:t>
            </a:r>
            <a:r>
              <a:rPr lang="en-US" b="1" i="1" dirty="0"/>
              <a:t>block</a:t>
            </a:r>
            <a:r>
              <a:rPr lang="en-US" dirty="0"/>
              <a:t> is a unit of data storage: both the cache and the underlying storage contain blocks</a:t>
            </a:r>
          </a:p>
          <a:p>
            <a:r>
              <a:rPr lang="en-US" dirty="0"/>
              <a:t>Each block in the underlying storage has an </a:t>
            </a:r>
            <a:r>
              <a:rPr lang="en-US" b="1" i="1" dirty="0"/>
              <a:t>address</a:t>
            </a:r>
          </a:p>
          <a:p>
            <a:pPr lvl="1"/>
            <a:r>
              <a:rPr lang="en-US" dirty="0"/>
              <a:t>We typically refer to blocks via an integer index, treating the underlying storage as an array of blocks</a:t>
            </a:r>
          </a:p>
          <a:p>
            <a:pPr lvl="1"/>
            <a:r>
              <a:rPr lang="en-US" dirty="0"/>
              <a:t>However, a block typically has a “real” address on the storage device (e.g., a memory address for RAM data, or a disk position for a file block)</a:t>
            </a:r>
          </a:p>
          <a:p>
            <a:r>
              <a:rPr lang="en-US" dirty="0"/>
              <a:t>A cache contains one or more </a:t>
            </a:r>
            <a:r>
              <a:rPr lang="en-US" b="1" i="1" dirty="0"/>
              <a:t>slots</a:t>
            </a:r>
            <a:r>
              <a:rPr lang="en-US" dirty="0"/>
              <a:t> (each the size of a block)</a:t>
            </a:r>
          </a:p>
          <a:p>
            <a:pPr lvl="1"/>
            <a:r>
              <a:rPr lang="en-US" dirty="0"/>
              <a:t>An </a:t>
            </a:r>
            <a:r>
              <a:rPr lang="en-US" b="1" i="1" dirty="0"/>
              <a:t>empty slot</a:t>
            </a:r>
            <a:r>
              <a:rPr lang="en-US" dirty="0"/>
              <a:t> contains no cached block</a:t>
            </a:r>
          </a:p>
          <a:p>
            <a:pPr lvl="1"/>
            <a:r>
              <a:rPr lang="en-US" dirty="0"/>
              <a:t>A </a:t>
            </a:r>
            <a:r>
              <a:rPr lang="en-US" b="1" i="1" dirty="0"/>
              <a:t>filled slot</a:t>
            </a:r>
            <a:r>
              <a:rPr lang="en-US" dirty="0"/>
              <a:t> contains a cached block</a:t>
            </a:r>
          </a:p>
          <a:p>
            <a:endParaRPr lang="en-US" dirty="0"/>
          </a:p>
        </p:txBody>
      </p:sp>
      <p:sp>
        <p:nvSpPr>
          <p:cNvPr id="7" name="TextBox 6">
            <a:extLst>
              <a:ext uri="{FF2B5EF4-FFF2-40B4-BE49-F238E27FC236}">
                <a16:creationId xmlns:a16="http://schemas.microsoft.com/office/drawing/2014/main" id="{6230361B-06A9-1DF2-EDA7-A066F0D47399}"/>
              </a:ext>
            </a:extLst>
          </p:cNvPr>
          <p:cNvSpPr txBox="1"/>
          <p:nvPr/>
        </p:nvSpPr>
        <p:spPr>
          <a:xfrm>
            <a:off x="9117857" y="3429000"/>
            <a:ext cx="1092200"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Cache</a:t>
            </a:r>
          </a:p>
        </p:txBody>
      </p:sp>
      <p:sp>
        <p:nvSpPr>
          <p:cNvPr id="8" name="TextBox 7">
            <a:extLst>
              <a:ext uri="{FF2B5EF4-FFF2-40B4-BE49-F238E27FC236}">
                <a16:creationId xmlns:a16="http://schemas.microsoft.com/office/drawing/2014/main" id="{E65FAC0A-C838-8618-E1C5-A9A572273CE9}"/>
              </a:ext>
            </a:extLst>
          </p:cNvPr>
          <p:cNvSpPr txBox="1"/>
          <p:nvPr/>
        </p:nvSpPr>
        <p:spPr>
          <a:xfrm>
            <a:off x="8787657" y="5802535"/>
            <a:ext cx="1866900"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Underlying storage</a:t>
            </a:r>
          </a:p>
        </p:txBody>
      </p:sp>
      <p:sp>
        <p:nvSpPr>
          <p:cNvPr id="4" name="Rectangle 3">
            <a:extLst>
              <a:ext uri="{FF2B5EF4-FFF2-40B4-BE49-F238E27FC236}">
                <a16:creationId xmlns:a16="http://schemas.microsoft.com/office/drawing/2014/main" id="{99AA43C6-5794-E634-2783-78B46C0F92E4}"/>
              </a:ext>
            </a:extLst>
          </p:cNvPr>
          <p:cNvSpPr/>
          <p:nvPr/>
        </p:nvSpPr>
        <p:spPr>
          <a:xfrm>
            <a:off x="8787657" y="3926847"/>
            <a:ext cx="876300" cy="461665"/>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E28C45-1C0C-A399-1DB7-8B6883C6C00C}"/>
              </a:ext>
            </a:extLst>
          </p:cNvPr>
          <p:cNvSpPr/>
          <p:nvPr/>
        </p:nvSpPr>
        <p:spPr>
          <a:xfrm>
            <a:off x="9663957" y="3926846"/>
            <a:ext cx="876300" cy="461665"/>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A607AD-5540-EDCA-9D05-B5FB0D6F259F}"/>
              </a:ext>
            </a:extLst>
          </p:cNvPr>
          <p:cNvSpPr/>
          <p:nvPr/>
        </p:nvSpPr>
        <p:spPr>
          <a:xfrm>
            <a:off x="7911357" y="5233556"/>
            <a:ext cx="876300" cy="461665"/>
          </a:xfrm>
          <a:prstGeom prst="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45CD92-DD68-4FA0-B029-2392D41F1EBB}"/>
              </a:ext>
            </a:extLst>
          </p:cNvPr>
          <p:cNvSpPr/>
          <p:nvPr/>
        </p:nvSpPr>
        <p:spPr>
          <a:xfrm>
            <a:off x="8787657" y="5233555"/>
            <a:ext cx="876300" cy="461665"/>
          </a:xfrm>
          <a:prstGeom prst="rect">
            <a:avLst/>
          </a:prstGeom>
          <a:solidFill>
            <a:srgbClr val="00B0F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ABDB1E-A4CD-28CB-41B1-70C9C187C880}"/>
              </a:ext>
            </a:extLst>
          </p:cNvPr>
          <p:cNvSpPr/>
          <p:nvPr/>
        </p:nvSpPr>
        <p:spPr>
          <a:xfrm>
            <a:off x="9663957" y="5233556"/>
            <a:ext cx="876300" cy="461665"/>
          </a:xfrm>
          <a:prstGeom prst="rect">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B4982D-0FEF-32BB-644B-ECE715BDC332}"/>
              </a:ext>
            </a:extLst>
          </p:cNvPr>
          <p:cNvSpPr/>
          <p:nvPr/>
        </p:nvSpPr>
        <p:spPr>
          <a:xfrm>
            <a:off x="10540257" y="5233555"/>
            <a:ext cx="876300" cy="461665"/>
          </a:xfrm>
          <a:prstGeom prst="rect">
            <a:avLst/>
          </a:prstGeom>
          <a:solidFill>
            <a:srgbClr val="7030A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96110FB-4E48-0E55-97F0-1853679337B9}"/>
              </a:ext>
            </a:extLst>
          </p:cNvPr>
          <p:cNvGrpSpPr/>
          <p:nvPr/>
        </p:nvGrpSpPr>
        <p:grpSpPr>
          <a:xfrm>
            <a:off x="9646540" y="3937952"/>
            <a:ext cx="886313" cy="438091"/>
            <a:chOff x="9361533" y="1512875"/>
            <a:chExt cx="886313" cy="438091"/>
          </a:xfrm>
        </p:grpSpPr>
        <p:cxnSp>
          <p:nvCxnSpPr>
            <p:cNvPr id="14" name="Straight Connector 13">
              <a:extLst>
                <a:ext uri="{FF2B5EF4-FFF2-40B4-BE49-F238E27FC236}">
                  <a16:creationId xmlns:a16="http://schemas.microsoft.com/office/drawing/2014/main" id="{CAF61BA0-77F2-9791-FAD6-19012484CCC4}"/>
                </a:ext>
              </a:extLst>
            </p:cNvPr>
            <p:cNvCxnSpPr>
              <a:cxnSpLocks/>
            </p:cNvCxnSpPr>
            <p:nvPr/>
          </p:nvCxnSpPr>
          <p:spPr>
            <a:xfrm flipH="1" flipV="1">
              <a:off x="9371546" y="1512875"/>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846955-8D7C-0789-9C62-4D57F4D060BD}"/>
                </a:ext>
              </a:extLst>
            </p:cNvPr>
            <p:cNvCxnSpPr>
              <a:cxnSpLocks/>
            </p:cNvCxnSpPr>
            <p:nvPr/>
          </p:nvCxnSpPr>
          <p:spPr>
            <a:xfrm flipH="1">
              <a:off x="9361533" y="1523980"/>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FFF566E-4CAB-3994-01DA-147872F4A242}"/>
              </a:ext>
            </a:extLst>
          </p:cNvPr>
          <p:cNvGrpSpPr/>
          <p:nvPr/>
        </p:nvGrpSpPr>
        <p:grpSpPr>
          <a:xfrm>
            <a:off x="8777432" y="3937951"/>
            <a:ext cx="886313" cy="438091"/>
            <a:chOff x="9361533" y="1512875"/>
            <a:chExt cx="886313" cy="438091"/>
          </a:xfrm>
        </p:grpSpPr>
        <p:cxnSp>
          <p:nvCxnSpPr>
            <p:cNvPr id="20" name="Straight Connector 19">
              <a:extLst>
                <a:ext uri="{FF2B5EF4-FFF2-40B4-BE49-F238E27FC236}">
                  <a16:creationId xmlns:a16="http://schemas.microsoft.com/office/drawing/2014/main" id="{3D74FAA8-1758-07C3-BA6C-B346B59B1514}"/>
                </a:ext>
              </a:extLst>
            </p:cNvPr>
            <p:cNvCxnSpPr>
              <a:cxnSpLocks/>
            </p:cNvCxnSpPr>
            <p:nvPr/>
          </p:nvCxnSpPr>
          <p:spPr>
            <a:xfrm flipH="1" flipV="1">
              <a:off x="9371546" y="1512875"/>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5400BB-916A-44B6-ED7D-81245F944C1B}"/>
                </a:ext>
              </a:extLst>
            </p:cNvPr>
            <p:cNvCxnSpPr>
              <a:cxnSpLocks/>
            </p:cNvCxnSpPr>
            <p:nvPr/>
          </p:nvCxnSpPr>
          <p:spPr>
            <a:xfrm flipH="1">
              <a:off x="9361533" y="1523980"/>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67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721B-E5BD-D3E5-404D-944A33F1B541}"/>
              </a:ext>
            </a:extLst>
          </p:cNvPr>
          <p:cNvSpPr>
            <a:spLocks noGrp="1"/>
          </p:cNvSpPr>
          <p:nvPr>
            <p:ph type="title"/>
          </p:nvPr>
        </p:nvSpPr>
        <p:spPr>
          <a:xfrm>
            <a:off x="0" y="27371"/>
            <a:ext cx="7556500" cy="747329"/>
          </a:xfrm>
        </p:spPr>
        <p:txBody>
          <a:bodyPr/>
          <a:lstStyle/>
          <a:p>
            <a:r>
              <a:rPr lang="en-US" dirty="0"/>
              <a:t>Caching Terminology</a:t>
            </a:r>
          </a:p>
        </p:txBody>
      </p:sp>
      <p:sp>
        <p:nvSpPr>
          <p:cNvPr id="3" name="Content Placeholder 2">
            <a:extLst>
              <a:ext uri="{FF2B5EF4-FFF2-40B4-BE49-F238E27FC236}">
                <a16:creationId xmlns:a16="http://schemas.microsoft.com/office/drawing/2014/main" id="{4D4F080F-4BB8-2DDF-06F8-B10C09738A39}"/>
              </a:ext>
            </a:extLst>
          </p:cNvPr>
          <p:cNvSpPr>
            <a:spLocks noGrp="1"/>
          </p:cNvSpPr>
          <p:nvPr>
            <p:ph idx="1"/>
          </p:nvPr>
        </p:nvSpPr>
        <p:spPr>
          <a:xfrm>
            <a:off x="0" y="680865"/>
            <a:ext cx="6934200" cy="6324600"/>
          </a:xfrm>
        </p:spPr>
        <p:txBody>
          <a:bodyPr>
            <a:normAutofit lnSpcReduction="10000"/>
          </a:bodyPr>
          <a:lstStyle/>
          <a:p>
            <a:r>
              <a:rPr lang="en-US" dirty="0"/>
              <a:t>When code tries to read block </a:t>
            </a:r>
            <a:r>
              <a:rPr lang="en-US" dirty="0">
                <a:latin typeface="Lucida Console" panose="020B0609040504020204" pitchFamily="49" charset="0"/>
              </a:rPr>
              <a:t>b</a:t>
            </a:r>
            <a:r>
              <a:rPr lang="en-US" dirty="0"/>
              <a:t>, the cache checks whether </a:t>
            </a:r>
            <a:r>
              <a:rPr lang="en-US" dirty="0">
                <a:latin typeface="Lucida Console" panose="020B0609040504020204" pitchFamily="49" charset="0"/>
              </a:rPr>
              <a:t>b</a:t>
            </a:r>
            <a:r>
              <a:rPr lang="en-US" dirty="0"/>
              <a:t> is already in the cache</a:t>
            </a:r>
          </a:p>
          <a:p>
            <a:pPr lvl="1"/>
            <a:r>
              <a:rPr lang="en-US" dirty="0"/>
              <a:t>If so, there was a </a:t>
            </a:r>
            <a:r>
              <a:rPr lang="en-US" b="1" i="1" dirty="0"/>
              <a:t>cache hit</a:t>
            </a:r>
            <a:r>
              <a:rPr lang="en-US" dirty="0"/>
              <a:t>: </a:t>
            </a:r>
            <a:r>
              <a:rPr lang="en-US" dirty="0">
                <a:latin typeface="Lucida Console" panose="020B0609040504020204" pitchFamily="49" charset="0"/>
              </a:rPr>
              <a:t>b</a:t>
            </a:r>
            <a:r>
              <a:rPr lang="en-US" dirty="0"/>
              <a:t> is directly returned, avoiding a slow fetch from the underlying storage</a:t>
            </a:r>
          </a:p>
          <a:p>
            <a:pPr lvl="1"/>
            <a:r>
              <a:rPr lang="en-US" dirty="0"/>
              <a:t>If not, there was a </a:t>
            </a:r>
            <a:r>
              <a:rPr lang="en-US" b="1" i="1" dirty="0"/>
              <a:t>cache miss</a:t>
            </a:r>
            <a:r>
              <a:rPr lang="en-US" dirty="0"/>
              <a:t>: </a:t>
            </a:r>
            <a:r>
              <a:rPr lang="en-US" dirty="0">
                <a:latin typeface="Lucida Console" panose="020B0609040504020204" pitchFamily="49" charset="0"/>
              </a:rPr>
              <a:t>b</a:t>
            </a:r>
            <a:r>
              <a:rPr lang="en-US" dirty="0"/>
              <a:t> must be pulled from the underlying storage before being returned to the program</a:t>
            </a:r>
          </a:p>
          <a:p>
            <a:r>
              <a:rPr lang="en-US" dirty="0"/>
              <a:t>A cache can absorb a write to </a:t>
            </a:r>
            <a:r>
              <a:rPr lang="en-US" dirty="0">
                <a:latin typeface="Lucida Console" panose="020B0609040504020204" pitchFamily="49" charset="0"/>
              </a:rPr>
              <a:t>b</a:t>
            </a:r>
            <a:endParaRPr lang="en-US" dirty="0"/>
          </a:p>
          <a:p>
            <a:pPr lvl="1"/>
            <a:r>
              <a:rPr lang="en-US" dirty="0"/>
              <a:t>The cache stores the new value for </a:t>
            </a:r>
            <a:r>
              <a:rPr lang="en-US" dirty="0">
                <a:latin typeface="Lucida Console" panose="020B0609040504020204" pitchFamily="49" charset="0"/>
              </a:rPr>
              <a:t>b</a:t>
            </a:r>
            <a:r>
              <a:rPr lang="en-US" dirty="0"/>
              <a:t>, but does not </a:t>
            </a:r>
            <a:r>
              <a:rPr lang="en-US" b="1" i="1" dirty="0"/>
              <a:t>synchronously</a:t>
            </a:r>
            <a:r>
              <a:rPr lang="en-US" dirty="0"/>
              <a:t> (i.e., immediately) update the underlying storage</a:t>
            </a:r>
          </a:p>
          <a:p>
            <a:pPr lvl="1"/>
            <a:r>
              <a:rPr lang="en-US" dirty="0"/>
              <a:t>At some point later, the cache </a:t>
            </a:r>
            <a:r>
              <a:rPr lang="en-US" b="1" i="1" dirty="0"/>
              <a:t>asynchronously</a:t>
            </a:r>
            <a:r>
              <a:rPr lang="en-US" dirty="0"/>
              <a:t> flushes the new </a:t>
            </a:r>
            <a:r>
              <a:rPr lang="en-US" dirty="0">
                <a:latin typeface="Lucida Console" panose="020B0609040504020204" pitchFamily="49" charset="0"/>
              </a:rPr>
              <a:t>b</a:t>
            </a:r>
            <a:r>
              <a:rPr lang="en-US" dirty="0"/>
              <a:t> to the underlying storage</a:t>
            </a:r>
          </a:p>
          <a:p>
            <a:r>
              <a:rPr lang="en-US" dirty="0"/>
              <a:t>A cached block is:</a:t>
            </a:r>
          </a:p>
          <a:p>
            <a:pPr lvl="1"/>
            <a:r>
              <a:rPr lang="en-US" b="1" i="1" dirty="0"/>
              <a:t>Dirty</a:t>
            </a:r>
            <a:r>
              <a:rPr lang="en-US" dirty="0"/>
              <a:t> if it has absorbed a write that isn’t reflected on the underlying storage</a:t>
            </a:r>
          </a:p>
          <a:p>
            <a:pPr lvl="1"/>
            <a:r>
              <a:rPr lang="en-US" b="1" i="1" dirty="0"/>
              <a:t>Clean</a:t>
            </a:r>
            <a:r>
              <a:rPr lang="en-US" dirty="0"/>
              <a:t> otherwise</a:t>
            </a:r>
          </a:p>
          <a:p>
            <a:endParaRPr lang="en-US" dirty="0"/>
          </a:p>
          <a:p>
            <a:pPr lvl="1"/>
            <a:endParaRPr lang="en-US" dirty="0"/>
          </a:p>
          <a:p>
            <a:endParaRPr lang="en-US" dirty="0"/>
          </a:p>
        </p:txBody>
      </p:sp>
      <p:sp>
        <p:nvSpPr>
          <p:cNvPr id="4" name="TextBox 3">
            <a:extLst>
              <a:ext uri="{FF2B5EF4-FFF2-40B4-BE49-F238E27FC236}">
                <a16:creationId xmlns:a16="http://schemas.microsoft.com/office/drawing/2014/main" id="{0EF256AB-D6E3-077C-20CE-91A6BB4E4CE1}"/>
              </a:ext>
            </a:extLst>
          </p:cNvPr>
          <p:cNvSpPr txBox="1"/>
          <p:nvPr/>
        </p:nvSpPr>
        <p:spPr>
          <a:xfrm>
            <a:off x="9117857" y="3429000"/>
            <a:ext cx="1092200"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Cache</a:t>
            </a:r>
          </a:p>
        </p:txBody>
      </p:sp>
      <p:sp>
        <p:nvSpPr>
          <p:cNvPr id="6" name="TextBox 5">
            <a:extLst>
              <a:ext uri="{FF2B5EF4-FFF2-40B4-BE49-F238E27FC236}">
                <a16:creationId xmlns:a16="http://schemas.microsoft.com/office/drawing/2014/main" id="{F57AFF96-E2C8-2189-7063-4467F5F8E1FF}"/>
              </a:ext>
            </a:extLst>
          </p:cNvPr>
          <p:cNvSpPr txBox="1"/>
          <p:nvPr/>
        </p:nvSpPr>
        <p:spPr>
          <a:xfrm>
            <a:off x="8787657" y="5802535"/>
            <a:ext cx="1866900"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Underlying storage</a:t>
            </a:r>
          </a:p>
        </p:txBody>
      </p:sp>
      <p:sp>
        <p:nvSpPr>
          <p:cNvPr id="7" name="Rectangle 6">
            <a:extLst>
              <a:ext uri="{FF2B5EF4-FFF2-40B4-BE49-F238E27FC236}">
                <a16:creationId xmlns:a16="http://schemas.microsoft.com/office/drawing/2014/main" id="{CAB3DF41-1A9C-AB53-114B-D8EA31DB5064}"/>
              </a:ext>
            </a:extLst>
          </p:cNvPr>
          <p:cNvSpPr/>
          <p:nvPr/>
        </p:nvSpPr>
        <p:spPr>
          <a:xfrm>
            <a:off x="8787657" y="3926847"/>
            <a:ext cx="876300" cy="461665"/>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C19E7F-9D2F-B70F-7094-0CC9F5781A95}"/>
              </a:ext>
            </a:extLst>
          </p:cNvPr>
          <p:cNvSpPr/>
          <p:nvPr/>
        </p:nvSpPr>
        <p:spPr>
          <a:xfrm>
            <a:off x="9663957" y="3926846"/>
            <a:ext cx="876300" cy="461665"/>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DF69A6-599E-C5CB-19F4-5588E60AC5D2}"/>
              </a:ext>
            </a:extLst>
          </p:cNvPr>
          <p:cNvSpPr/>
          <p:nvPr/>
        </p:nvSpPr>
        <p:spPr>
          <a:xfrm>
            <a:off x="7911357" y="5233556"/>
            <a:ext cx="876300" cy="461665"/>
          </a:xfrm>
          <a:prstGeom prst="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F696EE-C396-8905-6FF7-C31F4468CBC1}"/>
              </a:ext>
            </a:extLst>
          </p:cNvPr>
          <p:cNvSpPr/>
          <p:nvPr/>
        </p:nvSpPr>
        <p:spPr>
          <a:xfrm>
            <a:off x="8787657" y="5233555"/>
            <a:ext cx="876300" cy="461665"/>
          </a:xfrm>
          <a:prstGeom prst="rect">
            <a:avLst/>
          </a:prstGeom>
          <a:solidFill>
            <a:srgbClr val="00B0F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363DDF-7490-99C3-655A-E49B1E649904}"/>
              </a:ext>
            </a:extLst>
          </p:cNvPr>
          <p:cNvSpPr/>
          <p:nvPr/>
        </p:nvSpPr>
        <p:spPr>
          <a:xfrm>
            <a:off x="9663957" y="5233556"/>
            <a:ext cx="876300" cy="461665"/>
          </a:xfrm>
          <a:prstGeom prst="rect">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DDC8D4-A7C8-13A6-1CE2-2276C1BADFAE}"/>
              </a:ext>
            </a:extLst>
          </p:cNvPr>
          <p:cNvSpPr/>
          <p:nvPr/>
        </p:nvSpPr>
        <p:spPr>
          <a:xfrm>
            <a:off x="10540257" y="5233555"/>
            <a:ext cx="876300" cy="461665"/>
          </a:xfrm>
          <a:prstGeom prst="rect">
            <a:avLst/>
          </a:prstGeom>
          <a:solidFill>
            <a:srgbClr val="7030A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6F7E14-ED6C-E8ED-D42B-0F1B6F92B59C}"/>
              </a:ext>
            </a:extLst>
          </p:cNvPr>
          <p:cNvGrpSpPr/>
          <p:nvPr/>
        </p:nvGrpSpPr>
        <p:grpSpPr>
          <a:xfrm>
            <a:off x="9646540" y="3937952"/>
            <a:ext cx="886313" cy="438091"/>
            <a:chOff x="9361533" y="1512875"/>
            <a:chExt cx="886313" cy="438091"/>
          </a:xfrm>
        </p:grpSpPr>
        <p:cxnSp>
          <p:nvCxnSpPr>
            <p:cNvPr id="14" name="Straight Connector 13">
              <a:extLst>
                <a:ext uri="{FF2B5EF4-FFF2-40B4-BE49-F238E27FC236}">
                  <a16:creationId xmlns:a16="http://schemas.microsoft.com/office/drawing/2014/main" id="{077D2CE3-55B3-4E9E-C9A9-5FD5186D0988}"/>
                </a:ext>
              </a:extLst>
            </p:cNvPr>
            <p:cNvCxnSpPr>
              <a:cxnSpLocks/>
            </p:cNvCxnSpPr>
            <p:nvPr/>
          </p:nvCxnSpPr>
          <p:spPr>
            <a:xfrm flipH="1" flipV="1">
              <a:off x="9371546" y="1512875"/>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0B443F-0D7B-7E7B-4DD2-0A1DCD694A7C}"/>
                </a:ext>
              </a:extLst>
            </p:cNvPr>
            <p:cNvCxnSpPr>
              <a:cxnSpLocks/>
            </p:cNvCxnSpPr>
            <p:nvPr/>
          </p:nvCxnSpPr>
          <p:spPr>
            <a:xfrm flipH="1">
              <a:off x="9361533" y="1523980"/>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9D67FA4-FC20-85A6-C473-D200D82E4F0C}"/>
              </a:ext>
            </a:extLst>
          </p:cNvPr>
          <p:cNvGrpSpPr/>
          <p:nvPr/>
        </p:nvGrpSpPr>
        <p:grpSpPr>
          <a:xfrm>
            <a:off x="8777432" y="3937951"/>
            <a:ext cx="886313" cy="438091"/>
            <a:chOff x="9361533" y="1512875"/>
            <a:chExt cx="886313" cy="438091"/>
          </a:xfrm>
        </p:grpSpPr>
        <p:cxnSp>
          <p:nvCxnSpPr>
            <p:cNvPr id="17" name="Straight Connector 16">
              <a:extLst>
                <a:ext uri="{FF2B5EF4-FFF2-40B4-BE49-F238E27FC236}">
                  <a16:creationId xmlns:a16="http://schemas.microsoft.com/office/drawing/2014/main" id="{2011658E-6067-872C-A7E9-F0B2A5AC902D}"/>
                </a:ext>
              </a:extLst>
            </p:cNvPr>
            <p:cNvCxnSpPr>
              <a:cxnSpLocks/>
            </p:cNvCxnSpPr>
            <p:nvPr/>
          </p:nvCxnSpPr>
          <p:spPr>
            <a:xfrm flipH="1" flipV="1">
              <a:off x="9371546" y="1512875"/>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1471E4-A0AB-B17A-D9C6-29F074B4726D}"/>
                </a:ext>
              </a:extLst>
            </p:cNvPr>
            <p:cNvCxnSpPr>
              <a:cxnSpLocks/>
            </p:cNvCxnSpPr>
            <p:nvPr/>
          </p:nvCxnSpPr>
          <p:spPr>
            <a:xfrm flipH="1">
              <a:off x="9361533" y="1523980"/>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715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721B-E5BD-D3E5-404D-944A33F1B541}"/>
              </a:ext>
            </a:extLst>
          </p:cNvPr>
          <p:cNvSpPr>
            <a:spLocks noGrp="1"/>
          </p:cNvSpPr>
          <p:nvPr>
            <p:ph type="title"/>
          </p:nvPr>
        </p:nvSpPr>
        <p:spPr>
          <a:xfrm>
            <a:off x="0" y="27371"/>
            <a:ext cx="7556500" cy="747329"/>
          </a:xfrm>
        </p:spPr>
        <p:txBody>
          <a:bodyPr/>
          <a:lstStyle/>
          <a:p>
            <a:r>
              <a:rPr lang="en-US" dirty="0"/>
              <a:t>Caching Terminology</a:t>
            </a:r>
          </a:p>
        </p:txBody>
      </p:sp>
      <p:sp>
        <p:nvSpPr>
          <p:cNvPr id="3" name="Content Placeholder 2">
            <a:extLst>
              <a:ext uri="{FF2B5EF4-FFF2-40B4-BE49-F238E27FC236}">
                <a16:creationId xmlns:a16="http://schemas.microsoft.com/office/drawing/2014/main" id="{4D4F080F-4BB8-2DDF-06F8-B10C09738A39}"/>
              </a:ext>
            </a:extLst>
          </p:cNvPr>
          <p:cNvSpPr>
            <a:spLocks noGrp="1"/>
          </p:cNvSpPr>
          <p:nvPr>
            <p:ph idx="1"/>
          </p:nvPr>
        </p:nvSpPr>
        <p:spPr>
          <a:xfrm>
            <a:off x="0" y="680865"/>
            <a:ext cx="6934200" cy="6324600"/>
          </a:xfrm>
        </p:spPr>
        <p:txBody>
          <a:bodyPr>
            <a:normAutofit lnSpcReduction="10000"/>
          </a:bodyPr>
          <a:lstStyle/>
          <a:p>
            <a:r>
              <a:rPr lang="en-US" dirty="0"/>
              <a:t>When code tries to read block </a:t>
            </a:r>
            <a:r>
              <a:rPr lang="en-US" dirty="0">
                <a:latin typeface="Lucida Console" panose="020B0609040504020204" pitchFamily="49" charset="0"/>
              </a:rPr>
              <a:t>b</a:t>
            </a:r>
            <a:r>
              <a:rPr lang="en-US" dirty="0"/>
              <a:t>, the cache checks whether </a:t>
            </a:r>
            <a:r>
              <a:rPr lang="en-US" dirty="0">
                <a:latin typeface="Lucida Console" panose="020B0609040504020204" pitchFamily="49" charset="0"/>
              </a:rPr>
              <a:t>b</a:t>
            </a:r>
            <a:r>
              <a:rPr lang="en-US" dirty="0"/>
              <a:t> is already in the cache</a:t>
            </a:r>
          </a:p>
          <a:p>
            <a:pPr lvl="1"/>
            <a:r>
              <a:rPr lang="en-US" dirty="0"/>
              <a:t>If so, there was a </a:t>
            </a:r>
            <a:r>
              <a:rPr lang="en-US" b="1" i="1" dirty="0"/>
              <a:t>cache hit</a:t>
            </a:r>
            <a:r>
              <a:rPr lang="en-US" dirty="0"/>
              <a:t>: </a:t>
            </a:r>
            <a:r>
              <a:rPr lang="en-US" dirty="0">
                <a:latin typeface="Lucida Console" panose="020B0609040504020204" pitchFamily="49" charset="0"/>
              </a:rPr>
              <a:t>b</a:t>
            </a:r>
            <a:r>
              <a:rPr lang="en-US" dirty="0"/>
              <a:t> is directly returned, avoiding a slow fetch from the underlying storage</a:t>
            </a:r>
          </a:p>
          <a:p>
            <a:pPr lvl="1"/>
            <a:r>
              <a:rPr lang="en-US" dirty="0"/>
              <a:t>If not, there was a </a:t>
            </a:r>
            <a:r>
              <a:rPr lang="en-US" b="1" i="1" dirty="0"/>
              <a:t>cache miss</a:t>
            </a:r>
            <a:r>
              <a:rPr lang="en-US" dirty="0"/>
              <a:t>: </a:t>
            </a:r>
            <a:r>
              <a:rPr lang="en-US" dirty="0">
                <a:latin typeface="Lucida Console" panose="020B0609040504020204" pitchFamily="49" charset="0"/>
              </a:rPr>
              <a:t>b</a:t>
            </a:r>
            <a:r>
              <a:rPr lang="en-US" dirty="0"/>
              <a:t> must be pulled from the underlying storage before being returned to the program</a:t>
            </a:r>
          </a:p>
          <a:p>
            <a:r>
              <a:rPr lang="en-US" dirty="0"/>
              <a:t>A cache can absorb a write to </a:t>
            </a:r>
            <a:r>
              <a:rPr lang="en-US" dirty="0">
                <a:latin typeface="Lucida Console" panose="020B0609040504020204" pitchFamily="49" charset="0"/>
              </a:rPr>
              <a:t>b</a:t>
            </a:r>
            <a:endParaRPr lang="en-US" dirty="0"/>
          </a:p>
          <a:p>
            <a:pPr lvl="1"/>
            <a:r>
              <a:rPr lang="en-US" dirty="0"/>
              <a:t>The cache stores the new value for </a:t>
            </a:r>
            <a:r>
              <a:rPr lang="en-US" dirty="0">
                <a:latin typeface="Lucida Console" panose="020B0609040504020204" pitchFamily="49" charset="0"/>
              </a:rPr>
              <a:t>b</a:t>
            </a:r>
            <a:r>
              <a:rPr lang="en-US" dirty="0"/>
              <a:t>, but does not </a:t>
            </a:r>
            <a:r>
              <a:rPr lang="en-US" b="1" i="1" dirty="0"/>
              <a:t>synchronously</a:t>
            </a:r>
            <a:r>
              <a:rPr lang="en-US" dirty="0"/>
              <a:t> (i.e., immediately) update the underlying storage</a:t>
            </a:r>
          </a:p>
          <a:p>
            <a:pPr lvl="1"/>
            <a:r>
              <a:rPr lang="en-US" dirty="0"/>
              <a:t>At some point later, the cache </a:t>
            </a:r>
            <a:r>
              <a:rPr lang="en-US" b="1" i="1" dirty="0"/>
              <a:t>asynchronously</a:t>
            </a:r>
            <a:r>
              <a:rPr lang="en-US" dirty="0"/>
              <a:t> flushes the new </a:t>
            </a:r>
            <a:r>
              <a:rPr lang="en-US" dirty="0">
                <a:latin typeface="Lucida Console" panose="020B0609040504020204" pitchFamily="49" charset="0"/>
              </a:rPr>
              <a:t>b</a:t>
            </a:r>
            <a:r>
              <a:rPr lang="en-US" dirty="0"/>
              <a:t> to the underlying storage</a:t>
            </a:r>
          </a:p>
          <a:p>
            <a:r>
              <a:rPr lang="en-US" dirty="0"/>
              <a:t>A cached block is:</a:t>
            </a:r>
          </a:p>
          <a:p>
            <a:pPr lvl="1"/>
            <a:r>
              <a:rPr lang="en-US" b="1" i="1" dirty="0"/>
              <a:t>Dirty</a:t>
            </a:r>
            <a:r>
              <a:rPr lang="en-US" dirty="0"/>
              <a:t> if it has absorbed a write that isn’t reflected on the underlying storage</a:t>
            </a:r>
          </a:p>
          <a:p>
            <a:pPr lvl="1"/>
            <a:r>
              <a:rPr lang="en-US" b="1" i="1" dirty="0"/>
              <a:t>Clean</a:t>
            </a:r>
            <a:r>
              <a:rPr lang="en-US" dirty="0"/>
              <a:t> otherwise</a:t>
            </a:r>
          </a:p>
          <a:p>
            <a:endParaRPr lang="en-US" dirty="0"/>
          </a:p>
          <a:p>
            <a:pPr lvl="1"/>
            <a:endParaRPr lang="en-US" dirty="0"/>
          </a:p>
          <a:p>
            <a:endParaRPr lang="en-US" dirty="0"/>
          </a:p>
        </p:txBody>
      </p:sp>
      <p:sp>
        <p:nvSpPr>
          <p:cNvPr id="4" name="TextBox 3">
            <a:extLst>
              <a:ext uri="{FF2B5EF4-FFF2-40B4-BE49-F238E27FC236}">
                <a16:creationId xmlns:a16="http://schemas.microsoft.com/office/drawing/2014/main" id="{0EF256AB-D6E3-077C-20CE-91A6BB4E4CE1}"/>
              </a:ext>
            </a:extLst>
          </p:cNvPr>
          <p:cNvSpPr txBox="1"/>
          <p:nvPr/>
        </p:nvSpPr>
        <p:spPr>
          <a:xfrm>
            <a:off x="9117857" y="3429000"/>
            <a:ext cx="1092200"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Cache</a:t>
            </a:r>
          </a:p>
        </p:txBody>
      </p:sp>
      <p:sp>
        <p:nvSpPr>
          <p:cNvPr id="6" name="TextBox 5">
            <a:extLst>
              <a:ext uri="{FF2B5EF4-FFF2-40B4-BE49-F238E27FC236}">
                <a16:creationId xmlns:a16="http://schemas.microsoft.com/office/drawing/2014/main" id="{F57AFF96-E2C8-2189-7063-4467F5F8E1FF}"/>
              </a:ext>
            </a:extLst>
          </p:cNvPr>
          <p:cNvSpPr txBox="1"/>
          <p:nvPr/>
        </p:nvSpPr>
        <p:spPr>
          <a:xfrm>
            <a:off x="8787657" y="5802535"/>
            <a:ext cx="1866900"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Underlying storage</a:t>
            </a:r>
          </a:p>
        </p:txBody>
      </p:sp>
      <p:sp>
        <p:nvSpPr>
          <p:cNvPr id="7" name="Rectangle 6">
            <a:extLst>
              <a:ext uri="{FF2B5EF4-FFF2-40B4-BE49-F238E27FC236}">
                <a16:creationId xmlns:a16="http://schemas.microsoft.com/office/drawing/2014/main" id="{CAB3DF41-1A9C-AB53-114B-D8EA31DB5064}"/>
              </a:ext>
            </a:extLst>
          </p:cNvPr>
          <p:cNvSpPr/>
          <p:nvPr/>
        </p:nvSpPr>
        <p:spPr>
          <a:xfrm>
            <a:off x="8787657" y="3926847"/>
            <a:ext cx="876300" cy="461665"/>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C19E7F-9D2F-B70F-7094-0CC9F5781A95}"/>
              </a:ext>
            </a:extLst>
          </p:cNvPr>
          <p:cNvSpPr/>
          <p:nvPr/>
        </p:nvSpPr>
        <p:spPr>
          <a:xfrm>
            <a:off x="9663957" y="3926846"/>
            <a:ext cx="876300" cy="461665"/>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DF69A6-599E-C5CB-19F4-5588E60AC5D2}"/>
              </a:ext>
            </a:extLst>
          </p:cNvPr>
          <p:cNvSpPr/>
          <p:nvPr/>
        </p:nvSpPr>
        <p:spPr>
          <a:xfrm>
            <a:off x="7911357" y="5233556"/>
            <a:ext cx="876300" cy="461665"/>
          </a:xfrm>
          <a:prstGeom prst="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F696EE-C396-8905-6FF7-C31F4468CBC1}"/>
              </a:ext>
            </a:extLst>
          </p:cNvPr>
          <p:cNvSpPr/>
          <p:nvPr/>
        </p:nvSpPr>
        <p:spPr>
          <a:xfrm>
            <a:off x="8787657" y="5233555"/>
            <a:ext cx="876300" cy="461665"/>
          </a:xfrm>
          <a:prstGeom prst="rect">
            <a:avLst/>
          </a:prstGeom>
          <a:solidFill>
            <a:srgbClr val="00B0F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363DDF-7490-99C3-655A-E49B1E649904}"/>
              </a:ext>
            </a:extLst>
          </p:cNvPr>
          <p:cNvSpPr/>
          <p:nvPr/>
        </p:nvSpPr>
        <p:spPr>
          <a:xfrm>
            <a:off x="9663957" y="5233556"/>
            <a:ext cx="876300" cy="461665"/>
          </a:xfrm>
          <a:prstGeom prst="rect">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DDC8D4-A7C8-13A6-1CE2-2276C1BADFAE}"/>
              </a:ext>
            </a:extLst>
          </p:cNvPr>
          <p:cNvSpPr/>
          <p:nvPr/>
        </p:nvSpPr>
        <p:spPr>
          <a:xfrm>
            <a:off x="10540257" y="5233555"/>
            <a:ext cx="876300" cy="461665"/>
          </a:xfrm>
          <a:prstGeom prst="rect">
            <a:avLst/>
          </a:prstGeom>
          <a:solidFill>
            <a:srgbClr val="7030A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6F7E14-ED6C-E8ED-D42B-0F1B6F92B59C}"/>
              </a:ext>
            </a:extLst>
          </p:cNvPr>
          <p:cNvGrpSpPr/>
          <p:nvPr/>
        </p:nvGrpSpPr>
        <p:grpSpPr>
          <a:xfrm>
            <a:off x="9646540" y="3937952"/>
            <a:ext cx="886313" cy="438091"/>
            <a:chOff x="9361533" y="1512875"/>
            <a:chExt cx="886313" cy="438091"/>
          </a:xfrm>
        </p:grpSpPr>
        <p:cxnSp>
          <p:nvCxnSpPr>
            <p:cNvPr id="14" name="Straight Connector 13">
              <a:extLst>
                <a:ext uri="{FF2B5EF4-FFF2-40B4-BE49-F238E27FC236}">
                  <a16:creationId xmlns:a16="http://schemas.microsoft.com/office/drawing/2014/main" id="{077D2CE3-55B3-4E9E-C9A9-5FD5186D0988}"/>
                </a:ext>
              </a:extLst>
            </p:cNvPr>
            <p:cNvCxnSpPr>
              <a:cxnSpLocks/>
            </p:cNvCxnSpPr>
            <p:nvPr/>
          </p:nvCxnSpPr>
          <p:spPr>
            <a:xfrm flipH="1" flipV="1">
              <a:off x="9371546" y="1512875"/>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0B443F-0D7B-7E7B-4DD2-0A1DCD694A7C}"/>
                </a:ext>
              </a:extLst>
            </p:cNvPr>
            <p:cNvCxnSpPr>
              <a:cxnSpLocks/>
            </p:cNvCxnSpPr>
            <p:nvPr/>
          </p:nvCxnSpPr>
          <p:spPr>
            <a:xfrm flipH="1">
              <a:off x="9361533" y="1523980"/>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9D67FA4-FC20-85A6-C473-D200D82E4F0C}"/>
              </a:ext>
            </a:extLst>
          </p:cNvPr>
          <p:cNvGrpSpPr/>
          <p:nvPr/>
        </p:nvGrpSpPr>
        <p:grpSpPr>
          <a:xfrm>
            <a:off x="8777432" y="3937951"/>
            <a:ext cx="886313" cy="438091"/>
            <a:chOff x="9361533" y="1512875"/>
            <a:chExt cx="886313" cy="438091"/>
          </a:xfrm>
        </p:grpSpPr>
        <p:cxnSp>
          <p:nvCxnSpPr>
            <p:cNvPr id="17" name="Straight Connector 16">
              <a:extLst>
                <a:ext uri="{FF2B5EF4-FFF2-40B4-BE49-F238E27FC236}">
                  <a16:creationId xmlns:a16="http://schemas.microsoft.com/office/drawing/2014/main" id="{2011658E-6067-872C-A7E9-F0B2A5AC902D}"/>
                </a:ext>
              </a:extLst>
            </p:cNvPr>
            <p:cNvCxnSpPr>
              <a:cxnSpLocks/>
            </p:cNvCxnSpPr>
            <p:nvPr/>
          </p:nvCxnSpPr>
          <p:spPr>
            <a:xfrm flipH="1" flipV="1">
              <a:off x="9371546" y="1512875"/>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1471E4-A0AB-B17A-D9C6-29F074B4726D}"/>
                </a:ext>
              </a:extLst>
            </p:cNvPr>
            <p:cNvCxnSpPr>
              <a:cxnSpLocks/>
            </p:cNvCxnSpPr>
            <p:nvPr/>
          </p:nvCxnSpPr>
          <p:spPr>
            <a:xfrm flipH="1">
              <a:off x="9361533" y="1523980"/>
              <a:ext cx="876300" cy="4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1CEA320A-F97D-3556-C205-1067A4AB6AD0}"/>
              </a:ext>
            </a:extLst>
          </p:cNvPr>
          <p:cNvSpPr txBox="1"/>
          <p:nvPr/>
        </p:nvSpPr>
        <p:spPr>
          <a:xfrm>
            <a:off x="7778338" y="253497"/>
            <a:ext cx="3638219" cy="1938992"/>
          </a:xfrm>
          <a:prstGeom prst="rect">
            <a:avLst/>
          </a:prstGeom>
          <a:noFill/>
        </p:spPr>
        <p:txBody>
          <a:bodyPr wrap="square" rtlCol="0">
            <a:spAutoFit/>
          </a:bodyPr>
          <a:lstStyle/>
          <a:p>
            <a:r>
              <a:rPr lang="en-US" sz="2400" dirty="0">
                <a:solidFill>
                  <a:schemeClr val="accent1"/>
                </a:solidFill>
                <a:latin typeface="Lucida Console" panose="020B0609040504020204" pitchFamily="49" charset="0"/>
              </a:rPr>
              <a:t>read</a:t>
            </a:r>
            <a:r>
              <a:rPr lang="en-US" sz="2400" dirty="0">
                <a:latin typeface="Lucida Console" panose="020B0609040504020204" pitchFamily="49" charset="0"/>
              </a:rPr>
              <a:t> </a:t>
            </a:r>
            <a:r>
              <a:rPr lang="en-US" sz="2400" dirty="0">
                <a:solidFill>
                  <a:srgbClr val="7030A0"/>
                </a:solidFill>
                <a:latin typeface="Lucida Console" panose="020B0609040504020204" pitchFamily="49" charset="0"/>
              </a:rPr>
              <a:t>b</a:t>
            </a:r>
            <a:r>
              <a:rPr lang="en-US" sz="2800" baseline="-25000" dirty="0">
                <a:solidFill>
                  <a:srgbClr val="7030A0"/>
                </a:solidFill>
                <a:latin typeface="Lucida Console" panose="020B0609040504020204" pitchFamily="49" charset="0"/>
              </a:rPr>
              <a:t>3</a:t>
            </a:r>
            <a:endParaRPr lang="en-US" sz="2400" baseline="-25000" dirty="0">
              <a:solidFill>
                <a:srgbClr val="7030A0"/>
              </a:solidFill>
              <a:latin typeface="Lucida Console" panose="020B0609040504020204" pitchFamily="49" charset="0"/>
            </a:endParaRPr>
          </a:p>
          <a:p>
            <a:r>
              <a:rPr lang="en-US" sz="2400" dirty="0">
                <a:solidFill>
                  <a:schemeClr val="accent1"/>
                </a:solidFill>
                <a:latin typeface="Lucida Console" panose="020B0609040504020204" pitchFamily="49" charset="0"/>
              </a:rPr>
              <a:t>write</a:t>
            </a:r>
            <a:r>
              <a:rPr lang="en-US" sz="2400" dirty="0">
                <a:latin typeface="Lucida Console" panose="020B0609040504020204" pitchFamily="49" charset="0"/>
              </a:rPr>
              <a:t> </a:t>
            </a:r>
            <a:r>
              <a:rPr lang="en-US" sz="2400" dirty="0">
                <a:solidFill>
                  <a:srgbClr val="FF0000"/>
                </a:solidFill>
                <a:latin typeface="Lucida Console" panose="020B0609040504020204" pitchFamily="49" charset="0"/>
              </a:rPr>
              <a:t>b</a:t>
            </a:r>
            <a:r>
              <a:rPr lang="en-US" sz="2800" baseline="-25000" dirty="0">
                <a:solidFill>
                  <a:srgbClr val="FF0000"/>
                </a:solidFill>
                <a:latin typeface="Lucida Console" panose="020B0609040504020204" pitchFamily="49" charset="0"/>
              </a:rPr>
              <a:t>2</a:t>
            </a:r>
            <a:endParaRPr lang="en-US" sz="2400" baseline="-25000" dirty="0">
              <a:solidFill>
                <a:srgbClr val="FF0000"/>
              </a:solidFill>
              <a:latin typeface="Lucida Console" panose="020B0609040504020204" pitchFamily="49" charset="0"/>
            </a:endParaRPr>
          </a:p>
          <a:p>
            <a:r>
              <a:rPr lang="en-US" sz="2400" dirty="0">
                <a:solidFill>
                  <a:schemeClr val="accent1"/>
                </a:solidFill>
                <a:latin typeface="Lucida Console" panose="020B0609040504020204" pitchFamily="49" charset="0"/>
              </a:rPr>
              <a:t>read</a:t>
            </a:r>
            <a:r>
              <a:rPr lang="en-US" sz="2400" dirty="0">
                <a:latin typeface="Lucida Console" panose="020B0609040504020204" pitchFamily="49" charset="0"/>
              </a:rPr>
              <a:t> </a:t>
            </a:r>
            <a:r>
              <a:rPr lang="en-US" sz="2400" dirty="0">
                <a:solidFill>
                  <a:srgbClr val="7030A0"/>
                </a:solidFill>
                <a:latin typeface="Lucida Console" panose="020B0609040504020204" pitchFamily="49" charset="0"/>
              </a:rPr>
              <a:t>b</a:t>
            </a:r>
            <a:r>
              <a:rPr lang="en-US" sz="2800" baseline="-25000" dirty="0">
                <a:solidFill>
                  <a:srgbClr val="7030A0"/>
                </a:solidFill>
                <a:latin typeface="Lucida Console" panose="020B0609040504020204" pitchFamily="49" charset="0"/>
              </a:rPr>
              <a:t>3</a:t>
            </a:r>
            <a:endParaRPr lang="en-US" sz="2400" baseline="-25000" dirty="0">
              <a:latin typeface="Lucida Console" panose="020B0609040504020204" pitchFamily="49" charset="0"/>
            </a:endParaRPr>
          </a:p>
          <a:p>
            <a:r>
              <a:rPr lang="en-US" sz="2400" dirty="0">
                <a:solidFill>
                  <a:schemeClr val="accent1"/>
                </a:solidFill>
                <a:latin typeface="Lucida Console" panose="020B0609040504020204" pitchFamily="49" charset="0"/>
              </a:rPr>
              <a:t>read</a:t>
            </a:r>
            <a:r>
              <a:rPr lang="en-US" sz="2400" dirty="0">
                <a:latin typeface="Lucida Console" panose="020B0609040504020204" pitchFamily="49" charset="0"/>
              </a:rPr>
              <a:t> </a:t>
            </a:r>
            <a:r>
              <a:rPr lang="en-US" sz="2400" dirty="0">
                <a:solidFill>
                  <a:srgbClr val="FF0000"/>
                </a:solidFill>
                <a:latin typeface="Lucida Console" panose="020B0609040504020204" pitchFamily="49" charset="0"/>
              </a:rPr>
              <a:t>b</a:t>
            </a:r>
            <a:r>
              <a:rPr lang="en-US" sz="2800" baseline="-25000" dirty="0">
                <a:solidFill>
                  <a:srgbClr val="FF0000"/>
                </a:solidFill>
                <a:latin typeface="Lucida Console" panose="020B0609040504020204" pitchFamily="49" charset="0"/>
              </a:rPr>
              <a:t>2</a:t>
            </a:r>
          </a:p>
          <a:p>
            <a:r>
              <a:rPr lang="en-US" sz="2400" dirty="0">
                <a:solidFill>
                  <a:srgbClr val="00B050"/>
                </a:solidFill>
                <a:latin typeface="Lucida Console" panose="020B0609040504020204" pitchFamily="49" charset="0"/>
              </a:rPr>
              <a:t>//Cache flush</a:t>
            </a:r>
          </a:p>
        </p:txBody>
      </p:sp>
      <p:sp>
        <p:nvSpPr>
          <p:cNvPr id="5" name="Rectangle 4">
            <a:extLst>
              <a:ext uri="{FF2B5EF4-FFF2-40B4-BE49-F238E27FC236}">
                <a16:creationId xmlns:a16="http://schemas.microsoft.com/office/drawing/2014/main" id="{5397752A-C837-0957-94EF-205C85059D72}"/>
              </a:ext>
            </a:extLst>
          </p:cNvPr>
          <p:cNvSpPr/>
          <p:nvPr/>
        </p:nvSpPr>
        <p:spPr>
          <a:xfrm>
            <a:off x="10540257" y="5233555"/>
            <a:ext cx="876300" cy="461665"/>
          </a:xfrm>
          <a:prstGeom prst="rect">
            <a:avLst/>
          </a:prstGeom>
          <a:solidFill>
            <a:srgbClr val="7030A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FF22005-F46C-EE35-465D-68641D5B12C3}"/>
              </a:ext>
            </a:extLst>
          </p:cNvPr>
          <p:cNvGrpSpPr/>
          <p:nvPr/>
        </p:nvGrpSpPr>
        <p:grpSpPr>
          <a:xfrm>
            <a:off x="9666778" y="3926846"/>
            <a:ext cx="876300" cy="461665"/>
            <a:chOff x="9666778" y="3926846"/>
            <a:chExt cx="876300" cy="461665"/>
          </a:xfrm>
        </p:grpSpPr>
        <p:sp>
          <p:nvSpPr>
            <p:cNvPr id="20" name="Rectangle 19">
              <a:extLst>
                <a:ext uri="{FF2B5EF4-FFF2-40B4-BE49-F238E27FC236}">
                  <a16:creationId xmlns:a16="http://schemas.microsoft.com/office/drawing/2014/main" id="{1DC01600-1BD3-A7F5-00D7-963F5408D368}"/>
                </a:ext>
              </a:extLst>
            </p:cNvPr>
            <p:cNvSpPr/>
            <p:nvPr/>
          </p:nvSpPr>
          <p:spPr>
            <a:xfrm>
              <a:off x="9666778" y="3926846"/>
              <a:ext cx="876300" cy="461665"/>
            </a:xfrm>
            <a:prstGeom prst="rect">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9975EF33-35BF-F1EB-22A8-A25E25C42BA6}"/>
                </a:ext>
              </a:extLst>
            </p:cNvPr>
            <p:cNvSpPr/>
            <p:nvPr/>
          </p:nvSpPr>
          <p:spPr>
            <a:xfrm rot="10800000">
              <a:off x="10375274" y="3949056"/>
              <a:ext cx="144569" cy="112041"/>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ADE4768-CB53-1718-63CA-3F739E996CC8}"/>
              </a:ext>
            </a:extLst>
          </p:cNvPr>
          <p:cNvSpPr/>
          <p:nvPr/>
        </p:nvSpPr>
        <p:spPr>
          <a:xfrm>
            <a:off x="9019818" y="501789"/>
            <a:ext cx="1994194" cy="3412588"/>
          </a:xfrm>
          <a:custGeom>
            <a:avLst/>
            <a:gdLst>
              <a:gd name="connsiteX0" fmla="*/ 223036 w 1994194"/>
              <a:gd name="connsiteY0" fmla="*/ 3464731 h 3464731"/>
              <a:gd name="connsiteX1" fmla="*/ 161252 w 1994194"/>
              <a:gd name="connsiteY1" fmla="*/ 3402947 h 3464731"/>
              <a:gd name="connsiteX2" fmla="*/ 111825 w 1994194"/>
              <a:gd name="connsiteY2" fmla="*/ 3378234 h 3464731"/>
              <a:gd name="connsiteX3" fmla="*/ 62398 w 1994194"/>
              <a:gd name="connsiteY3" fmla="*/ 3279380 h 3464731"/>
              <a:gd name="connsiteX4" fmla="*/ 50041 w 1994194"/>
              <a:gd name="connsiteY4" fmla="*/ 3229953 h 3464731"/>
              <a:gd name="connsiteX5" fmla="*/ 37685 w 1994194"/>
              <a:gd name="connsiteY5" fmla="*/ 3192882 h 3464731"/>
              <a:gd name="connsiteX6" fmla="*/ 25328 w 1994194"/>
              <a:gd name="connsiteY6" fmla="*/ 3019888 h 3464731"/>
              <a:gd name="connsiteX7" fmla="*/ 25328 w 1994194"/>
              <a:gd name="connsiteY7" fmla="*/ 2846893 h 3464731"/>
              <a:gd name="connsiteX8" fmla="*/ 173609 w 1994194"/>
              <a:gd name="connsiteY8" fmla="*/ 2772753 h 3464731"/>
              <a:gd name="connsiteX9" fmla="*/ 309533 w 1994194"/>
              <a:gd name="connsiteY9" fmla="*/ 2760396 h 3464731"/>
              <a:gd name="connsiteX10" fmla="*/ 704950 w 1994194"/>
              <a:gd name="connsiteY10" fmla="*/ 2735682 h 3464731"/>
              <a:gd name="connsiteX11" fmla="*/ 1285717 w 1994194"/>
              <a:gd name="connsiteY11" fmla="*/ 2698612 h 3464731"/>
              <a:gd name="connsiteX12" fmla="*/ 1372214 w 1994194"/>
              <a:gd name="connsiteY12" fmla="*/ 2649185 h 3464731"/>
              <a:gd name="connsiteX13" fmla="*/ 1458712 w 1994194"/>
              <a:gd name="connsiteY13" fmla="*/ 2612115 h 3464731"/>
              <a:gd name="connsiteX14" fmla="*/ 1742917 w 1994194"/>
              <a:gd name="connsiteY14" fmla="*/ 2402050 h 3464731"/>
              <a:gd name="connsiteX15" fmla="*/ 1829414 w 1994194"/>
              <a:gd name="connsiteY15" fmla="*/ 2340266 h 3464731"/>
              <a:gd name="connsiteX16" fmla="*/ 1866485 w 1994194"/>
              <a:gd name="connsiteY16" fmla="*/ 2229055 h 3464731"/>
              <a:gd name="connsiteX17" fmla="*/ 1928268 w 1994194"/>
              <a:gd name="connsiteY17" fmla="*/ 2130201 h 3464731"/>
              <a:gd name="connsiteX18" fmla="*/ 1965339 w 1994194"/>
              <a:gd name="connsiteY18" fmla="*/ 1957207 h 3464731"/>
              <a:gd name="connsiteX19" fmla="*/ 1977696 w 1994194"/>
              <a:gd name="connsiteY19" fmla="*/ 1586504 h 3464731"/>
              <a:gd name="connsiteX20" fmla="*/ 1940625 w 1994194"/>
              <a:gd name="connsiteY20" fmla="*/ 1252871 h 3464731"/>
              <a:gd name="connsiteX21" fmla="*/ 1928268 w 1994194"/>
              <a:gd name="connsiteY21" fmla="*/ 1203444 h 3464731"/>
              <a:gd name="connsiteX22" fmla="*/ 1866485 w 1994194"/>
              <a:gd name="connsiteY22" fmla="*/ 1141661 h 3464731"/>
              <a:gd name="connsiteX23" fmla="*/ 1817058 w 1994194"/>
              <a:gd name="connsiteY23" fmla="*/ 1018093 h 3464731"/>
              <a:gd name="connsiteX24" fmla="*/ 1767631 w 1994194"/>
              <a:gd name="connsiteY24" fmla="*/ 919239 h 3464731"/>
              <a:gd name="connsiteX25" fmla="*/ 1718204 w 1994194"/>
              <a:gd name="connsiteY25" fmla="*/ 783315 h 3464731"/>
              <a:gd name="connsiteX26" fmla="*/ 1693490 w 1994194"/>
              <a:gd name="connsiteY26" fmla="*/ 696817 h 3464731"/>
              <a:gd name="connsiteX27" fmla="*/ 1656420 w 1994194"/>
              <a:gd name="connsiteY27" fmla="*/ 647390 h 3464731"/>
              <a:gd name="connsiteX28" fmla="*/ 1606993 w 1994194"/>
              <a:gd name="connsiteY28" fmla="*/ 523823 h 3464731"/>
              <a:gd name="connsiteX29" fmla="*/ 1594636 w 1994194"/>
              <a:gd name="connsiteY29" fmla="*/ 486753 h 3464731"/>
              <a:gd name="connsiteX30" fmla="*/ 1557566 w 1994194"/>
              <a:gd name="connsiteY30" fmla="*/ 462039 h 3464731"/>
              <a:gd name="connsiteX31" fmla="*/ 1520496 w 1994194"/>
              <a:gd name="connsiteY31" fmla="*/ 400255 h 3464731"/>
              <a:gd name="connsiteX32" fmla="*/ 1508139 w 1994194"/>
              <a:gd name="connsiteY32" fmla="*/ 363185 h 3464731"/>
              <a:gd name="connsiteX33" fmla="*/ 1433998 w 1994194"/>
              <a:gd name="connsiteY33" fmla="*/ 301401 h 3464731"/>
              <a:gd name="connsiteX34" fmla="*/ 1409285 w 1994194"/>
              <a:gd name="connsiteY34" fmla="*/ 264331 h 3464731"/>
              <a:gd name="connsiteX35" fmla="*/ 1322787 w 1994194"/>
              <a:gd name="connsiteY35" fmla="*/ 239617 h 3464731"/>
              <a:gd name="connsiteX36" fmla="*/ 1223933 w 1994194"/>
              <a:gd name="connsiteY36" fmla="*/ 190190 h 3464731"/>
              <a:gd name="connsiteX37" fmla="*/ 1125079 w 1994194"/>
              <a:gd name="connsiteY37" fmla="*/ 165477 h 3464731"/>
              <a:gd name="connsiteX38" fmla="*/ 1063296 w 1994194"/>
              <a:gd name="connsiteY38" fmla="*/ 128407 h 3464731"/>
              <a:gd name="connsiteX39" fmla="*/ 1013868 w 1994194"/>
              <a:gd name="connsiteY39" fmla="*/ 91336 h 3464731"/>
              <a:gd name="connsiteX40" fmla="*/ 952085 w 1994194"/>
              <a:gd name="connsiteY40" fmla="*/ 66623 h 3464731"/>
              <a:gd name="connsiteX41" fmla="*/ 717306 w 1994194"/>
              <a:gd name="connsiteY41" fmla="*/ 29553 h 3464731"/>
              <a:gd name="connsiteX42" fmla="*/ 667879 w 1994194"/>
              <a:gd name="connsiteY42" fmla="*/ 17196 h 3464731"/>
              <a:gd name="connsiteX43" fmla="*/ 161252 w 1994194"/>
              <a:gd name="connsiteY43" fmla="*/ 4839 h 34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94194" h="3464731">
                <a:moveTo>
                  <a:pt x="223036" y="3464731"/>
                </a:moveTo>
                <a:cubicBezTo>
                  <a:pt x="202441" y="3444136"/>
                  <a:pt x="184242" y="3420828"/>
                  <a:pt x="161252" y="3402947"/>
                </a:cubicBezTo>
                <a:cubicBezTo>
                  <a:pt x="146712" y="3391638"/>
                  <a:pt x="124850" y="3391259"/>
                  <a:pt x="111825" y="3378234"/>
                </a:cubicBezTo>
                <a:cubicBezTo>
                  <a:pt x="87085" y="3353494"/>
                  <a:pt x="72029" y="3313088"/>
                  <a:pt x="62398" y="3279380"/>
                </a:cubicBezTo>
                <a:cubicBezTo>
                  <a:pt x="57732" y="3263051"/>
                  <a:pt x="54706" y="3246282"/>
                  <a:pt x="50041" y="3229953"/>
                </a:cubicBezTo>
                <a:cubicBezTo>
                  <a:pt x="46463" y="3217429"/>
                  <a:pt x="41804" y="3205239"/>
                  <a:pt x="37685" y="3192882"/>
                </a:cubicBezTo>
                <a:cubicBezTo>
                  <a:pt x="33566" y="3135217"/>
                  <a:pt x="33139" y="3077169"/>
                  <a:pt x="25328" y="3019888"/>
                </a:cubicBezTo>
                <a:cubicBezTo>
                  <a:pt x="15491" y="2947755"/>
                  <a:pt x="-26383" y="2913379"/>
                  <a:pt x="25328" y="2846893"/>
                </a:cubicBezTo>
                <a:cubicBezTo>
                  <a:pt x="40701" y="2827128"/>
                  <a:pt x="160786" y="2775603"/>
                  <a:pt x="173609" y="2772753"/>
                </a:cubicBezTo>
                <a:cubicBezTo>
                  <a:pt x="218020" y="2762884"/>
                  <a:pt x="264172" y="2763885"/>
                  <a:pt x="309533" y="2760396"/>
                </a:cubicBezTo>
                <a:cubicBezTo>
                  <a:pt x="420178" y="2751885"/>
                  <a:pt x="596977" y="2742033"/>
                  <a:pt x="704950" y="2735682"/>
                </a:cubicBezTo>
                <a:cubicBezTo>
                  <a:pt x="967943" y="2648019"/>
                  <a:pt x="567613" y="2773415"/>
                  <a:pt x="1285717" y="2698612"/>
                </a:cubicBezTo>
                <a:cubicBezTo>
                  <a:pt x="1318746" y="2695171"/>
                  <a:pt x="1342512" y="2664036"/>
                  <a:pt x="1372214" y="2649185"/>
                </a:cubicBezTo>
                <a:cubicBezTo>
                  <a:pt x="1400271" y="2635156"/>
                  <a:pt x="1432611" y="2629515"/>
                  <a:pt x="1458712" y="2612115"/>
                </a:cubicBezTo>
                <a:cubicBezTo>
                  <a:pt x="1556731" y="2546769"/>
                  <a:pt x="1647919" y="2471715"/>
                  <a:pt x="1742917" y="2402050"/>
                </a:cubicBezTo>
                <a:cubicBezTo>
                  <a:pt x="1771490" y="2381097"/>
                  <a:pt x="1829414" y="2340266"/>
                  <a:pt x="1829414" y="2340266"/>
                </a:cubicBezTo>
                <a:cubicBezTo>
                  <a:pt x="1841771" y="2303196"/>
                  <a:pt x="1849847" y="2264411"/>
                  <a:pt x="1866485" y="2229055"/>
                </a:cubicBezTo>
                <a:cubicBezTo>
                  <a:pt x="1883030" y="2193896"/>
                  <a:pt x="1914989" y="2166719"/>
                  <a:pt x="1928268" y="2130201"/>
                </a:cubicBezTo>
                <a:cubicBezTo>
                  <a:pt x="1948422" y="2074778"/>
                  <a:pt x="1952982" y="2014872"/>
                  <a:pt x="1965339" y="1957207"/>
                </a:cubicBezTo>
                <a:cubicBezTo>
                  <a:pt x="1969458" y="1833639"/>
                  <a:pt x="1971198" y="1709969"/>
                  <a:pt x="1977696" y="1586504"/>
                </a:cubicBezTo>
                <a:cubicBezTo>
                  <a:pt x="1989440" y="1363356"/>
                  <a:pt x="2022255" y="1628367"/>
                  <a:pt x="1940625" y="1252871"/>
                </a:cubicBezTo>
                <a:cubicBezTo>
                  <a:pt x="1937017" y="1236276"/>
                  <a:pt x="1937688" y="1217575"/>
                  <a:pt x="1928268" y="1203444"/>
                </a:cubicBezTo>
                <a:cubicBezTo>
                  <a:pt x="1912112" y="1179211"/>
                  <a:pt x="1887079" y="1162255"/>
                  <a:pt x="1866485" y="1141661"/>
                </a:cubicBezTo>
                <a:cubicBezTo>
                  <a:pt x="1850009" y="1100472"/>
                  <a:pt x="1835075" y="1058632"/>
                  <a:pt x="1817058" y="1018093"/>
                </a:cubicBezTo>
                <a:cubicBezTo>
                  <a:pt x="1802096" y="984428"/>
                  <a:pt x="1780022" y="953933"/>
                  <a:pt x="1767631" y="919239"/>
                </a:cubicBezTo>
                <a:cubicBezTo>
                  <a:pt x="1705288" y="744679"/>
                  <a:pt x="1812295" y="940133"/>
                  <a:pt x="1718204" y="783315"/>
                </a:cubicBezTo>
                <a:cubicBezTo>
                  <a:pt x="1715529" y="772615"/>
                  <a:pt x="1701369" y="710605"/>
                  <a:pt x="1693490" y="696817"/>
                </a:cubicBezTo>
                <a:cubicBezTo>
                  <a:pt x="1683272" y="678936"/>
                  <a:pt x="1665630" y="665810"/>
                  <a:pt x="1656420" y="647390"/>
                </a:cubicBezTo>
                <a:cubicBezTo>
                  <a:pt x="1636581" y="607711"/>
                  <a:pt x="1621022" y="565908"/>
                  <a:pt x="1606993" y="523823"/>
                </a:cubicBezTo>
                <a:cubicBezTo>
                  <a:pt x="1602874" y="511466"/>
                  <a:pt x="1602773" y="496924"/>
                  <a:pt x="1594636" y="486753"/>
                </a:cubicBezTo>
                <a:cubicBezTo>
                  <a:pt x="1585359" y="475156"/>
                  <a:pt x="1569923" y="470277"/>
                  <a:pt x="1557566" y="462039"/>
                </a:cubicBezTo>
                <a:cubicBezTo>
                  <a:pt x="1545209" y="441444"/>
                  <a:pt x="1531237" y="421737"/>
                  <a:pt x="1520496" y="400255"/>
                </a:cubicBezTo>
                <a:cubicBezTo>
                  <a:pt x="1514671" y="388605"/>
                  <a:pt x="1516716" y="372987"/>
                  <a:pt x="1508139" y="363185"/>
                </a:cubicBezTo>
                <a:cubicBezTo>
                  <a:pt x="1486955" y="338975"/>
                  <a:pt x="1456746" y="324149"/>
                  <a:pt x="1433998" y="301401"/>
                </a:cubicBezTo>
                <a:cubicBezTo>
                  <a:pt x="1423497" y="290900"/>
                  <a:pt x="1420882" y="273608"/>
                  <a:pt x="1409285" y="264331"/>
                </a:cubicBezTo>
                <a:cubicBezTo>
                  <a:pt x="1401227" y="257885"/>
                  <a:pt x="1326016" y="240424"/>
                  <a:pt x="1322787" y="239617"/>
                </a:cubicBezTo>
                <a:cubicBezTo>
                  <a:pt x="1270273" y="208109"/>
                  <a:pt x="1272704" y="203491"/>
                  <a:pt x="1223933" y="190190"/>
                </a:cubicBezTo>
                <a:cubicBezTo>
                  <a:pt x="1191164" y="181253"/>
                  <a:pt x="1125079" y="165477"/>
                  <a:pt x="1125079" y="165477"/>
                </a:cubicBezTo>
                <a:cubicBezTo>
                  <a:pt x="1104485" y="153120"/>
                  <a:pt x="1083279" y="141729"/>
                  <a:pt x="1063296" y="128407"/>
                </a:cubicBezTo>
                <a:cubicBezTo>
                  <a:pt x="1046160" y="116983"/>
                  <a:pt x="1031871" y="101338"/>
                  <a:pt x="1013868" y="91336"/>
                </a:cubicBezTo>
                <a:cubicBezTo>
                  <a:pt x="994479" y="80564"/>
                  <a:pt x="973412" y="72717"/>
                  <a:pt x="952085" y="66623"/>
                </a:cubicBezTo>
                <a:cubicBezTo>
                  <a:pt x="852296" y="38112"/>
                  <a:pt x="822161" y="40038"/>
                  <a:pt x="717306" y="29553"/>
                </a:cubicBezTo>
                <a:cubicBezTo>
                  <a:pt x="700830" y="25434"/>
                  <a:pt x="684631" y="19988"/>
                  <a:pt x="667879" y="17196"/>
                </a:cubicBezTo>
                <a:cubicBezTo>
                  <a:pt x="492582" y="-12021"/>
                  <a:pt x="363061" y="4839"/>
                  <a:pt x="161252" y="4839"/>
                </a:cubicBezTo>
              </a:path>
            </a:pathLst>
          </a:custGeom>
          <a:noFill/>
          <a:ln w="38100">
            <a:solidFill>
              <a:schemeClr val="tx1"/>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C1554C3-6359-16CB-D291-C0DD81233113}"/>
              </a:ext>
            </a:extLst>
          </p:cNvPr>
          <p:cNvSpPr/>
          <p:nvPr/>
        </p:nvSpPr>
        <p:spPr>
          <a:xfrm>
            <a:off x="9341708" y="889686"/>
            <a:ext cx="1631104" cy="3039763"/>
          </a:xfrm>
          <a:custGeom>
            <a:avLst/>
            <a:gdLst>
              <a:gd name="connsiteX0" fmla="*/ 0 w 1631104"/>
              <a:gd name="connsiteY0" fmla="*/ 0 h 3039763"/>
              <a:gd name="connsiteX1" fmla="*/ 308919 w 1631104"/>
              <a:gd name="connsiteY1" fmla="*/ 61784 h 3039763"/>
              <a:gd name="connsiteX2" fmla="*/ 518984 w 1631104"/>
              <a:gd name="connsiteY2" fmla="*/ 185352 h 3039763"/>
              <a:gd name="connsiteX3" fmla="*/ 778476 w 1631104"/>
              <a:gd name="connsiteY3" fmla="*/ 271849 h 3039763"/>
              <a:gd name="connsiteX4" fmla="*/ 889687 w 1631104"/>
              <a:gd name="connsiteY4" fmla="*/ 358346 h 3039763"/>
              <a:gd name="connsiteX5" fmla="*/ 1087395 w 1631104"/>
              <a:gd name="connsiteY5" fmla="*/ 518984 h 3039763"/>
              <a:gd name="connsiteX6" fmla="*/ 1161535 w 1631104"/>
              <a:gd name="connsiteY6" fmla="*/ 617838 h 3039763"/>
              <a:gd name="connsiteX7" fmla="*/ 1421027 w 1631104"/>
              <a:gd name="connsiteY7" fmla="*/ 1000898 h 3039763"/>
              <a:gd name="connsiteX8" fmla="*/ 1495168 w 1631104"/>
              <a:gd name="connsiteY8" fmla="*/ 1272746 h 3039763"/>
              <a:gd name="connsiteX9" fmla="*/ 1594022 w 1631104"/>
              <a:gd name="connsiteY9" fmla="*/ 1470455 h 3039763"/>
              <a:gd name="connsiteX10" fmla="*/ 1631092 w 1631104"/>
              <a:gd name="connsiteY10" fmla="*/ 1890584 h 3039763"/>
              <a:gd name="connsiteX11" fmla="*/ 1556951 w 1631104"/>
              <a:gd name="connsiteY11" fmla="*/ 2113006 h 3039763"/>
              <a:gd name="connsiteX12" fmla="*/ 1383957 w 1631104"/>
              <a:gd name="connsiteY12" fmla="*/ 2347784 h 3039763"/>
              <a:gd name="connsiteX13" fmla="*/ 1322173 w 1631104"/>
              <a:gd name="connsiteY13" fmla="*/ 2434282 h 3039763"/>
              <a:gd name="connsiteX14" fmla="*/ 1248033 w 1631104"/>
              <a:gd name="connsiteY14" fmla="*/ 2483709 h 3039763"/>
              <a:gd name="connsiteX15" fmla="*/ 1161535 w 1631104"/>
              <a:gd name="connsiteY15" fmla="*/ 2582563 h 3039763"/>
              <a:gd name="connsiteX16" fmla="*/ 1136822 w 1631104"/>
              <a:gd name="connsiteY16" fmla="*/ 2631990 h 3039763"/>
              <a:gd name="connsiteX17" fmla="*/ 1087395 w 1631104"/>
              <a:gd name="connsiteY17" fmla="*/ 2693773 h 3039763"/>
              <a:gd name="connsiteX18" fmla="*/ 1013254 w 1631104"/>
              <a:gd name="connsiteY18" fmla="*/ 2804984 h 3039763"/>
              <a:gd name="connsiteX19" fmla="*/ 926757 w 1631104"/>
              <a:gd name="connsiteY19" fmla="*/ 2903838 h 3039763"/>
              <a:gd name="connsiteX20" fmla="*/ 902043 w 1631104"/>
              <a:gd name="connsiteY20" fmla="*/ 3002692 h 3039763"/>
              <a:gd name="connsiteX21" fmla="*/ 889687 w 1631104"/>
              <a:gd name="connsiteY21" fmla="*/ 3039763 h 30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1104" h="3039763">
                <a:moveTo>
                  <a:pt x="0" y="0"/>
                </a:moveTo>
                <a:cubicBezTo>
                  <a:pt x="135577" y="18077"/>
                  <a:pt x="189397" y="15304"/>
                  <a:pt x="308919" y="61784"/>
                </a:cubicBezTo>
                <a:cubicBezTo>
                  <a:pt x="459587" y="120377"/>
                  <a:pt x="362650" y="103787"/>
                  <a:pt x="518984" y="185352"/>
                </a:cubicBezTo>
                <a:cubicBezTo>
                  <a:pt x="669625" y="263947"/>
                  <a:pt x="652677" y="253877"/>
                  <a:pt x="778476" y="271849"/>
                </a:cubicBezTo>
                <a:cubicBezTo>
                  <a:pt x="876575" y="394474"/>
                  <a:pt x="774134" y="287237"/>
                  <a:pt x="889687" y="358346"/>
                </a:cubicBezTo>
                <a:cubicBezTo>
                  <a:pt x="931432" y="384035"/>
                  <a:pt x="1055485" y="484795"/>
                  <a:pt x="1087395" y="518984"/>
                </a:cubicBezTo>
                <a:cubicBezTo>
                  <a:pt x="1115499" y="549096"/>
                  <a:pt x="1137594" y="584321"/>
                  <a:pt x="1161535" y="617838"/>
                </a:cubicBezTo>
                <a:cubicBezTo>
                  <a:pt x="1331370" y="855606"/>
                  <a:pt x="1298681" y="808638"/>
                  <a:pt x="1421027" y="1000898"/>
                </a:cubicBezTo>
                <a:cubicBezTo>
                  <a:pt x="1445741" y="1091514"/>
                  <a:pt x="1445388" y="1193097"/>
                  <a:pt x="1495168" y="1272746"/>
                </a:cubicBezTo>
                <a:cubicBezTo>
                  <a:pt x="1575603" y="1401443"/>
                  <a:pt x="1543307" y="1335216"/>
                  <a:pt x="1594022" y="1470455"/>
                </a:cubicBezTo>
                <a:cubicBezTo>
                  <a:pt x="1606379" y="1610498"/>
                  <a:pt x="1627746" y="1750037"/>
                  <a:pt x="1631092" y="1890584"/>
                </a:cubicBezTo>
                <a:cubicBezTo>
                  <a:pt x="1632093" y="1932625"/>
                  <a:pt x="1571353" y="2088317"/>
                  <a:pt x="1556951" y="2113006"/>
                </a:cubicBezTo>
                <a:cubicBezTo>
                  <a:pt x="1436798" y="2318983"/>
                  <a:pt x="1470677" y="2226376"/>
                  <a:pt x="1383957" y="2347784"/>
                </a:cubicBezTo>
                <a:cubicBezTo>
                  <a:pt x="1363362" y="2376617"/>
                  <a:pt x="1347227" y="2409227"/>
                  <a:pt x="1322173" y="2434282"/>
                </a:cubicBezTo>
                <a:cubicBezTo>
                  <a:pt x="1301171" y="2455284"/>
                  <a:pt x="1272746" y="2467233"/>
                  <a:pt x="1248033" y="2483709"/>
                </a:cubicBezTo>
                <a:cubicBezTo>
                  <a:pt x="1147115" y="2685540"/>
                  <a:pt x="1272748" y="2471348"/>
                  <a:pt x="1161535" y="2582563"/>
                </a:cubicBezTo>
                <a:cubicBezTo>
                  <a:pt x="1148510" y="2595588"/>
                  <a:pt x="1147040" y="2616663"/>
                  <a:pt x="1136822" y="2631990"/>
                </a:cubicBezTo>
                <a:cubicBezTo>
                  <a:pt x="1122192" y="2653934"/>
                  <a:pt x="1102724" y="2672312"/>
                  <a:pt x="1087395" y="2693773"/>
                </a:cubicBezTo>
                <a:cubicBezTo>
                  <a:pt x="1061499" y="2730027"/>
                  <a:pt x="1040780" y="2769951"/>
                  <a:pt x="1013254" y="2804984"/>
                </a:cubicBezTo>
                <a:cubicBezTo>
                  <a:pt x="854237" y="3007369"/>
                  <a:pt x="1011850" y="2776197"/>
                  <a:pt x="926757" y="2903838"/>
                </a:cubicBezTo>
                <a:cubicBezTo>
                  <a:pt x="918519" y="2936789"/>
                  <a:pt x="912783" y="2970469"/>
                  <a:pt x="902043" y="3002692"/>
                </a:cubicBezTo>
                <a:lnTo>
                  <a:pt x="889687" y="3039763"/>
                </a:lnTo>
              </a:path>
            </a:pathLst>
          </a:custGeom>
          <a:noFill/>
          <a:ln w="38100">
            <a:solidFill>
              <a:schemeClr val="tx1"/>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577148C-ED15-536D-517A-619F07F50443}"/>
              </a:ext>
            </a:extLst>
          </p:cNvPr>
          <p:cNvSpPr/>
          <p:nvPr/>
        </p:nvSpPr>
        <p:spPr>
          <a:xfrm>
            <a:off x="9069859" y="1297459"/>
            <a:ext cx="334011" cy="2607276"/>
          </a:xfrm>
          <a:custGeom>
            <a:avLst/>
            <a:gdLst>
              <a:gd name="connsiteX0" fmla="*/ 148282 w 334011"/>
              <a:gd name="connsiteY0" fmla="*/ 0 h 2607276"/>
              <a:gd name="connsiteX1" fmla="*/ 185352 w 334011"/>
              <a:gd name="connsiteY1" fmla="*/ 61784 h 2607276"/>
              <a:gd name="connsiteX2" fmla="*/ 222422 w 334011"/>
              <a:gd name="connsiteY2" fmla="*/ 74141 h 2607276"/>
              <a:gd name="connsiteX3" fmla="*/ 271849 w 334011"/>
              <a:gd name="connsiteY3" fmla="*/ 160638 h 2607276"/>
              <a:gd name="connsiteX4" fmla="*/ 308919 w 334011"/>
              <a:gd name="connsiteY4" fmla="*/ 284206 h 2607276"/>
              <a:gd name="connsiteX5" fmla="*/ 333633 w 334011"/>
              <a:gd name="connsiteY5" fmla="*/ 432487 h 2607276"/>
              <a:gd name="connsiteX6" fmla="*/ 308919 w 334011"/>
              <a:gd name="connsiteY6" fmla="*/ 951471 h 2607276"/>
              <a:gd name="connsiteX7" fmla="*/ 284206 w 334011"/>
              <a:gd name="connsiteY7" fmla="*/ 1062682 h 2607276"/>
              <a:gd name="connsiteX8" fmla="*/ 247136 w 334011"/>
              <a:gd name="connsiteY8" fmla="*/ 1136822 h 2607276"/>
              <a:gd name="connsiteX9" fmla="*/ 197709 w 334011"/>
              <a:gd name="connsiteY9" fmla="*/ 1334530 h 2607276"/>
              <a:gd name="connsiteX10" fmla="*/ 148282 w 334011"/>
              <a:gd name="connsiteY10" fmla="*/ 1396314 h 2607276"/>
              <a:gd name="connsiteX11" fmla="*/ 123568 w 334011"/>
              <a:gd name="connsiteY11" fmla="*/ 1507525 h 2607276"/>
              <a:gd name="connsiteX12" fmla="*/ 98855 w 334011"/>
              <a:gd name="connsiteY12" fmla="*/ 1569309 h 2607276"/>
              <a:gd name="connsiteX13" fmla="*/ 86498 w 334011"/>
              <a:gd name="connsiteY13" fmla="*/ 1668163 h 2607276"/>
              <a:gd name="connsiteX14" fmla="*/ 74141 w 334011"/>
              <a:gd name="connsiteY14" fmla="*/ 1717590 h 2607276"/>
              <a:gd name="connsiteX15" fmla="*/ 49427 w 334011"/>
              <a:gd name="connsiteY15" fmla="*/ 1816444 h 2607276"/>
              <a:gd name="connsiteX16" fmla="*/ 24714 w 334011"/>
              <a:gd name="connsiteY16" fmla="*/ 2026509 h 2607276"/>
              <a:gd name="connsiteX17" fmla="*/ 0 w 334011"/>
              <a:gd name="connsiteY17" fmla="*/ 2236573 h 2607276"/>
              <a:gd name="connsiteX18" fmla="*/ 12357 w 334011"/>
              <a:gd name="connsiteY18" fmla="*/ 2347784 h 2607276"/>
              <a:gd name="connsiteX19" fmla="*/ 24714 w 334011"/>
              <a:gd name="connsiteY19" fmla="*/ 2471352 h 2607276"/>
              <a:gd name="connsiteX20" fmla="*/ 37071 w 334011"/>
              <a:gd name="connsiteY20" fmla="*/ 2545492 h 2607276"/>
              <a:gd name="connsiteX21" fmla="*/ 49427 w 334011"/>
              <a:gd name="connsiteY21" fmla="*/ 2607276 h 260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11" h="2607276">
                <a:moveTo>
                  <a:pt x="148282" y="0"/>
                </a:moveTo>
                <a:cubicBezTo>
                  <a:pt x="160639" y="20595"/>
                  <a:pt x="168369" y="44801"/>
                  <a:pt x="185352" y="61784"/>
                </a:cubicBezTo>
                <a:cubicBezTo>
                  <a:pt x="194562" y="70994"/>
                  <a:pt x="213845" y="64339"/>
                  <a:pt x="222422" y="74141"/>
                </a:cubicBezTo>
                <a:cubicBezTo>
                  <a:pt x="244289" y="99132"/>
                  <a:pt x="255373" y="131806"/>
                  <a:pt x="271849" y="160638"/>
                </a:cubicBezTo>
                <a:cubicBezTo>
                  <a:pt x="303950" y="321138"/>
                  <a:pt x="260149" y="121637"/>
                  <a:pt x="308919" y="284206"/>
                </a:cubicBezTo>
                <a:cubicBezTo>
                  <a:pt x="318775" y="317059"/>
                  <a:pt x="329695" y="404922"/>
                  <a:pt x="333633" y="432487"/>
                </a:cubicBezTo>
                <a:cubicBezTo>
                  <a:pt x="313901" y="1182306"/>
                  <a:pt x="360003" y="721589"/>
                  <a:pt x="308919" y="951471"/>
                </a:cubicBezTo>
                <a:cubicBezTo>
                  <a:pt x="305494" y="966884"/>
                  <a:pt x="291742" y="1043841"/>
                  <a:pt x="284206" y="1062682"/>
                </a:cubicBezTo>
                <a:cubicBezTo>
                  <a:pt x="273944" y="1088336"/>
                  <a:pt x="259493" y="1112109"/>
                  <a:pt x="247136" y="1136822"/>
                </a:cubicBezTo>
                <a:cubicBezTo>
                  <a:pt x="239887" y="1173069"/>
                  <a:pt x="221706" y="1290536"/>
                  <a:pt x="197709" y="1334530"/>
                </a:cubicBezTo>
                <a:cubicBezTo>
                  <a:pt x="185080" y="1357684"/>
                  <a:pt x="164758" y="1375719"/>
                  <a:pt x="148282" y="1396314"/>
                </a:cubicBezTo>
                <a:cubicBezTo>
                  <a:pt x="143385" y="1420801"/>
                  <a:pt x="132294" y="1481347"/>
                  <a:pt x="123568" y="1507525"/>
                </a:cubicBezTo>
                <a:cubicBezTo>
                  <a:pt x="116554" y="1528568"/>
                  <a:pt x="107093" y="1548714"/>
                  <a:pt x="98855" y="1569309"/>
                </a:cubicBezTo>
                <a:cubicBezTo>
                  <a:pt x="94736" y="1602260"/>
                  <a:pt x="91957" y="1635407"/>
                  <a:pt x="86498" y="1668163"/>
                </a:cubicBezTo>
                <a:cubicBezTo>
                  <a:pt x="83706" y="1684915"/>
                  <a:pt x="77825" y="1701012"/>
                  <a:pt x="74141" y="1717590"/>
                </a:cubicBezTo>
                <a:cubicBezTo>
                  <a:pt x="54259" y="1807057"/>
                  <a:pt x="71508" y="1750201"/>
                  <a:pt x="49427" y="1816444"/>
                </a:cubicBezTo>
                <a:cubicBezTo>
                  <a:pt x="42637" y="1870765"/>
                  <a:pt x="29290" y="1973882"/>
                  <a:pt x="24714" y="2026509"/>
                </a:cubicBezTo>
                <a:cubicBezTo>
                  <a:pt x="7522" y="2224217"/>
                  <a:pt x="31519" y="2142017"/>
                  <a:pt x="0" y="2236573"/>
                </a:cubicBezTo>
                <a:cubicBezTo>
                  <a:pt x="4119" y="2273643"/>
                  <a:pt x="8452" y="2310690"/>
                  <a:pt x="12357" y="2347784"/>
                </a:cubicBezTo>
                <a:cubicBezTo>
                  <a:pt x="16690" y="2388951"/>
                  <a:pt x="19580" y="2430277"/>
                  <a:pt x="24714" y="2471352"/>
                </a:cubicBezTo>
                <a:cubicBezTo>
                  <a:pt x="27822" y="2496213"/>
                  <a:pt x="32589" y="2520842"/>
                  <a:pt x="37071" y="2545492"/>
                </a:cubicBezTo>
                <a:cubicBezTo>
                  <a:pt x="40828" y="2566156"/>
                  <a:pt x="49427" y="2607276"/>
                  <a:pt x="49427" y="2607276"/>
                </a:cubicBezTo>
              </a:path>
            </a:pathLst>
          </a:custGeom>
          <a:noFill/>
          <a:ln w="38100">
            <a:head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F4D9D6E-CB9A-6071-8931-1B13B2113061}"/>
              </a:ext>
            </a:extLst>
          </p:cNvPr>
          <p:cNvSpPr/>
          <p:nvPr/>
        </p:nvSpPr>
        <p:spPr>
          <a:xfrm>
            <a:off x="9102125" y="1692876"/>
            <a:ext cx="1092199" cy="2236573"/>
          </a:xfrm>
          <a:custGeom>
            <a:avLst/>
            <a:gdLst>
              <a:gd name="connsiteX0" fmla="*/ 1000997 w 1000997"/>
              <a:gd name="connsiteY0" fmla="*/ 2236573 h 2236573"/>
              <a:gd name="connsiteX1" fmla="*/ 988641 w 1000997"/>
              <a:gd name="connsiteY1" fmla="*/ 2174789 h 2236573"/>
              <a:gd name="connsiteX2" fmla="*/ 963927 w 1000997"/>
              <a:gd name="connsiteY2" fmla="*/ 2075935 h 2236573"/>
              <a:gd name="connsiteX3" fmla="*/ 951570 w 1000997"/>
              <a:gd name="connsiteY3" fmla="*/ 1816443 h 2236573"/>
              <a:gd name="connsiteX4" fmla="*/ 926857 w 1000997"/>
              <a:gd name="connsiteY4" fmla="*/ 1618735 h 2236573"/>
              <a:gd name="connsiteX5" fmla="*/ 877430 w 1000997"/>
              <a:gd name="connsiteY5" fmla="*/ 1396313 h 2236573"/>
              <a:gd name="connsiteX6" fmla="*/ 852716 w 1000997"/>
              <a:gd name="connsiteY6" fmla="*/ 1210962 h 2236573"/>
              <a:gd name="connsiteX7" fmla="*/ 828003 w 1000997"/>
              <a:gd name="connsiteY7" fmla="*/ 1149178 h 2236573"/>
              <a:gd name="connsiteX8" fmla="*/ 815646 w 1000997"/>
              <a:gd name="connsiteY8" fmla="*/ 1099751 h 2236573"/>
              <a:gd name="connsiteX9" fmla="*/ 778576 w 1000997"/>
              <a:gd name="connsiteY9" fmla="*/ 1000897 h 2236573"/>
              <a:gd name="connsiteX10" fmla="*/ 741505 w 1000997"/>
              <a:gd name="connsiteY10" fmla="*/ 852616 h 2236573"/>
              <a:gd name="connsiteX11" fmla="*/ 716792 w 1000997"/>
              <a:gd name="connsiteY11" fmla="*/ 815546 h 2236573"/>
              <a:gd name="connsiteX12" fmla="*/ 692078 w 1000997"/>
              <a:gd name="connsiteY12" fmla="*/ 729048 h 2236573"/>
              <a:gd name="connsiteX13" fmla="*/ 655008 w 1000997"/>
              <a:gd name="connsiteY13" fmla="*/ 704335 h 2236573"/>
              <a:gd name="connsiteX14" fmla="*/ 642651 w 1000997"/>
              <a:gd name="connsiteY14" fmla="*/ 667265 h 2236573"/>
              <a:gd name="connsiteX15" fmla="*/ 605581 w 1000997"/>
              <a:gd name="connsiteY15" fmla="*/ 642551 h 2236573"/>
              <a:gd name="connsiteX16" fmla="*/ 556154 w 1000997"/>
              <a:gd name="connsiteY16" fmla="*/ 593124 h 2236573"/>
              <a:gd name="connsiteX17" fmla="*/ 506727 w 1000997"/>
              <a:gd name="connsiteY17" fmla="*/ 481913 h 2236573"/>
              <a:gd name="connsiteX18" fmla="*/ 457300 w 1000997"/>
              <a:gd name="connsiteY18" fmla="*/ 457200 h 2236573"/>
              <a:gd name="connsiteX19" fmla="*/ 420230 w 1000997"/>
              <a:gd name="connsiteY19" fmla="*/ 333632 h 2236573"/>
              <a:gd name="connsiteX20" fmla="*/ 395516 w 1000997"/>
              <a:gd name="connsiteY20" fmla="*/ 296562 h 2236573"/>
              <a:gd name="connsiteX21" fmla="*/ 346089 w 1000997"/>
              <a:gd name="connsiteY21" fmla="*/ 259492 h 2236573"/>
              <a:gd name="connsiteX22" fmla="*/ 309019 w 1000997"/>
              <a:gd name="connsiteY22" fmla="*/ 247135 h 2236573"/>
              <a:gd name="connsiteX23" fmla="*/ 271949 w 1000997"/>
              <a:gd name="connsiteY23" fmla="*/ 210065 h 2236573"/>
              <a:gd name="connsiteX24" fmla="*/ 234878 w 1000997"/>
              <a:gd name="connsiteY24" fmla="*/ 185351 h 2236573"/>
              <a:gd name="connsiteX25" fmla="*/ 173095 w 1000997"/>
              <a:gd name="connsiteY25" fmla="*/ 86497 h 2236573"/>
              <a:gd name="connsiteX26" fmla="*/ 37170 w 1000997"/>
              <a:gd name="connsiteY26" fmla="*/ 24713 h 2236573"/>
              <a:gd name="connsiteX27" fmla="*/ 100 w 1000997"/>
              <a:gd name="connsiteY27" fmla="*/ 0 h 223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997" h="2236573">
                <a:moveTo>
                  <a:pt x="1000997" y="2236573"/>
                </a:moveTo>
                <a:cubicBezTo>
                  <a:pt x="996878" y="2215978"/>
                  <a:pt x="993364" y="2195254"/>
                  <a:pt x="988641" y="2174789"/>
                </a:cubicBezTo>
                <a:cubicBezTo>
                  <a:pt x="981004" y="2141693"/>
                  <a:pt x="967422" y="2109720"/>
                  <a:pt x="963927" y="2075935"/>
                </a:cubicBezTo>
                <a:cubicBezTo>
                  <a:pt x="955016" y="1989799"/>
                  <a:pt x="958568" y="1902755"/>
                  <a:pt x="951570" y="1816443"/>
                </a:cubicBezTo>
                <a:cubicBezTo>
                  <a:pt x="946203" y="1750245"/>
                  <a:pt x="934191" y="1684744"/>
                  <a:pt x="926857" y="1618735"/>
                </a:cubicBezTo>
                <a:cubicBezTo>
                  <a:pt x="907101" y="1440934"/>
                  <a:pt x="935564" y="1531961"/>
                  <a:pt x="877430" y="1396313"/>
                </a:cubicBezTo>
                <a:cubicBezTo>
                  <a:pt x="873072" y="1352730"/>
                  <a:pt x="868073" y="1262151"/>
                  <a:pt x="852716" y="1210962"/>
                </a:cubicBezTo>
                <a:cubicBezTo>
                  <a:pt x="846342" y="1189716"/>
                  <a:pt x="835017" y="1170221"/>
                  <a:pt x="828003" y="1149178"/>
                </a:cubicBezTo>
                <a:cubicBezTo>
                  <a:pt x="822633" y="1133067"/>
                  <a:pt x="821016" y="1115862"/>
                  <a:pt x="815646" y="1099751"/>
                </a:cubicBezTo>
                <a:cubicBezTo>
                  <a:pt x="804517" y="1066365"/>
                  <a:pt x="790933" y="1033848"/>
                  <a:pt x="778576" y="1000897"/>
                </a:cubicBezTo>
                <a:cubicBezTo>
                  <a:pt x="768214" y="938725"/>
                  <a:pt x="767615" y="911363"/>
                  <a:pt x="741505" y="852616"/>
                </a:cubicBezTo>
                <a:cubicBezTo>
                  <a:pt x="735473" y="839045"/>
                  <a:pt x="725030" y="827903"/>
                  <a:pt x="716792" y="815546"/>
                </a:cubicBezTo>
                <a:cubicBezTo>
                  <a:pt x="715985" y="812317"/>
                  <a:pt x="698524" y="737106"/>
                  <a:pt x="692078" y="729048"/>
                </a:cubicBezTo>
                <a:cubicBezTo>
                  <a:pt x="682801" y="717451"/>
                  <a:pt x="667365" y="712573"/>
                  <a:pt x="655008" y="704335"/>
                </a:cubicBezTo>
                <a:cubicBezTo>
                  <a:pt x="650889" y="691978"/>
                  <a:pt x="650788" y="677436"/>
                  <a:pt x="642651" y="667265"/>
                </a:cubicBezTo>
                <a:cubicBezTo>
                  <a:pt x="633374" y="655668"/>
                  <a:pt x="616857" y="652216"/>
                  <a:pt x="605581" y="642551"/>
                </a:cubicBezTo>
                <a:cubicBezTo>
                  <a:pt x="587890" y="627387"/>
                  <a:pt x="572630" y="609600"/>
                  <a:pt x="556154" y="593124"/>
                </a:cubicBezTo>
                <a:cubicBezTo>
                  <a:pt x="552401" y="583741"/>
                  <a:pt x="518273" y="493459"/>
                  <a:pt x="506727" y="481913"/>
                </a:cubicBezTo>
                <a:cubicBezTo>
                  <a:pt x="493702" y="468888"/>
                  <a:pt x="473776" y="465438"/>
                  <a:pt x="457300" y="457200"/>
                </a:cubicBezTo>
                <a:cubicBezTo>
                  <a:pt x="447031" y="416125"/>
                  <a:pt x="437419" y="372306"/>
                  <a:pt x="420230" y="333632"/>
                </a:cubicBezTo>
                <a:cubicBezTo>
                  <a:pt x="414198" y="320061"/>
                  <a:pt x="406017" y="307063"/>
                  <a:pt x="395516" y="296562"/>
                </a:cubicBezTo>
                <a:cubicBezTo>
                  <a:pt x="380953" y="282000"/>
                  <a:pt x="363970" y="269710"/>
                  <a:pt x="346089" y="259492"/>
                </a:cubicBezTo>
                <a:cubicBezTo>
                  <a:pt x="334780" y="253030"/>
                  <a:pt x="321376" y="251254"/>
                  <a:pt x="309019" y="247135"/>
                </a:cubicBezTo>
                <a:cubicBezTo>
                  <a:pt x="296662" y="234778"/>
                  <a:pt x="285374" y="221252"/>
                  <a:pt x="271949" y="210065"/>
                </a:cubicBezTo>
                <a:cubicBezTo>
                  <a:pt x="260540" y="200557"/>
                  <a:pt x="245379" y="195852"/>
                  <a:pt x="234878" y="185351"/>
                </a:cubicBezTo>
                <a:cubicBezTo>
                  <a:pt x="207401" y="157874"/>
                  <a:pt x="200572" y="113974"/>
                  <a:pt x="173095" y="86497"/>
                </a:cubicBezTo>
                <a:cubicBezTo>
                  <a:pt x="139447" y="52849"/>
                  <a:pt x="79348" y="38773"/>
                  <a:pt x="37170" y="24713"/>
                </a:cubicBezTo>
                <a:cubicBezTo>
                  <a:pt x="-3807" y="11054"/>
                  <a:pt x="100" y="25381"/>
                  <a:pt x="100" y="0"/>
                </a:cubicBezTo>
              </a:path>
            </a:pathLst>
          </a:custGeom>
          <a:noFill/>
          <a:ln w="38100">
            <a:headEnd type="none" w="lg" len="lg"/>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38DF699-226F-0E28-09DF-EEB6F9DA4B02}"/>
              </a:ext>
            </a:extLst>
          </p:cNvPr>
          <p:cNvGrpSpPr/>
          <p:nvPr/>
        </p:nvGrpSpPr>
        <p:grpSpPr>
          <a:xfrm>
            <a:off x="9664169" y="3931716"/>
            <a:ext cx="876300" cy="461665"/>
            <a:chOff x="9666778" y="3926846"/>
            <a:chExt cx="876300" cy="461665"/>
          </a:xfrm>
        </p:grpSpPr>
        <p:sp>
          <p:nvSpPr>
            <p:cNvPr id="29" name="Rectangle 28">
              <a:extLst>
                <a:ext uri="{FF2B5EF4-FFF2-40B4-BE49-F238E27FC236}">
                  <a16:creationId xmlns:a16="http://schemas.microsoft.com/office/drawing/2014/main" id="{7EF1D40D-CA3A-5DCD-2FEB-7D23FF62B3B2}"/>
                </a:ext>
              </a:extLst>
            </p:cNvPr>
            <p:cNvSpPr/>
            <p:nvPr/>
          </p:nvSpPr>
          <p:spPr>
            <a:xfrm>
              <a:off x="9666778" y="3926846"/>
              <a:ext cx="876300" cy="461665"/>
            </a:xfrm>
            <a:prstGeom prst="rect">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B84C0724-B3D7-4B7B-D8BC-4D5B82A209DD}"/>
                </a:ext>
              </a:extLst>
            </p:cNvPr>
            <p:cNvSpPr/>
            <p:nvPr/>
          </p:nvSpPr>
          <p:spPr>
            <a:xfrm rot="10800000">
              <a:off x="10375274" y="3949056"/>
              <a:ext cx="144569" cy="112041"/>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8B7B66FD-606A-11F7-9E87-AE594C0EF8C8}"/>
              </a:ext>
            </a:extLst>
          </p:cNvPr>
          <p:cNvPicPr>
            <a:picLocks noChangeAspect="1"/>
          </p:cNvPicPr>
          <p:nvPr/>
        </p:nvPicPr>
        <p:blipFill>
          <a:blip r:embed="rId3"/>
          <a:stretch>
            <a:fillRect/>
          </a:stretch>
        </p:blipFill>
        <p:spPr>
          <a:xfrm>
            <a:off x="147509" y="2583060"/>
            <a:ext cx="4274940" cy="4274940"/>
          </a:xfrm>
          <a:prstGeom prst="rect">
            <a:avLst/>
          </a:prstGeom>
        </p:spPr>
      </p:pic>
      <p:sp>
        <p:nvSpPr>
          <p:cNvPr id="31" name="Content Placeholder 2">
            <a:extLst>
              <a:ext uri="{FF2B5EF4-FFF2-40B4-BE49-F238E27FC236}">
                <a16:creationId xmlns:a16="http://schemas.microsoft.com/office/drawing/2014/main" id="{64A6B2E0-C042-950E-3D25-D2B6E550FC94}"/>
              </a:ext>
            </a:extLst>
          </p:cNvPr>
          <p:cNvSpPr txBox="1">
            <a:spLocks/>
          </p:cNvSpPr>
          <p:nvPr/>
        </p:nvSpPr>
        <p:spPr>
          <a:xfrm>
            <a:off x="0" y="849442"/>
            <a:ext cx="6787478" cy="2412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atin typeface="Segoe UI" panose="020B0502040204020203" pitchFamily="34" charset="0"/>
                <a:cs typeface="Segoe UI" panose="020B0502040204020203" pitchFamily="34" charset="0"/>
              </a:rPr>
              <a:t>The underlying storage is now synced with the cache! This is great if:</a:t>
            </a:r>
          </a:p>
          <a:p>
            <a:pPr lvl="1"/>
            <a:r>
              <a:rPr lang="en-US" b="1">
                <a:latin typeface="Segoe UI" panose="020B0502040204020203" pitchFamily="34" charset="0"/>
                <a:cs typeface="Segoe UI" panose="020B0502040204020203" pitchFamily="34" charset="0"/>
              </a:rPr>
              <a:t>The underlying storage is persistent, and</a:t>
            </a:r>
          </a:p>
          <a:p>
            <a:pPr lvl="1"/>
            <a:r>
              <a:rPr lang="en-US" b="1">
                <a:latin typeface="Segoe UI" panose="020B0502040204020203" pitchFamily="34" charset="0"/>
                <a:cs typeface="Segoe UI" panose="020B0502040204020203" pitchFamily="34" charset="0"/>
              </a:rPr>
              <a:t>The system unexpectedly crashes or loses power—there won’t be any data loss!</a:t>
            </a:r>
            <a:endParaRPr lang="en-US" b="1" dirty="0">
              <a:latin typeface="Segoe UI" panose="020B0502040204020203" pitchFamily="34" charset="0"/>
              <a:cs typeface="Segoe UI" panose="020B0502040204020203" pitchFamily="34" charset="0"/>
            </a:endParaRPr>
          </a:p>
        </p:txBody>
      </p:sp>
      <p:pic>
        <p:nvPicPr>
          <p:cNvPr id="32" name="Picture 31">
            <a:extLst>
              <a:ext uri="{FF2B5EF4-FFF2-40B4-BE49-F238E27FC236}">
                <a16:creationId xmlns:a16="http://schemas.microsoft.com/office/drawing/2014/main" id="{A6926B75-6CC0-4963-6F2B-60EF5545BA9A}"/>
              </a:ext>
            </a:extLst>
          </p:cNvPr>
          <p:cNvPicPr>
            <a:picLocks noChangeAspect="1"/>
          </p:cNvPicPr>
          <p:nvPr/>
        </p:nvPicPr>
        <p:blipFill>
          <a:blip r:embed="rId4"/>
          <a:stretch>
            <a:fillRect/>
          </a:stretch>
        </p:blipFill>
        <p:spPr>
          <a:xfrm>
            <a:off x="0" y="3262184"/>
            <a:ext cx="2628896" cy="3641090"/>
          </a:xfrm>
          <a:prstGeom prst="rect">
            <a:avLst/>
          </a:prstGeom>
        </p:spPr>
      </p:pic>
      <p:sp>
        <p:nvSpPr>
          <p:cNvPr id="33" name="Content Placeholder 2">
            <a:extLst>
              <a:ext uri="{FF2B5EF4-FFF2-40B4-BE49-F238E27FC236}">
                <a16:creationId xmlns:a16="http://schemas.microsoft.com/office/drawing/2014/main" id="{AD1934CB-96A7-B060-E6CC-5C8DE1101189}"/>
              </a:ext>
            </a:extLst>
          </p:cNvPr>
          <p:cNvSpPr txBox="1">
            <a:spLocks/>
          </p:cNvSpPr>
          <p:nvPr/>
        </p:nvSpPr>
        <p:spPr>
          <a:xfrm>
            <a:off x="0" y="849442"/>
            <a:ext cx="5482281" cy="2746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Segoe UI" panose="020B0502040204020203" pitchFamily="34" charset="0"/>
                <a:cs typeface="Segoe UI" panose="020B0502040204020203" pitchFamily="34" charset="0"/>
              </a:rPr>
              <a:t>But how often should we flush the cache?</a:t>
            </a:r>
          </a:p>
          <a:p>
            <a:pPr lvl="1"/>
            <a:r>
              <a:rPr lang="en-US" b="1" dirty="0">
                <a:latin typeface="Segoe UI" panose="020B0502040204020203" pitchFamily="34" charset="0"/>
                <a:cs typeface="Segoe UI" panose="020B0502040204020203" pitchFamily="34" charset="0"/>
              </a:rPr>
              <a:t>Too infrequently: We risk data loss</a:t>
            </a:r>
          </a:p>
          <a:p>
            <a:pPr lvl="1"/>
            <a:r>
              <a:rPr lang="en-US" b="1" dirty="0">
                <a:latin typeface="Segoe UI" panose="020B0502040204020203" pitchFamily="34" charset="0"/>
                <a:cs typeface="Segoe UI" panose="020B0502040204020203" pitchFamily="34" charset="0"/>
              </a:rPr>
              <a:t>Too frequently: We generate unnecessary traffic for the IO device</a:t>
            </a:r>
          </a:p>
        </p:txBody>
      </p:sp>
    </p:spTree>
    <p:extLst>
      <p:ext uri="{BB962C8B-B14F-4D97-AF65-F5344CB8AC3E}">
        <p14:creationId xmlns:p14="http://schemas.microsoft.com/office/powerpoint/2010/main" val="317106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9">
                                            <p:txEl>
                                              <p:pRg st="0" end="0"/>
                                            </p:txEl>
                                          </p:spTgt>
                                        </p:tgtEl>
                                        <p:attrNameLst>
                                          <p:attrName>r</p:attrName>
                                        </p:attrNameLst>
                                      </p:cBhvr>
                                    </p:animRot>
                                    <p:animRot by="-240000">
                                      <p:cBhvr>
                                        <p:cTn id="7" dur="200" fill="hold">
                                          <p:stCondLst>
                                            <p:cond delay="200"/>
                                          </p:stCondLst>
                                        </p:cTn>
                                        <p:tgtEl>
                                          <p:spTgt spid="19">
                                            <p:txEl>
                                              <p:pRg st="0" end="0"/>
                                            </p:txEl>
                                          </p:spTgt>
                                        </p:tgtEl>
                                        <p:attrNameLst>
                                          <p:attrName>r</p:attrName>
                                        </p:attrNameLst>
                                      </p:cBhvr>
                                    </p:animRot>
                                    <p:animRot by="240000">
                                      <p:cBhvr>
                                        <p:cTn id="8" dur="200" fill="hold">
                                          <p:stCondLst>
                                            <p:cond delay="400"/>
                                          </p:stCondLst>
                                        </p:cTn>
                                        <p:tgtEl>
                                          <p:spTgt spid="19">
                                            <p:txEl>
                                              <p:pRg st="0" end="0"/>
                                            </p:txEl>
                                          </p:spTgt>
                                        </p:tgtEl>
                                        <p:attrNameLst>
                                          <p:attrName>r</p:attrName>
                                        </p:attrNameLst>
                                      </p:cBhvr>
                                    </p:animRot>
                                    <p:animRot by="-240000">
                                      <p:cBhvr>
                                        <p:cTn id="9" dur="200" fill="hold">
                                          <p:stCondLst>
                                            <p:cond delay="600"/>
                                          </p:stCondLst>
                                        </p:cTn>
                                        <p:tgtEl>
                                          <p:spTgt spid="19">
                                            <p:txEl>
                                              <p:pRg st="0" end="0"/>
                                            </p:txEl>
                                          </p:spTgt>
                                        </p:tgtEl>
                                        <p:attrNameLst>
                                          <p:attrName>r</p:attrName>
                                        </p:attrNameLst>
                                      </p:cBhvr>
                                    </p:animRot>
                                    <p:animRot by="120000">
                                      <p:cBhvr>
                                        <p:cTn id="10" dur="200" fill="hold">
                                          <p:stCondLst>
                                            <p:cond delay="800"/>
                                          </p:stCondLst>
                                        </p:cTn>
                                        <p:tgtEl>
                                          <p:spTgt spid="1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8.33333E-7 -0.00023 L -8.33333E-7 0.00023 C -0.00937 -0.00162 -0.01862 -0.00185 -0.02786 -0.00394 C -0.03607 -0.00602 -0.04622 -0.01644 -0.05338 -0.02176 C -0.05768 -0.02477 -0.0625 -0.02662 -0.06667 -0.03056 C -0.07409 -0.03727 -0.08385 -0.04954 -0.09023 -0.06065 C -0.0931 -0.06574 -0.09557 -0.0713 -0.09844 -0.07662 C -0.10078 -0.08079 -0.10325 -0.08472 -0.1056 -0.08889 C -0.11081 -0.09861 -0.11185 -0.10301 -0.1168 -0.11389 C -0.11875 -0.11806 -0.12122 -0.12176 -0.12305 -0.12639 C -0.12461 -0.13009 -0.12565 -0.13449 -0.12708 -0.13866 C -0.12799 -0.14097 -0.12917 -0.14329 -0.13021 -0.14583 C -0.13086 -0.14745 -0.13151 -0.14931 -0.13216 -0.15116 C -0.13516 -0.1706 -0.13073 -0.1463 -0.13633 -0.16343 C -0.13737 -0.16667 -0.13776 -0.1706 -0.13841 -0.17407 C -0.13867 -0.17593 -0.1388 -0.17778 -0.13945 -0.1794 C -0.1401 -0.18125 -0.14049 -0.18333 -0.14141 -0.18449 C -0.14232 -0.18588 -0.14349 -0.18588 -0.1444 -0.18657 C -0.14323 -0.19722 -0.14349 -0.19838 -0.14349 -0.19005 " pathEditMode="relative" rAng="0" ptsTypes="AAAAAAAAAAAAAAAAAAA">
                                      <p:cBhvr>
                                        <p:cTn id="14" dur="2000" fill="hold"/>
                                        <p:tgtEl>
                                          <p:spTgt spid="5"/>
                                        </p:tgtEl>
                                        <p:attrNameLst>
                                          <p:attrName>ppt_x</p:attrName>
                                          <p:attrName>ppt_y</p:attrName>
                                        </p:attrNameLst>
                                      </p:cBhvr>
                                      <p:rCtr x="-7227" y="-9745"/>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fade">
                                      <p:cBhvr>
                                        <p:cTn id="28" dur="500"/>
                                        <p:tgtEl>
                                          <p:spTgt spid="19">
                                            <p:txEl>
                                              <p:pRg st="1" end="1"/>
                                            </p:txEl>
                                          </p:spTgt>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19">
                                            <p:txEl>
                                              <p:pRg st="1" end="1"/>
                                            </p:txEl>
                                          </p:spTgt>
                                        </p:tgtEl>
                                        <p:attrNameLst>
                                          <p:attrName>r</p:attrName>
                                        </p:attrNameLst>
                                      </p:cBhvr>
                                    </p:animRot>
                                    <p:animRot by="-240000">
                                      <p:cBhvr>
                                        <p:cTn id="31" dur="200" fill="hold">
                                          <p:stCondLst>
                                            <p:cond delay="200"/>
                                          </p:stCondLst>
                                        </p:cTn>
                                        <p:tgtEl>
                                          <p:spTgt spid="19">
                                            <p:txEl>
                                              <p:pRg st="1" end="1"/>
                                            </p:txEl>
                                          </p:spTgt>
                                        </p:tgtEl>
                                        <p:attrNameLst>
                                          <p:attrName>r</p:attrName>
                                        </p:attrNameLst>
                                      </p:cBhvr>
                                    </p:animRot>
                                    <p:animRot by="240000">
                                      <p:cBhvr>
                                        <p:cTn id="32" dur="200" fill="hold">
                                          <p:stCondLst>
                                            <p:cond delay="400"/>
                                          </p:stCondLst>
                                        </p:cTn>
                                        <p:tgtEl>
                                          <p:spTgt spid="19">
                                            <p:txEl>
                                              <p:pRg st="1" end="1"/>
                                            </p:txEl>
                                          </p:spTgt>
                                        </p:tgtEl>
                                        <p:attrNameLst>
                                          <p:attrName>r</p:attrName>
                                        </p:attrNameLst>
                                      </p:cBhvr>
                                    </p:animRot>
                                    <p:animRot by="-240000">
                                      <p:cBhvr>
                                        <p:cTn id="33" dur="200" fill="hold">
                                          <p:stCondLst>
                                            <p:cond delay="600"/>
                                          </p:stCondLst>
                                        </p:cTn>
                                        <p:tgtEl>
                                          <p:spTgt spid="19">
                                            <p:txEl>
                                              <p:pRg st="1" end="1"/>
                                            </p:txEl>
                                          </p:spTgt>
                                        </p:tgtEl>
                                        <p:attrNameLst>
                                          <p:attrName>r</p:attrName>
                                        </p:attrNameLst>
                                      </p:cBhvr>
                                    </p:animRot>
                                    <p:animRot by="120000">
                                      <p:cBhvr>
                                        <p:cTn id="34" dur="200" fill="hold">
                                          <p:stCondLst>
                                            <p:cond delay="800"/>
                                          </p:stCondLst>
                                        </p:cTn>
                                        <p:tgtEl>
                                          <p:spTgt spid="19">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Effect transition="in" filter="fade">
                                      <p:cBhvr>
                                        <p:cTn id="52" dur="500"/>
                                        <p:tgtEl>
                                          <p:spTgt spid="19">
                                            <p:txEl>
                                              <p:pRg st="2" end="2"/>
                                            </p:txEl>
                                          </p:spTgt>
                                        </p:tgtEl>
                                      </p:cBhvr>
                                    </p:animEffect>
                                  </p:childTnLst>
                                </p:cTn>
                              </p:par>
                              <p:par>
                                <p:cTn id="53" presetID="32" presetClass="emph" presetSubtype="0" fill="hold" nodeType="withEffect">
                                  <p:stCondLst>
                                    <p:cond delay="0"/>
                                  </p:stCondLst>
                                  <p:childTnLst>
                                    <p:animRot by="120000">
                                      <p:cBhvr>
                                        <p:cTn id="54" dur="100" fill="hold">
                                          <p:stCondLst>
                                            <p:cond delay="0"/>
                                          </p:stCondLst>
                                        </p:cTn>
                                        <p:tgtEl>
                                          <p:spTgt spid="19">
                                            <p:txEl>
                                              <p:pRg st="2" end="2"/>
                                            </p:txEl>
                                          </p:spTgt>
                                        </p:tgtEl>
                                        <p:attrNameLst>
                                          <p:attrName>r</p:attrName>
                                        </p:attrNameLst>
                                      </p:cBhvr>
                                    </p:animRot>
                                    <p:animRot by="-240000">
                                      <p:cBhvr>
                                        <p:cTn id="55" dur="200" fill="hold">
                                          <p:stCondLst>
                                            <p:cond delay="200"/>
                                          </p:stCondLst>
                                        </p:cTn>
                                        <p:tgtEl>
                                          <p:spTgt spid="19">
                                            <p:txEl>
                                              <p:pRg st="2" end="2"/>
                                            </p:txEl>
                                          </p:spTgt>
                                        </p:tgtEl>
                                        <p:attrNameLst>
                                          <p:attrName>r</p:attrName>
                                        </p:attrNameLst>
                                      </p:cBhvr>
                                    </p:animRot>
                                    <p:animRot by="240000">
                                      <p:cBhvr>
                                        <p:cTn id="56" dur="200" fill="hold">
                                          <p:stCondLst>
                                            <p:cond delay="400"/>
                                          </p:stCondLst>
                                        </p:cTn>
                                        <p:tgtEl>
                                          <p:spTgt spid="19">
                                            <p:txEl>
                                              <p:pRg st="2" end="2"/>
                                            </p:txEl>
                                          </p:spTgt>
                                        </p:tgtEl>
                                        <p:attrNameLst>
                                          <p:attrName>r</p:attrName>
                                        </p:attrNameLst>
                                      </p:cBhvr>
                                    </p:animRot>
                                    <p:animRot by="-240000">
                                      <p:cBhvr>
                                        <p:cTn id="57" dur="200" fill="hold">
                                          <p:stCondLst>
                                            <p:cond delay="600"/>
                                          </p:stCondLst>
                                        </p:cTn>
                                        <p:tgtEl>
                                          <p:spTgt spid="19">
                                            <p:txEl>
                                              <p:pRg st="2" end="2"/>
                                            </p:txEl>
                                          </p:spTgt>
                                        </p:tgtEl>
                                        <p:attrNameLst>
                                          <p:attrName>r</p:attrName>
                                        </p:attrNameLst>
                                      </p:cBhvr>
                                    </p:animRot>
                                    <p:animRot by="120000">
                                      <p:cBhvr>
                                        <p:cTn id="58" dur="200" fill="hold">
                                          <p:stCondLst>
                                            <p:cond delay="800"/>
                                          </p:stCondLst>
                                        </p:cTn>
                                        <p:tgtEl>
                                          <p:spTgt spid="19">
                                            <p:txEl>
                                              <p:pRg st="2" end="2"/>
                                            </p:txEl>
                                          </p:spTgt>
                                        </p:tgtEl>
                                        <p:attrNameLst>
                                          <p:attrName>r</p:attrName>
                                        </p:attrNameLst>
                                      </p:cBhvr>
                                    </p:animRot>
                                  </p:childTnLst>
                                </p:cTn>
                              </p:par>
                              <p:par>
                                <p:cTn id="59" presetID="10" presetClass="entr" presetSubtype="0" fill="hold" nodeType="withEffect">
                                  <p:stCondLst>
                                    <p:cond delay="0"/>
                                  </p:stCondLst>
                                  <p:childTnLst>
                                    <p:set>
                                      <p:cBhvr>
                                        <p:cTn id="60" dur="1" fill="hold">
                                          <p:stCondLst>
                                            <p:cond delay="0"/>
                                          </p:stCondLst>
                                        </p:cTn>
                                        <p:tgtEl>
                                          <p:spTgt spid="19">
                                            <p:txEl>
                                              <p:pRg st="3" end="3"/>
                                            </p:txEl>
                                          </p:spTgt>
                                        </p:tgtEl>
                                        <p:attrNameLst>
                                          <p:attrName>style.visibility</p:attrName>
                                        </p:attrNameLst>
                                      </p:cBhvr>
                                      <p:to>
                                        <p:strVal val="visible"/>
                                      </p:to>
                                    </p:set>
                                    <p:animEffect transition="in" filter="fade">
                                      <p:cBhvr>
                                        <p:cTn id="61" dur="500"/>
                                        <p:tgtEl>
                                          <p:spTgt spid="19">
                                            <p:txEl>
                                              <p:pRg st="3" end="3"/>
                                            </p:txEl>
                                          </p:spTgt>
                                        </p:tgtEl>
                                      </p:cBhvr>
                                    </p:animEffect>
                                  </p:childTnLst>
                                </p:cTn>
                              </p:par>
                              <p:par>
                                <p:cTn id="62" presetID="32" presetClass="emph" presetSubtype="0" fill="hold" nodeType="withEffect">
                                  <p:stCondLst>
                                    <p:cond delay="0"/>
                                  </p:stCondLst>
                                  <p:childTnLst>
                                    <p:animRot by="120000">
                                      <p:cBhvr>
                                        <p:cTn id="63" dur="100" fill="hold">
                                          <p:stCondLst>
                                            <p:cond delay="0"/>
                                          </p:stCondLst>
                                        </p:cTn>
                                        <p:tgtEl>
                                          <p:spTgt spid="19">
                                            <p:txEl>
                                              <p:pRg st="3" end="3"/>
                                            </p:txEl>
                                          </p:spTgt>
                                        </p:tgtEl>
                                        <p:attrNameLst>
                                          <p:attrName>r</p:attrName>
                                        </p:attrNameLst>
                                      </p:cBhvr>
                                    </p:animRot>
                                    <p:animRot by="-240000">
                                      <p:cBhvr>
                                        <p:cTn id="64" dur="200" fill="hold">
                                          <p:stCondLst>
                                            <p:cond delay="200"/>
                                          </p:stCondLst>
                                        </p:cTn>
                                        <p:tgtEl>
                                          <p:spTgt spid="19">
                                            <p:txEl>
                                              <p:pRg st="3" end="3"/>
                                            </p:txEl>
                                          </p:spTgt>
                                        </p:tgtEl>
                                        <p:attrNameLst>
                                          <p:attrName>r</p:attrName>
                                        </p:attrNameLst>
                                      </p:cBhvr>
                                    </p:animRot>
                                    <p:animRot by="240000">
                                      <p:cBhvr>
                                        <p:cTn id="65" dur="200" fill="hold">
                                          <p:stCondLst>
                                            <p:cond delay="400"/>
                                          </p:stCondLst>
                                        </p:cTn>
                                        <p:tgtEl>
                                          <p:spTgt spid="19">
                                            <p:txEl>
                                              <p:pRg st="3" end="3"/>
                                            </p:txEl>
                                          </p:spTgt>
                                        </p:tgtEl>
                                        <p:attrNameLst>
                                          <p:attrName>r</p:attrName>
                                        </p:attrNameLst>
                                      </p:cBhvr>
                                    </p:animRot>
                                    <p:animRot by="-240000">
                                      <p:cBhvr>
                                        <p:cTn id="66" dur="200" fill="hold">
                                          <p:stCondLst>
                                            <p:cond delay="600"/>
                                          </p:stCondLst>
                                        </p:cTn>
                                        <p:tgtEl>
                                          <p:spTgt spid="19">
                                            <p:txEl>
                                              <p:pRg st="3" end="3"/>
                                            </p:txEl>
                                          </p:spTgt>
                                        </p:tgtEl>
                                        <p:attrNameLst>
                                          <p:attrName>r</p:attrName>
                                        </p:attrNameLst>
                                      </p:cBhvr>
                                    </p:animRot>
                                    <p:animRot by="120000">
                                      <p:cBhvr>
                                        <p:cTn id="67" dur="200" fill="hold">
                                          <p:stCondLst>
                                            <p:cond delay="800"/>
                                          </p:stCondLst>
                                        </p:cTn>
                                        <p:tgtEl>
                                          <p:spTgt spid="19">
                                            <p:txEl>
                                              <p:pRg st="3" end="3"/>
                                            </p:tx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19">
                                            <p:txEl>
                                              <p:pRg st="4" end="4"/>
                                            </p:txEl>
                                          </p:spTgt>
                                        </p:tgtEl>
                                        <p:attrNameLst>
                                          <p:attrName>style.visibility</p:attrName>
                                        </p:attrNameLst>
                                      </p:cBhvr>
                                      <p:to>
                                        <p:strVal val="visible"/>
                                      </p:to>
                                    </p:set>
                                    <p:animEffect transition="in" filter="fade">
                                      <p:cBhvr>
                                        <p:cTn id="87" dur="500"/>
                                        <p:tgtEl>
                                          <p:spTgt spid="19">
                                            <p:txEl>
                                              <p:pRg st="4" end="4"/>
                                            </p:txEl>
                                          </p:spTgt>
                                        </p:tgtEl>
                                      </p:cBhvr>
                                    </p:animEffect>
                                  </p:childTnLst>
                                </p:cTn>
                              </p:par>
                              <p:par>
                                <p:cTn id="88" presetID="32" presetClass="emph" presetSubtype="0" fill="hold" nodeType="withEffect">
                                  <p:stCondLst>
                                    <p:cond delay="0"/>
                                  </p:stCondLst>
                                  <p:childTnLst>
                                    <p:animRot by="120000">
                                      <p:cBhvr>
                                        <p:cTn id="89" dur="100" fill="hold">
                                          <p:stCondLst>
                                            <p:cond delay="0"/>
                                          </p:stCondLst>
                                        </p:cTn>
                                        <p:tgtEl>
                                          <p:spTgt spid="19">
                                            <p:txEl>
                                              <p:pRg st="4" end="4"/>
                                            </p:txEl>
                                          </p:spTgt>
                                        </p:tgtEl>
                                        <p:attrNameLst>
                                          <p:attrName>r</p:attrName>
                                        </p:attrNameLst>
                                      </p:cBhvr>
                                    </p:animRot>
                                    <p:animRot by="-240000">
                                      <p:cBhvr>
                                        <p:cTn id="90" dur="200" fill="hold">
                                          <p:stCondLst>
                                            <p:cond delay="200"/>
                                          </p:stCondLst>
                                        </p:cTn>
                                        <p:tgtEl>
                                          <p:spTgt spid="19">
                                            <p:txEl>
                                              <p:pRg st="4" end="4"/>
                                            </p:txEl>
                                          </p:spTgt>
                                        </p:tgtEl>
                                        <p:attrNameLst>
                                          <p:attrName>r</p:attrName>
                                        </p:attrNameLst>
                                      </p:cBhvr>
                                    </p:animRot>
                                    <p:animRot by="240000">
                                      <p:cBhvr>
                                        <p:cTn id="91" dur="200" fill="hold">
                                          <p:stCondLst>
                                            <p:cond delay="400"/>
                                          </p:stCondLst>
                                        </p:cTn>
                                        <p:tgtEl>
                                          <p:spTgt spid="19">
                                            <p:txEl>
                                              <p:pRg st="4" end="4"/>
                                            </p:txEl>
                                          </p:spTgt>
                                        </p:tgtEl>
                                        <p:attrNameLst>
                                          <p:attrName>r</p:attrName>
                                        </p:attrNameLst>
                                      </p:cBhvr>
                                    </p:animRot>
                                    <p:animRot by="-240000">
                                      <p:cBhvr>
                                        <p:cTn id="92" dur="200" fill="hold">
                                          <p:stCondLst>
                                            <p:cond delay="600"/>
                                          </p:stCondLst>
                                        </p:cTn>
                                        <p:tgtEl>
                                          <p:spTgt spid="19">
                                            <p:txEl>
                                              <p:pRg st="4" end="4"/>
                                            </p:txEl>
                                          </p:spTgt>
                                        </p:tgtEl>
                                        <p:attrNameLst>
                                          <p:attrName>r</p:attrName>
                                        </p:attrNameLst>
                                      </p:cBhvr>
                                    </p:animRot>
                                    <p:animRot by="120000">
                                      <p:cBhvr>
                                        <p:cTn id="93" dur="200" fill="hold">
                                          <p:stCondLst>
                                            <p:cond delay="800"/>
                                          </p:stCondLst>
                                        </p:cTn>
                                        <p:tgtEl>
                                          <p:spTgt spid="19">
                                            <p:txEl>
                                              <p:pRg st="4" end="4"/>
                                            </p:txEl>
                                          </p:spTgt>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par>
                                <p:cTn id="99" presetID="0" presetClass="path" presetSubtype="0" accel="50000" decel="50000" fill="hold" nodeType="withEffect">
                                  <p:stCondLst>
                                    <p:cond delay="0"/>
                                  </p:stCondLst>
                                  <p:childTnLst>
                                    <p:animMotion origin="layout" path="M 4.16667E-6 -4.44444E-6 L 4.16667E-6 -4.44444E-6 C 0.00104 0.00741 0.00195 0.01528 0.00273 0.02315 C 0.00299 0.02477 0.00325 0.02639 0.00338 0.02848 C 0.00481 0.04468 0.00442 0.04121 0.00573 0.06042 C 0.00546 0.06436 0.00533 0.06899 0.00507 0.07315 C 0.00494 0.07431 0.00442 0.07524 0.00442 0.07616 C 0.00416 0.10348 0.00429 0.13079 0.00403 0.15811 C 0.0039 0.15973 0.00364 0.16112 0.00338 0.1625 C 0.00312 0.16412 0.0026 0.16528 0.00234 0.16667 C 0.00169 0.16922 0.0013 0.17292 0.00104 0.17524 C 0.00091 0.17848 0.00104 0.18519 4.16667E-6 0.18912 C -0.00013 0.18959 -0.00039 0.18982 -0.00039 0.19051 " pathEditMode="relative" rAng="0" ptsTypes="AAAAAAAAAAAAA">
                                      <p:cBhvr>
                                        <p:cTn id="100" dur="2000" fill="hold"/>
                                        <p:tgtEl>
                                          <p:spTgt spid="28"/>
                                        </p:tgtEl>
                                        <p:attrNameLst>
                                          <p:attrName>ppt_x</p:attrName>
                                          <p:attrName>ppt_y</p:attrName>
                                        </p:attrNameLst>
                                      </p:cBhvr>
                                      <p:rCtr x="260" y="9514"/>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2"/>
                                        </p:tgtEl>
                                      </p:cBhvr>
                                    </p:animEffect>
                                    <p:set>
                                      <p:cBhvr>
                                        <p:cTn id="105" dur="1" fill="hold">
                                          <p:stCondLst>
                                            <p:cond delay="499"/>
                                          </p:stCondLst>
                                        </p:cTn>
                                        <p:tgtEl>
                                          <p:spTgt spid="2"/>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3">
                                            <p:txEl>
                                              <p:pRg st="0" end="0"/>
                                            </p:txEl>
                                          </p:spTgt>
                                        </p:tgtEl>
                                      </p:cBhvr>
                                    </p:animEffect>
                                    <p:set>
                                      <p:cBhvr>
                                        <p:cTn id="108" dur="1" fill="hold">
                                          <p:stCondLst>
                                            <p:cond delay="499"/>
                                          </p:stCondLst>
                                        </p:cTn>
                                        <p:tgtEl>
                                          <p:spTgt spid="3">
                                            <p:txEl>
                                              <p:pRg st="0" end="0"/>
                                            </p:txEl>
                                          </p:spTgt>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3">
                                            <p:txEl>
                                              <p:pRg st="1" end="1"/>
                                            </p:txEl>
                                          </p:spTgt>
                                        </p:tgtEl>
                                      </p:cBhvr>
                                    </p:animEffect>
                                    <p:set>
                                      <p:cBhvr>
                                        <p:cTn id="111" dur="1" fill="hold">
                                          <p:stCondLst>
                                            <p:cond delay="499"/>
                                          </p:stCondLst>
                                        </p:cTn>
                                        <p:tgtEl>
                                          <p:spTgt spid="3">
                                            <p:txEl>
                                              <p:pRg st="1" end="1"/>
                                            </p:txEl>
                                          </p:spTgt>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3">
                                            <p:txEl>
                                              <p:pRg st="2" end="2"/>
                                            </p:txEl>
                                          </p:spTgt>
                                        </p:tgtEl>
                                      </p:cBhvr>
                                    </p:animEffect>
                                    <p:set>
                                      <p:cBhvr>
                                        <p:cTn id="114" dur="1" fill="hold">
                                          <p:stCondLst>
                                            <p:cond delay="499"/>
                                          </p:stCondLst>
                                        </p:cTn>
                                        <p:tgtEl>
                                          <p:spTgt spid="3">
                                            <p:txEl>
                                              <p:pRg st="2" end="2"/>
                                            </p:txEl>
                                          </p:spTgt>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3">
                                            <p:txEl>
                                              <p:pRg st="3" end="3"/>
                                            </p:txEl>
                                          </p:spTgt>
                                        </p:tgtEl>
                                      </p:cBhvr>
                                    </p:animEffect>
                                    <p:set>
                                      <p:cBhvr>
                                        <p:cTn id="117" dur="1" fill="hold">
                                          <p:stCondLst>
                                            <p:cond delay="499"/>
                                          </p:stCondLst>
                                        </p:cTn>
                                        <p:tgtEl>
                                          <p:spTgt spid="3">
                                            <p:txEl>
                                              <p:pRg st="3" end="3"/>
                                            </p:txEl>
                                          </p:spTgt>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3">
                                            <p:txEl>
                                              <p:pRg st="4" end="4"/>
                                            </p:txEl>
                                          </p:spTgt>
                                        </p:tgtEl>
                                      </p:cBhvr>
                                    </p:animEffect>
                                    <p:set>
                                      <p:cBhvr>
                                        <p:cTn id="120" dur="1" fill="hold">
                                          <p:stCondLst>
                                            <p:cond delay="499"/>
                                          </p:stCondLst>
                                        </p:cTn>
                                        <p:tgtEl>
                                          <p:spTgt spid="3">
                                            <p:txEl>
                                              <p:pRg st="4" end="4"/>
                                            </p:txEl>
                                          </p:spTgt>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3">
                                            <p:txEl>
                                              <p:pRg st="5" end="5"/>
                                            </p:txEl>
                                          </p:spTgt>
                                        </p:tgtEl>
                                      </p:cBhvr>
                                    </p:animEffect>
                                    <p:set>
                                      <p:cBhvr>
                                        <p:cTn id="123" dur="1" fill="hold">
                                          <p:stCondLst>
                                            <p:cond delay="499"/>
                                          </p:stCondLst>
                                        </p:cTn>
                                        <p:tgtEl>
                                          <p:spTgt spid="3">
                                            <p:txEl>
                                              <p:pRg st="5" end="5"/>
                                            </p:txEl>
                                          </p:spTgt>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3">
                                            <p:txEl>
                                              <p:pRg st="6" end="6"/>
                                            </p:txEl>
                                          </p:spTgt>
                                        </p:tgtEl>
                                      </p:cBhvr>
                                    </p:animEffect>
                                    <p:set>
                                      <p:cBhvr>
                                        <p:cTn id="126" dur="1" fill="hold">
                                          <p:stCondLst>
                                            <p:cond delay="499"/>
                                          </p:stCondLst>
                                        </p:cTn>
                                        <p:tgtEl>
                                          <p:spTgt spid="3">
                                            <p:txEl>
                                              <p:pRg st="6" end="6"/>
                                            </p:txEl>
                                          </p:spTgt>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3">
                                            <p:txEl>
                                              <p:pRg st="7" end="7"/>
                                            </p:txEl>
                                          </p:spTgt>
                                        </p:tgtEl>
                                      </p:cBhvr>
                                    </p:animEffect>
                                    <p:set>
                                      <p:cBhvr>
                                        <p:cTn id="129" dur="1" fill="hold">
                                          <p:stCondLst>
                                            <p:cond delay="499"/>
                                          </p:stCondLst>
                                        </p:cTn>
                                        <p:tgtEl>
                                          <p:spTgt spid="3">
                                            <p:txEl>
                                              <p:pRg st="7" end="7"/>
                                            </p:txEl>
                                          </p:spTgt>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3">
                                            <p:txEl>
                                              <p:pRg st="8" end="8"/>
                                            </p:txEl>
                                          </p:spTgt>
                                        </p:tgtEl>
                                      </p:cBhvr>
                                    </p:animEffect>
                                    <p:set>
                                      <p:cBhvr>
                                        <p:cTn id="132" dur="1" fill="hold">
                                          <p:stCondLst>
                                            <p:cond delay="499"/>
                                          </p:stCondLst>
                                        </p:cTn>
                                        <p:tgtEl>
                                          <p:spTgt spid="3">
                                            <p:txEl>
                                              <p:pRg st="8" end="8"/>
                                            </p:txEl>
                                          </p:spTgt>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fade">
                                      <p:cBhvr>
                                        <p:cTn id="136" dur="500"/>
                                        <p:tgtEl>
                                          <p:spTgt spid="2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1">
                                            <p:txEl>
                                              <p:pRg st="0" end="0"/>
                                            </p:txEl>
                                          </p:spTgt>
                                        </p:tgtEl>
                                        <p:attrNameLst>
                                          <p:attrName>style.visibility</p:attrName>
                                        </p:attrNameLst>
                                      </p:cBhvr>
                                      <p:to>
                                        <p:strVal val="visible"/>
                                      </p:to>
                                    </p:set>
                                    <p:animEffect transition="in" filter="fade">
                                      <p:cBhvr>
                                        <p:cTn id="139" dur="500"/>
                                        <p:tgtEl>
                                          <p:spTgt spid="31">
                                            <p:txEl>
                                              <p:pRg st="0" end="0"/>
                                            </p:tx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1">
                                            <p:txEl>
                                              <p:pRg st="1" end="1"/>
                                            </p:txEl>
                                          </p:spTgt>
                                        </p:tgtEl>
                                        <p:attrNameLst>
                                          <p:attrName>style.visibility</p:attrName>
                                        </p:attrNameLst>
                                      </p:cBhvr>
                                      <p:to>
                                        <p:strVal val="visible"/>
                                      </p:to>
                                    </p:set>
                                    <p:animEffect transition="in" filter="fade">
                                      <p:cBhvr>
                                        <p:cTn id="142" dur="500"/>
                                        <p:tgtEl>
                                          <p:spTgt spid="31">
                                            <p:txEl>
                                              <p:pRg st="1" end="1"/>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1">
                                            <p:txEl>
                                              <p:pRg st="2" end="2"/>
                                            </p:txEl>
                                          </p:spTgt>
                                        </p:tgtEl>
                                        <p:attrNameLst>
                                          <p:attrName>style.visibility</p:attrName>
                                        </p:attrNameLst>
                                      </p:cBhvr>
                                      <p:to>
                                        <p:strVal val="visible"/>
                                      </p:to>
                                    </p:set>
                                    <p:animEffect transition="in" filter="fade">
                                      <p:cBhvr>
                                        <p:cTn id="145" dur="500"/>
                                        <p:tgtEl>
                                          <p:spTgt spid="31">
                                            <p:txEl>
                                              <p:pRg st="2" end="2"/>
                                            </p:txEl>
                                          </p:spTgt>
                                        </p:tgtEl>
                                      </p:cBhvr>
                                    </p:animEffect>
                                  </p:childTnLst>
                                </p:cTn>
                              </p:par>
                              <p:par>
                                <p:cTn id="146" presetID="32" presetClass="emph" presetSubtype="0" fill="hold" nodeType="withEffect">
                                  <p:stCondLst>
                                    <p:cond delay="0"/>
                                  </p:stCondLst>
                                  <p:childTnLst>
                                    <p:animRot by="120000">
                                      <p:cBhvr>
                                        <p:cTn id="147" dur="100" fill="hold">
                                          <p:stCondLst>
                                            <p:cond delay="0"/>
                                          </p:stCondLst>
                                        </p:cTn>
                                        <p:tgtEl>
                                          <p:spTgt spid="25"/>
                                        </p:tgtEl>
                                        <p:attrNameLst>
                                          <p:attrName>r</p:attrName>
                                        </p:attrNameLst>
                                      </p:cBhvr>
                                    </p:animRot>
                                    <p:animRot by="-240000">
                                      <p:cBhvr>
                                        <p:cTn id="148" dur="200" fill="hold">
                                          <p:stCondLst>
                                            <p:cond delay="200"/>
                                          </p:stCondLst>
                                        </p:cTn>
                                        <p:tgtEl>
                                          <p:spTgt spid="25"/>
                                        </p:tgtEl>
                                        <p:attrNameLst>
                                          <p:attrName>r</p:attrName>
                                        </p:attrNameLst>
                                      </p:cBhvr>
                                    </p:animRot>
                                    <p:animRot by="240000">
                                      <p:cBhvr>
                                        <p:cTn id="149" dur="200" fill="hold">
                                          <p:stCondLst>
                                            <p:cond delay="400"/>
                                          </p:stCondLst>
                                        </p:cTn>
                                        <p:tgtEl>
                                          <p:spTgt spid="25"/>
                                        </p:tgtEl>
                                        <p:attrNameLst>
                                          <p:attrName>r</p:attrName>
                                        </p:attrNameLst>
                                      </p:cBhvr>
                                    </p:animRot>
                                    <p:animRot by="-240000">
                                      <p:cBhvr>
                                        <p:cTn id="150" dur="200" fill="hold">
                                          <p:stCondLst>
                                            <p:cond delay="600"/>
                                          </p:stCondLst>
                                        </p:cTn>
                                        <p:tgtEl>
                                          <p:spTgt spid="25"/>
                                        </p:tgtEl>
                                        <p:attrNameLst>
                                          <p:attrName>r</p:attrName>
                                        </p:attrNameLst>
                                      </p:cBhvr>
                                    </p:animRot>
                                    <p:animRot by="120000">
                                      <p:cBhvr>
                                        <p:cTn id="151" dur="200" fill="hold">
                                          <p:stCondLst>
                                            <p:cond delay="800"/>
                                          </p:stCondLst>
                                        </p:cTn>
                                        <p:tgtEl>
                                          <p:spTgt spid="25"/>
                                        </p:tgtEl>
                                        <p:attrNameLst>
                                          <p:attrName>r</p:attrName>
                                        </p:attrNameLst>
                                      </p:cBhvr>
                                    </p:animRot>
                                  </p:childTnLst>
                                </p:cTn>
                              </p:par>
                              <p:par>
                                <p:cTn id="152" presetID="32" presetClass="emph" presetSubtype="0" fill="hold" grpId="1" nodeType="withEffect">
                                  <p:stCondLst>
                                    <p:cond delay="0"/>
                                  </p:stCondLst>
                                  <p:childTnLst>
                                    <p:animRot by="120000">
                                      <p:cBhvr>
                                        <p:cTn id="153" dur="100" fill="hold">
                                          <p:stCondLst>
                                            <p:cond delay="0"/>
                                          </p:stCondLst>
                                        </p:cTn>
                                        <p:tgtEl>
                                          <p:spTgt spid="31">
                                            <p:txEl>
                                              <p:pRg st="0" end="0"/>
                                            </p:txEl>
                                          </p:spTgt>
                                        </p:tgtEl>
                                        <p:attrNameLst>
                                          <p:attrName>r</p:attrName>
                                        </p:attrNameLst>
                                      </p:cBhvr>
                                    </p:animRot>
                                    <p:animRot by="-240000">
                                      <p:cBhvr>
                                        <p:cTn id="154" dur="200" fill="hold">
                                          <p:stCondLst>
                                            <p:cond delay="200"/>
                                          </p:stCondLst>
                                        </p:cTn>
                                        <p:tgtEl>
                                          <p:spTgt spid="31">
                                            <p:txEl>
                                              <p:pRg st="0" end="0"/>
                                            </p:txEl>
                                          </p:spTgt>
                                        </p:tgtEl>
                                        <p:attrNameLst>
                                          <p:attrName>r</p:attrName>
                                        </p:attrNameLst>
                                      </p:cBhvr>
                                    </p:animRot>
                                    <p:animRot by="240000">
                                      <p:cBhvr>
                                        <p:cTn id="155" dur="200" fill="hold">
                                          <p:stCondLst>
                                            <p:cond delay="400"/>
                                          </p:stCondLst>
                                        </p:cTn>
                                        <p:tgtEl>
                                          <p:spTgt spid="31">
                                            <p:txEl>
                                              <p:pRg st="0" end="0"/>
                                            </p:txEl>
                                          </p:spTgt>
                                        </p:tgtEl>
                                        <p:attrNameLst>
                                          <p:attrName>r</p:attrName>
                                        </p:attrNameLst>
                                      </p:cBhvr>
                                    </p:animRot>
                                    <p:animRot by="-240000">
                                      <p:cBhvr>
                                        <p:cTn id="156" dur="200" fill="hold">
                                          <p:stCondLst>
                                            <p:cond delay="600"/>
                                          </p:stCondLst>
                                        </p:cTn>
                                        <p:tgtEl>
                                          <p:spTgt spid="31">
                                            <p:txEl>
                                              <p:pRg st="0" end="0"/>
                                            </p:txEl>
                                          </p:spTgt>
                                        </p:tgtEl>
                                        <p:attrNameLst>
                                          <p:attrName>r</p:attrName>
                                        </p:attrNameLst>
                                      </p:cBhvr>
                                    </p:animRot>
                                    <p:animRot by="120000">
                                      <p:cBhvr>
                                        <p:cTn id="157" dur="200" fill="hold">
                                          <p:stCondLst>
                                            <p:cond delay="800"/>
                                          </p:stCondLst>
                                        </p:cTn>
                                        <p:tgtEl>
                                          <p:spTgt spid="31">
                                            <p:txEl>
                                              <p:pRg st="0" end="0"/>
                                            </p:txEl>
                                          </p:spTgt>
                                        </p:tgtEl>
                                        <p:attrNameLst>
                                          <p:attrName>r</p:attrName>
                                        </p:attrNameLst>
                                      </p:cBhvr>
                                    </p:animRot>
                                  </p:childTnLst>
                                </p:cTn>
                              </p:par>
                              <p:par>
                                <p:cTn id="158" presetID="32" presetClass="emph" presetSubtype="0" fill="hold" grpId="1" nodeType="withEffect">
                                  <p:stCondLst>
                                    <p:cond delay="0"/>
                                  </p:stCondLst>
                                  <p:childTnLst>
                                    <p:animRot by="120000">
                                      <p:cBhvr>
                                        <p:cTn id="159" dur="100" fill="hold">
                                          <p:stCondLst>
                                            <p:cond delay="0"/>
                                          </p:stCondLst>
                                        </p:cTn>
                                        <p:tgtEl>
                                          <p:spTgt spid="31">
                                            <p:txEl>
                                              <p:pRg st="1" end="1"/>
                                            </p:txEl>
                                          </p:spTgt>
                                        </p:tgtEl>
                                        <p:attrNameLst>
                                          <p:attrName>r</p:attrName>
                                        </p:attrNameLst>
                                      </p:cBhvr>
                                    </p:animRot>
                                    <p:animRot by="-240000">
                                      <p:cBhvr>
                                        <p:cTn id="160" dur="200" fill="hold">
                                          <p:stCondLst>
                                            <p:cond delay="200"/>
                                          </p:stCondLst>
                                        </p:cTn>
                                        <p:tgtEl>
                                          <p:spTgt spid="31">
                                            <p:txEl>
                                              <p:pRg st="1" end="1"/>
                                            </p:txEl>
                                          </p:spTgt>
                                        </p:tgtEl>
                                        <p:attrNameLst>
                                          <p:attrName>r</p:attrName>
                                        </p:attrNameLst>
                                      </p:cBhvr>
                                    </p:animRot>
                                    <p:animRot by="240000">
                                      <p:cBhvr>
                                        <p:cTn id="161" dur="200" fill="hold">
                                          <p:stCondLst>
                                            <p:cond delay="400"/>
                                          </p:stCondLst>
                                        </p:cTn>
                                        <p:tgtEl>
                                          <p:spTgt spid="31">
                                            <p:txEl>
                                              <p:pRg st="1" end="1"/>
                                            </p:txEl>
                                          </p:spTgt>
                                        </p:tgtEl>
                                        <p:attrNameLst>
                                          <p:attrName>r</p:attrName>
                                        </p:attrNameLst>
                                      </p:cBhvr>
                                    </p:animRot>
                                    <p:animRot by="-240000">
                                      <p:cBhvr>
                                        <p:cTn id="162" dur="200" fill="hold">
                                          <p:stCondLst>
                                            <p:cond delay="600"/>
                                          </p:stCondLst>
                                        </p:cTn>
                                        <p:tgtEl>
                                          <p:spTgt spid="31">
                                            <p:txEl>
                                              <p:pRg st="1" end="1"/>
                                            </p:txEl>
                                          </p:spTgt>
                                        </p:tgtEl>
                                        <p:attrNameLst>
                                          <p:attrName>r</p:attrName>
                                        </p:attrNameLst>
                                      </p:cBhvr>
                                    </p:animRot>
                                    <p:animRot by="120000">
                                      <p:cBhvr>
                                        <p:cTn id="163" dur="200" fill="hold">
                                          <p:stCondLst>
                                            <p:cond delay="800"/>
                                          </p:stCondLst>
                                        </p:cTn>
                                        <p:tgtEl>
                                          <p:spTgt spid="31">
                                            <p:txEl>
                                              <p:pRg st="1" end="1"/>
                                            </p:txEl>
                                          </p:spTgt>
                                        </p:tgtEl>
                                        <p:attrNameLst>
                                          <p:attrName>r</p:attrName>
                                        </p:attrNameLst>
                                      </p:cBhvr>
                                    </p:animRot>
                                  </p:childTnLst>
                                </p:cTn>
                              </p:par>
                              <p:par>
                                <p:cTn id="164" presetID="32" presetClass="emph" presetSubtype="0" fill="hold" grpId="1" nodeType="withEffect">
                                  <p:stCondLst>
                                    <p:cond delay="0"/>
                                  </p:stCondLst>
                                  <p:childTnLst>
                                    <p:animRot by="120000">
                                      <p:cBhvr>
                                        <p:cTn id="165" dur="100" fill="hold">
                                          <p:stCondLst>
                                            <p:cond delay="0"/>
                                          </p:stCondLst>
                                        </p:cTn>
                                        <p:tgtEl>
                                          <p:spTgt spid="31">
                                            <p:txEl>
                                              <p:pRg st="2" end="2"/>
                                            </p:txEl>
                                          </p:spTgt>
                                        </p:tgtEl>
                                        <p:attrNameLst>
                                          <p:attrName>r</p:attrName>
                                        </p:attrNameLst>
                                      </p:cBhvr>
                                    </p:animRot>
                                    <p:animRot by="-240000">
                                      <p:cBhvr>
                                        <p:cTn id="166" dur="200" fill="hold">
                                          <p:stCondLst>
                                            <p:cond delay="200"/>
                                          </p:stCondLst>
                                        </p:cTn>
                                        <p:tgtEl>
                                          <p:spTgt spid="31">
                                            <p:txEl>
                                              <p:pRg st="2" end="2"/>
                                            </p:txEl>
                                          </p:spTgt>
                                        </p:tgtEl>
                                        <p:attrNameLst>
                                          <p:attrName>r</p:attrName>
                                        </p:attrNameLst>
                                      </p:cBhvr>
                                    </p:animRot>
                                    <p:animRot by="240000">
                                      <p:cBhvr>
                                        <p:cTn id="167" dur="200" fill="hold">
                                          <p:stCondLst>
                                            <p:cond delay="400"/>
                                          </p:stCondLst>
                                        </p:cTn>
                                        <p:tgtEl>
                                          <p:spTgt spid="31">
                                            <p:txEl>
                                              <p:pRg st="2" end="2"/>
                                            </p:txEl>
                                          </p:spTgt>
                                        </p:tgtEl>
                                        <p:attrNameLst>
                                          <p:attrName>r</p:attrName>
                                        </p:attrNameLst>
                                      </p:cBhvr>
                                    </p:animRot>
                                    <p:animRot by="-240000">
                                      <p:cBhvr>
                                        <p:cTn id="168" dur="200" fill="hold">
                                          <p:stCondLst>
                                            <p:cond delay="600"/>
                                          </p:stCondLst>
                                        </p:cTn>
                                        <p:tgtEl>
                                          <p:spTgt spid="31">
                                            <p:txEl>
                                              <p:pRg st="2" end="2"/>
                                            </p:txEl>
                                          </p:spTgt>
                                        </p:tgtEl>
                                        <p:attrNameLst>
                                          <p:attrName>r</p:attrName>
                                        </p:attrNameLst>
                                      </p:cBhvr>
                                    </p:animRot>
                                    <p:animRot by="120000">
                                      <p:cBhvr>
                                        <p:cTn id="169" dur="200" fill="hold">
                                          <p:stCondLst>
                                            <p:cond delay="800"/>
                                          </p:stCondLst>
                                        </p:cTn>
                                        <p:tgtEl>
                                          <p:spTgt spid="31">
                                            <p:txEl>
                                              <p:pRg st="2" end="2"/>
                                            </p:txEl>
                                          </p:spTgt>
                                        </p:tgtEl>
                                        <p:attrNameLst>
                                          <p:attrName>r</p:attrName>
                                        </p:attrNameLst>
                                      </p:cBhvr>
                                    </p:animRo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25"/>
                                        </p:tgtEl>
                                      </p:cBhvr>
                                    </p:animEffect>
                                    <p:set>
                                      <p:cBhvr>
                                        <p:cTn id="174" dur="1" fill="hold">
                                          <p:stCondLst>
                                            <p:cond delay="499"/>
                                          </p:stCondLst>
                                        </p:cTn>
                                        <p:tgtEl>
                                          <p:spTgt spid="25"/>
                                        </p:tgtEl>
                                        <p:attrNameLst>
                                          <p:attrName>style.visibility</p:attrName>
                                        </p:attrNameLst>
                                      </p:cBhvr>
                                      <p:to>
                                        <p:strVal val="hidden"/>
                                      </p:to>
                                    </p:set>
                                  </p:childTnLst>
                                </p:cTn>
                              </p:par>
                              <p:par>
                                <p:cTn id="175" presetID="10" presetClass="exit" presetSubtype="0" fill="hold" grpId="2" nodeType="withEffect">
                                  <p:stCondLst>
                                    <p:cond delay="0"/>
                                  </p:stCondLst>
                                  <p:childTnLst>
                                    <p:animEffect transition="out" filter="fade">
                                      <p:cBhvr>
                                        <p:cTn id="176" dur="500"/>
                                        <p:tgtEl>
                                          <p:spTgt spid="31">
                                            <p:txEl>
                                              <p:pRg st="0" end="0"/>
                                            </p:txEl>
                                          </p:spTgt>
                                        </p:tgtEl>
                                      </p:cBhvr>
                                    </p:animEffect>
                                    <p:set>
                                      <p:cBhvr>
                                        <p:cTn id="177" dur="1" fill="hold">
                                          <p:stCondLst>
                                            <p:cond delay="499"/>
                                          </p:stCondLst>
                                        </p:cTn>
                                        <p:tgtEl>
                                          <p:spTgt spid="31">
                                            <p:txEl>
                                              <p:pRg st="0" end="0"/>
                                            </p:txEl>
                                          </p:spTgt>
                                        </p:tgtEl>
                                        <p:attrNameLst>
                                          <p:attrName>style.visibility</p:attrName>
                                        </p:attrNameLst>
                                      </p:cBhvr>
                                      <p:to>
                                        <p:strVal val="hidden"/>
                                      </p:to>
                                    </p:set>
                                  </p:childTnLst>
                                </p:cTn>
                              </p:par>
                              <p:par>
                                <p:cTn id="178" presetID="10" presetClass="exit" presetSubtype="0" fill="hold" grpId="2" nodeType="withEffect">
                                  <p:stCondLst>
                                    <p:cond delay="0"/>
                                  </p:stCondLst>
                                  <p:childTnLst>
                                    <p:animEffect transition="out" filter="fade">
                                      <p:cBhvr>
                                        <p:cTn id="179" dur="500"/>
                                        <p:tgtEl>
                                          <p:spTgt spid="31">
                                            <p:txEl>
                                              <p:pRg st="1" end="1"/>
                                            </p:txEl>
                                          </p:spTgt>
                                        </p:tgtEl>
                                      </p:cBhvr>
                                    </p:animEffect>
                                    <p:set>
                                      <p:cBhvr>
                                        <p:cTn id="180" dur="1" fill="hold">
                                          <p:stCondLst>
                                            <p:cond delay="499"/>
                                          </p:stCondLst>
                                        </p:cTn>
                                        <p:tgtEl>
                                          <p:spTgt spid="31">
                                            <p:txEl>
                                              <p:pRg st="1" end="1"/>
                                            </p:txEl>
                                          </p:spTgt>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500"/>
                                        <p:tgtEl>
                                          <p:spTgt spid="31">
                                            <p:txEl>
                                              <p:pRg st="2" end="2"/>
                                            </p:txEl>
                                          </p:spTgt>
                                        </p:tgtEl>
                                      </p:cBhvr>
                                    </p:animEffect>
                                    <p:set>
                                      <p:cBhvr>
                                        <p:cTn id="183" dur="1" fill="hold">
                                          <p:stCondLst>
                                            <p:cond delay="499"/>
                                          </p:stCondLst>
                                        </p:cTn>
                                        <p:tgtEl>
                                          <p:spTgt spid="31">
                                            <p:txEl>
                                              <p:pRg st="2" end="2"/>
                                            </p:txEl>
                                          </p:spTgt>
                                        </p:tgtEl>
                                        <p:attrNameLst>
                                          <p:attrName>style.visibility</p:attrName>
                                        </p:attrNameLst>
                                      </p:cBhvr>
                                      <p:to>
                                        <p:strVal val="hidden"/>
                                      </p:to>
                                    </p:set>
                                  </p:childTnLst>
                                </p:cTn>
                              </p:par>
                            </p:childTnLst>
                          </p:cTn>
                        </p:par>
                        <p:par>
                          <p:cTn id="184" fill="hold">
                            <p:stCondLst>
                              <p:cond delay="500"/>
                            </p:stCondLst>
                            <p:childTnLst>
                              <p:par>
                                <p:cTn id="185" presetID="42" presetClass="entr" presetSubtype="0" fill="hold" grpId="0" nodeType="afterEffect">
                                  <p:stCondLst>
                                    <p:cond delay="0"/>
                                  </p:stCondLst>
                                  <p:childTnLst>
                                    <p:set>
                                      <p:cBhvr>
                                        <p:cTn id="186" dur="1" fill="hold">
                                          <p:stCondLst>
                                            <p:cond delay="0"/>
                                          </p:stCondLst>
                                        </p:cTn>
                                        <p:tgtEl>
                                          <p:spTgt spid="33"/>
                                        </p:tgtEl>
                                        <p:attrNameLst>
                                          <p:attrName>style.visibility</p:attrName>
                                        </p:attrNameLst>
                                      </p:cBhvr>
                                      <p:to>
                                        <p:strVal val="visible"/>
                                      </p:to>
                                    </p:set>
                                    <p:animEffect transition="in" filter="fade">
                                      <p:cBhvr>
                                        <p:cTn id="187" dur="1000"/>
                                        <p:tgtEl>
                                          <p:spTgt spid="33"/>
                                        </p:tgtEl>
                                      </p:cBhvr>
                                    </p:animEffect>
                                    <p:anim calcmode="lin" valueType="num">
                                      <p:cBhvr>
                                        <p:cTn id="188" dur="1000" fill="hold"/>
                                        <p:tgtEl>
                                          <p:spTgt spid="33"/>
                                        </p:tgtEl>
                                        <p:attrNameLst>
                                          <p:attrName>ppt_x</p:attrName>
                                        </p:attrNameLst>
                                      </p:cBhvr>
                                      <p:tavLst>
                                        <p:tav tm="0">
                                          <p:val>
                                            <p:strVal val="#ppt_x"/>
                                          </p:val>
                                        </p:tav>
                                        <p:tav tm="100000">
                                          <p:val>
                                            <p:strVal val="#ppt_x"/>
                                          </p:val>
                                        </p:tav>
                                      </p:tavLst>
                                    </p:anim>
                                    <p:anim calcmode="lin" valueType="num">
                                      <p:cBhvr>
                                        <p:cTn id="189" dur="1000" fill="hold"/>
                                        <p:tgtEl>
                                          <p:spTgt spid="33"/>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32"/>
                                        </p:tgtEl>
                                        <p:attrNameLst>
                                          <p:attrName>style.visibility</p:attrName>
                                        </p:attrNameLst>
                                      </p:cBhvr>
                                      <p:to>
                                        <p:strVal val="visible"/>
                                      </p:to>
                                    </p:set>
                                    <p:animEffect transition="in" filter="fade">
                                      <p:cBhvr>
                                        <p:cTn id="192" dur="1000"/>
                                        <p:tgtEl>
                                          <p:spTgt spid="32"/>
                                        </p:tgtEl>
                                      </p:cBhvr>
                                    </p:animEffect>
                                    <p:anim calcmode="lin" valueType="num">
                                      <p:cBhvr>
                                        <p:cTn id="193" dur="1000" fill="hold"/>
                                        <p:tgtEl>
                                          <p:spTgt spid="32"/>
                                        </p:tgtEl>
                                        <p:attrNameLst>
                                          <p:attrName>ppt_x</p:attrName>
                                        </p:attrNameLst>
                                      </p:cBhvr>
                                      <p:tavLst>
                                        <p:tav tm="0">
                                          <p:val>
                                            <p:strVal val="#ppt_x"/>
                                          </p:val>
                                        </p:tav>
                                        <p:tav tm="100000">
                                          <p:val>
                                            <p:strVal val="#ppt_x"/>
                                          </p:val>
                                        </p:tav>
                                      </p:tavLst>
                                    </p:anim>
                                    <p:anim calcmode="lin" valueType="num">
                                      <p:cBhvr>
                                        <p:cTn id="19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9" grpId="0" uiExpand="1" build="allAtOnce"/>
      <p:bldP spid="5" grpId="0" animBg="1"/>
      <p:bldP spid="23" grpId="0" animBg="1"/>
      <p:bldP spid="23" grpId="1" animBg="1"/>
      <p:bldP spid="24" grpId="0" animBg="1"/>
      <p:bldP spid="24" grpId="1" animBg="1"/>
      <p:bldP spid="26" grpId="0" animBg="1"/>
      <p:bldP spid="26" grpId="1" animBg="1"/>
      <p:bldP spid="27" grpId="0" animBg="1"/>
      <p:bldP spid="27" grpId="1" animBg="1"/>
      <p:bldP spid="31" grpId="0" uiExpand="1" build="p"/>
      <p:bldP spid="31" grpId="1" uiExpand="1" build="p"/>
      <p:bldP spid="31" grpId="2" uiExpand="1" build="p"/>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083F-B697-DC63-2C8B-F6823CE0DB7A}"/>
              </a:ext>
            </a:extLst>
          </p:cNvPr>
          <p:cNvSpPr>
            <a:spLocks noGrp="1"/>
          </p:cNvSpPr>
          <p:nvPr>
            <p:ph type="title"/>
          </p:nvPr>
        </p:nvSpPr>
        <p:spPr>
          <a:xfrm>
            <a:off x="0" y="-153867"/>
            <a:ext cx="12212852" cy="841629"/>
          </a:xfrm>
        </p:spPr>
        <p:txBody>
          <a:bodyPr>
            <a:normAutofit fontScale="90000"/>
          </a:bodyPr>
          <a:lstStyle/>
          <a:p>
            <a:r>
              <a:rPr lang="en-US" sz="4000" dirty="0"/>
              <a:t>Providing the Illusion of Fast, Big, and Cheap Storage</a:t>
            </a:r>
          </a:p>
        </p:txBody>
      </p:sp>
      <p:pic>
        <p:nvPicPr>
          <p:cNvPr id="5" name="Content Placeholder 4">
            <a:extLst>
              <a:ext uri="{FF2B5EF4-FFF2-40B4-BE49-F238E27FC236}">
                <a16:creationId xmlns:a16="http://schemas.microsoft.com/office/drawing/2014/main" id="{E0461D48-85E4-B23F-7D78-514D1797B2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19" r="2694" b="2733"/>
          <a:stretch/>
        </p:blipFill>
        <p:spPr>
          <a:xfrm>
            <a:off x="444843" y="2335427"/>
            <a:ext cx="7850294" cy="4522573"/>
          </a:xfrm>
        </p:spPr>
      </p:pic>
      <p:sp>
        <p:nvSpPr>
          <p:cNvPr id="7" name="Content Placeholder 2">
            <a:extLst>
              <a:ext uri="{FF2B5EF4-FFF2-40B4-BE49-F238E27FC236}">
                <a16:creationId xmlns:a16="http://schemas.microsoft.com/office/drawing/2014/main" id="{D748E18F-6D0B-1E49-A169-5A03C6386777}"/>
              </a:ext>
            </a:extLst>
          </p:cNvPr>
          <p:cNvSpPr txBox="1">
            <a:spLocks/>
          </p:cNvSpPr>
          <p:nvPr/>
        </p:nvSpPr>
        <p:spPr>
          <a:xfrm>
            <a:off x="444843" y="499407"/>
            <a:ext cx="11476338" cy="2024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 modern computer has a </a:t>
            </a:r>
            <a:r>
              <a:rPr lang="en-US" sz="3200" b="1" i="1" dirty="0"/>
              <a:t>storage hierarchy</a:t>
            </a:r>
          </a:p>
          <a:p>
            <a:pPr lvl="1"/>
            <a:r>
              <a:rPr lang="en-US" sz="2800" dirty="0"/>
              <a:t>Lower levels provide larger storage capacities</a:t>
            </a:r>
          </a:p>
          <a:p>
            <a:pPr lvl="1"/>
            <a:r>
              <a:rPr lang="en-US" sz="2800" dirty="0"/>
              <a:t>Higher levels provide lower latencies, and act as caches which hide the access costs of reading/writing the lower levels</a:t>
            </a:r>
          </a:p>
        </p:txBody>
      </p:sp>
      <p:sp>
        <p:nvSpPr>
          <p:cNvPr id="4" name="Content Placeholder 2">
            <a:extLst>
              <a:ext uri="{FF2B5EF4-FFF2-40B4-BE49-F238E27FC236}">
                <a16:creationId xmlns:a16="http://schemas.microsoft.com/office/drawing/2014/main" id="{A3EBA403-6B23-085A-1BAE-4FFA8848423D}"/>
              </a:ext>
            </a:extLst>
          </p:cNvPr>
          <p:cNvSpPr txBox="1">
            <a:spLocks/>
          </p:cNvSpPr>
          <p:nvPr/>
        </p:nvSpPr>
        <p:spPr>
          <a:xfrm>
            <a:off x="8003466" y="2644347"/>
            <a:ext cx="4209386" cy="39665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The L1, L2, and L3 caches sit between a CPU and RAM</a:t>
            </a:r>
          </a:p>
          <a:p>
            <a:r>
              <a:rPr lang="en-US" sz="3200" dirty="0"/>
              <a:t>Data is transferred between RAM and the various cache levels in units of a </a:t>
            </a:r>
            <a:r>
              <a:rPr lang="en-US" sz="3200" b="1" i="1" dirty="0"/>
              <a:t>cache line</a:t>
            </a:r>
            <a:r>
              <a:rPr lang="en-US" sz="3200" dirty="0"/>
              <a:t> (e.g., 64 consecutive bytes on a modern x86 chip)</a:t>
            </a:r>
          </a:p>
        </p:txBody>
      </p:sp>
    </p:spTree>
    <p:extLst>
      <p:ext uri="{BB962C8B-B14F-4D97-AF65-F5344CB8AC3E}">
        <p14:creationId xmlns:p14="http://schemas.microsoft.com/office/powerpoint/2010/main" val="19814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1FAB2E-7E68-026C-7778-BBE833E3552B}"/>
              </a:ext>
            </a:extLst>
          </p:cNvPr>
          <p:cNvPicPr>
            <a:picLocks noChangeAspect="1"/>
          </p:cNvPicPr>
          <p:nvPr/>
        </p:nvPicPr>
        <p:blipFill rotWithShape="1">
          <a:blip r:embed="rId3"/>
          <a:srcRect t="991"/>
          <a:stretch/>
        </p:blipFill>
        <p:spPr>
          <a:xfrm>
            <a:off x="2985012" y="67962"/>
            <a:ext cx="6221976" cy="6790038"/>
          </a:xfrm>
          <a:prstGeom prst="rect">
            <a:avLst/>
          </a:prstGeom>
          <a:ln>
            <a:solidFill>
              <a:schemeClr val="tx1"/>
            </a:solidFill>
          </a:ln>
        </p:spPr>
      </p:pic>
      <p:pic>
        <p:nvPicPr>
          <p:cNvPr id="9" name="Picture 8">
            <a:extLst>
              <a:ext uri="{FF2B5EF4-FFF2-40B4-BE49-F238E27FC236}">
                <a16:creationId xmlns:a16="http://schemas.microsoft.com/office/drawing/2014/main" id="{D4199531-4D06-C634-61D5-3070AAD8AB62}"/>
              </a:ext>
            </a:extLst>
          </p:cNvPr>
          <p:cNvPicPr>
            <a:picLocks noChangeAspect="1"/>
          </p:cNvPicPr>
          <p:nvPr/>
        </p:nvPicPr>
        <p:blipFill>
          <a:blip r:embed="rId4"/>
          <a:stretch>
            <a:fillRect/>
          </a:stretch>
        </p:blipFill>
        <p:spPr>
          <a:xfrm>
            <a:off x="10972" y="0"/>
            <a:ext cx="12170056" cy="6891981"/>
          </a:xfrm>
          <a:prstGeom prst="rect">
            <a:avLst/>
          </a:prstGeom>
        </p:spPr>
      </p:pic>
      <p:sp>
        <p:nvSpPr>
          <p:cNvPr id="10" name="Oval 9">
            <a:extLst>
              <a:ext uri="{FF2B5EF4-FFF2-40B4-BE49-F238E27FC236}">
                <a16:creationId xmlns:a16="http://schemas.microsoft.com/office/drawing/2014/main" id="{874193A5-B44E-6F17-83B2-E0E0D7E5FA3F}"/>
              </a:ext>
            </a:extLst>
          </p:cNvPr>
          <p:cNvSpPr/>
          <p:nvPr/>
        </p:nvSpPr>
        <p:spPr>
          <a:xfrm>
            <a:off x="8921578" y="6561438"/>
            <a:ext cx="1569308" cy="284205"/>
          </a:xfrm>
          <a:prstGeom prst="ellipse">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9747497-4A40-37E1-080D-A498EDB50FE3}"/>
              </a:ext>
            </a:extLst>
          </p:cNvPr>
          <p:cNvSpPr/>
          <p:nvPr/>
        </p:nvSpPr>
        <p:spPr>
          <a:xfrm rot="4160524">
            <a:off x="8718293" y="5723499"/>
            <a:ext cx="977388" cy="66726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009E842-424F-147B-9129-D0FF984EA963}"/>
              </a:ext>
            </a:extLst>
          </p:cNvPr>
          <p:cNvGrpSpPr/>
          <p:nvPr/>
        </p:nvGrpSpPr>
        <p:grpSpPr>
          <a:xfrm>
            <a:off x="57778" y="1742303"/>
            <a:ext cx="5119356" cy="5124963"/>
            <a:chOff x="57778" y="1742303"/>
            <a:chExt cx="5119356" cy="5124963"/>
          </a:xfrm>
        </p:grpSpPr>
        <p:pic>
          <p:nvPicPr>
            <p:cNvPr id="13" name="Picture 12">
              <a:extLst>
                <a:ext uri="{FF2B5EF4-FFF2-40B4-BE49-F238E27FC236}">
                  <a16:creationId xmlns:a16="http://schemas.microsoft.com/office/drawing/2014/main" id="{E0FAAE92-E6AA-7060-793B-3061D0688910}"/>
                </a:ext>
              </a:extLst>
            </p:cNvPr>
            <p:cNvPicPr>
              <a:picLocks noChangeAspect="1"/>
            </p:cNvPicPr>
            <p:nvPr/>
          </p:nvPicPr>
          <p:blipFill>
            <a:blip r:embed="rId5"/>
            <a:stretch>
              <a:fillRect/>
            </a:stretch>
          </p:blipFill>
          <p:spPr>
            <a:xfrm>
              <a:off x="57778" y="1742303"/>
              <a:ext cx="5119356" cy="5124963"/>
            </a:xfrm>
            <a:prstGeom prst="rect">
              <a:avLst/>
            </a:prstGeom>
          </p:spPr>
        </p:pic>
        <p:sp>
          <p:nvSpPr>
            <p:cNvPr id="14" name="TextBox 13">
              <a:extLst>
                <a:ext uri="{FF2B5EF4-FFF2-40B4-BE49-F238E27FC236}">
                  <a16:creationId xmlns:a16="http://schemas.microsoft.com/office/drawing/2014/main" id="{6229DEFB-EB95-D2E1-7227-BE266F6377BA}"/>
                </a:ext>
              </a:extLst>
            </p:cNvPr>
            <p:cNvSpPr txBox="1"/>
            <p:nvPr/>
          </p:nvSpPr>
          <p:spPr>
            <a:xfrm>
              <a:off x="658771" y="2656702"/>
              <a:ext cx="4003589"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cs typeface="Segoe UI" panose="020B0502040204020203" pitchFamily="34" charset="0"/>
                </a:rPr>
                <a:t>NUMA: “Non-uniform memory access”</a:t>
              </a:r>
            </a:p>
          </p:txBody>
        </p:sp>
      </p:grpSp>
      <p:sp>
        <p:nvSpPr>
          <p:cNvPr id="15" name="TextBox 14">
            <a:extLst>
              <a:ext uri="{FF2B5EF4-FFF2-40B4-BE49-F238E27FC236}">
                <a16:creationId xmlns:a16="http://schemas.microsoft.com/office/drawing/2014/main" id="{86EAF96A-717F-880D-80FA-3A5D47686428}"/>
              </a:ext>
            </a:extLst>
          </p:cNvPr>
          <p:cNvSpPr txBox="1"/>
          <p:nvPr/>
        </p:nvSpPr>
        <p:spPr>
          <a:xfrm>
            <a:off x="244959" y="5025292"/>
            <a:ext cx="2943084" cy="1754326"/>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On a NUMA machine, a CPU’s access latency to a physical RAM address depends on which RAM module the address resides in!</a:t>
            </a:r>
          </a:p>
        </p:txBody>
      </p:sp>
    </p:spTree>
    <p:extLst>
      <p:ext uri="{BB962C8B-B14F-4D97-AF65-F5344CB8AC3E}">
        <p14:creationId xmlns:p14="http://schemas.microsoft.com/office/powerpoint/2010/main" val="259257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par>
                                <p:cTn id="22" presetID="32" presetClass="emph" presetSubtype="0" fill="hold" grpId="1" nodeType="withEffect">
                                  <p:stCondLst>
                                    <p:cond delay="0"/>
                                  </p:stCondLst>
                                  <p:childTnLst>
                                    <p:animRot by="120000">
                                      <p:cBhvr>
                                        <p:cTn id="23" dur="100" fill="hold">
                                          <p:stCondLst>
                                            <p:cond delay="0"/>
                                          </p:stCondLst>
                                        </p:cTn>
                                        <p:tgtEl>
                                          <p:spTgt spid="10"/>
                                        </p:tgtEl>
                                        <p:attrNameLst>
                                          <p:attrName>r</p:attrName>
                                        </p:attrNameLst>
                                      </p:cBhvr>
                                    </p:animRot>
                                    <p:animRot by="-240000">
                                      <p:cBhvr>
                                        <p:cTn id="24" dur="200" fill="hold">
                                          <p:stCondLst>
                                            <p:cond delay="200"/>
                                          </p:stCondLst>
                                        </p:cTn>
                                        <p:tgtEl>
                                          <p:spTgt spid="10"/>
                                        </p:tgtEl>
                                        <p:attrNameLst>
                                          <p:attrName>r</p:attrName>
                                        </p:attrNameLst>
                                      </p:cBhvr>
                                    </p:animRot>
                                    <p:animRot by="240000">
                                      <p:cBhvr>
                                        <p:cTn id="25" dur="200" fill="hold">
                                          <p:stCondLst>
                                            <p:cond delay="400"/>
                                          </p:stCondLst>
                                        </p:cTn>
                                        <p:tgtEl>
                                          <p:spTgt spid="10"/>
                                        </p:tgtEl>
                                        <p:attrNameLst>
                                          <p:attrName>r</p:attrName>
                                        </p:attrNameLst>
                                      </p:cBhvr>
                                    </p:animRot>
                                    <p:animRot by="-240000">
                                      <p:cBhvr>
                                        <p:cTn id="26" dur="200" fill="hold">
                                          <p:stCondLst>
                                            <p:cond delay="600"/>
                                          </p:stCondLst>
                                        </p:cTn>
                                        <p:tgtEl>
                                          <p:spTgt spid="10"/>
                                        </p:tgtEl>
                                        <p:attrNameLst>
                                          <p:attrName>r</p:attrName>
                                        </p:attrNameLst>
                                      </p:cBhvr>
                                    </p:animRot>
                                    <p:animRot by="120000">
                                      <p:cBhvr>
                                        <p:cTn id="27" dur="200" fill="hold">
                                          <p:stCondLst>
                                            <p:cond delay="800"/>
                                          </p:stCondLst>
                                        </p:cTn>
                                        <p:tgtEl>
                                          <p:spTgt spid="10"/>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4018"/>
          </a:xfrm>
        </p:spPr>
        <p:txBody>
          <a:bodyPr>
            <a:normAutofit fontScale="90000"/>
          </a:bodyPr>
          <a:lstStyle/>
          <a:p>
            <a:r>
              <a:rPr lang="en-US" dirty="0"/>
              <a:t>SSDs versus Hard Drives (Throughput)</a:t>
            </a:r>
            <a:br>
              <a:rPr lang="en-US" dirty="0"/>
            </a:br>
            <a:r>
              <a:rPr lang="en-US" sz="2000" dirty="0"/>
              <a:t>[Source: “Flash-based SSDs” chapter of “Operating Systems: Three Easy Pieces” by the </a:t>
            </a:r>
            <a:r>
              <a:rPr lang="en-US" sz="2000" dirty="0" err="1"/>
              <a:t>Arpaci-Dusseaus</a:t>
            </a:r>
            <a:r>
              <a:rPr lang="en-US" sz="2000" dirty="0"/>
              <a:t>]</a:t>
            </a:r>
            <a:endParaRPr lang="en-US" dirty="0"/>
          </a:p>
        </p:txBody>
      </p:sp>
      <p:sp>
        <p:nvSpPr>
          <p:cNvPr id="8" name="Title 1"/>
          <p:cNvSpPr txBox="1">
            <a:spLocks/>
          </p:cNvSpPr>
          <p:nvPr/>
        </p:nvSpPr>
        <p:spPr bwMode="auto">
          <a:xfrm>
            <a:off x="1104901" y="1948620"/>
            <a:ext cx="1881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kern="0" dirty="0">
                <a:solidFill>
                  <a:schemeClr val="tx1"/>
                </a:solidFill>
              </a:rPr>
              <a:t>Device</a:t>
            </a:r>
          </a:p>
        </p:txBody>
      </p:sp>
      <p:grpSp>
        <p:nvGrpSpPr>
          <p:cNvPr id="24" name="Group 23"/>
          <p:cNvGrpSpPr/>
          <p:nvPr/>
        </p:nvGrpSpPr>
        <p:grpSpPr>
          <a:xfrm>
            <a:off x="4638661" y="973052"/>
            <a:ext cx="3636763" cy="1424537"/>
            <a:chOff x="1647304" y="770828"/>
            <a:chExt cx="2894552" cy="1424537"/>
          </a:xfrm>
        </p:grpSpPr>
        <p:sp>
          <p:nvSpPr>
            <p:cNvPr id="9" name="Title 1"/>
            <p:cNvSpPr txBox="1">
              <a:spLocks/>
            </p:cNvSpPr>
            <p:nvPr/>
          </p:nvSpPr>
          <p:spPr bwMode="auto">
            <a:xfrm>
              <a:off x="2183005" y="770828"/>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Random</a:t>
              </a:r>
            </a:p>
          </p:txBody>
        </p:sp>
        <p:grpSp>
          <p:nvGrpSpPr>
            <p:cNvPr id="15" name="Group 14"/>
            <p:cNvGrpSpPr/>
            <p:nvPr/>
          </p:nvGrpSpPr>
          <p:grpSpPr>
            <a:xfrm>
              <a:off x="1647304" y="1186761"/>
              <a:ext cx="2894552" cy="1008604"/>
              <a:chOff x="1647304" y="1186761"/>
              <a:chExt cx="2894552" cy="1008604"/>
            </a:xfrm>
          </p:grpSpPr>
          <p:sp>
            <p:nvSpPr>
              <p:cNvPr id="11" name="Title 1"/>
              <p:cNvSpPr txBox="1">
                <a:spLocks/>
              </p:cNvSpPr>
              <p:nvPr/>
            </p:nvSpPr>
            <p:spPr bwMode="auto">
              <a:xfrm>
                <a:off x="1753648" y="1186761"/>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Reads</a:t>
                </a:r>
              </a:p>
            </p:txBody>
          </p:sp>
          <p:sp>
            <p:nvSpPr>
              <p:cNvPr id="12" name="Title 1"/>
              <p:cNvSpPr txBox="1">
                <a:spLocks/>
              </p:cNvSpPr>
              <p:nvPr/>
            </p:nvSpPr>
            <p:spPr bwMode="auto">
              <a:xfrm>
                <a:off x="3124200" y="1187699"/>
                <a:ext cx="1409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Writes</a:t>
                </a:r>
              </a:p>
            </p:txBody>
          </p:sp>
          <p:sp>
            <p:nvSpPr>
              <p:cNvPr id="13" name="Title 1"/>
              <p:cNvSpPr txBox="1">
                <a:spLocks/>
              </p:cNvSpPr>
              <p:nvPr/>
            </p:nvSpPr>
            <p:spPr bwMode="auto">
              <a:xfrm>
                <a:off x="1647304" y="158576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sp>
            <p:nvSpPr>
              <p:cNvPr id="14" name="Title 1"/>
              <p:cNvSpPr txBox="1">
                <a:spLocks/>
              </p:cNvSpPr>
              <p:nvPr/>
            </p:nvSpPr>
            <p:spPr bwMode="auto">
              <a:xfrm>
                <a:off x="3094056" y="156702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grpSp>
      </p:grpSp>
      <p:grpSp>
        <p:nvGrpSpPr>
          <p:cNvPr id="25" name="Group 24"/>
          <p:cNvGrpSpPr/>
          <p:nvPr/>
        </p:nvGrpSpPr>
        <p:grpSpPr>
          <a:xfrm>
            <a:off x="8214402" y="984818"/>
            <a:ext cx="3638080" cy="1441275"/>
            <a:chOff x="6096000" y="770200"/>
            <a:chExt cx="2895600" cy="1441275"/>
          </a:xfrm>
        </p:grpSpPr>
        <p:sp>
          <p:nvSpPr>
            <p:cNvPr id="10" name="Title 1"/>
            <p:cNvSpPr txBox="1">
              <a:spLocks/>
            </p:cNvSpPr>
            <p:nvPr/>
          </p:nvSpPr>
          <p:spPr bwMode="auto">
            <a:xfrm>
              <a:off x="6444759" y="770200"/>
              <a:ext cx="21662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Sequential</a:t>
              </a:r>
            </a:p>
          </p:txBody>
        </p:sp>
        <p:grpSp>
          <p:nvGrpSpPr>
            <p:cNvPr id="16" name="Group 15"/>
            <p:cNvGrpSpPr/>
            <p:nvPr/>
          </p:nvGrpSpPr>
          <p:grpSpPr>
            <a:xfrm>
              <a:off x="6096000" y="1202871"/>
              <a:ext cx="2895600" cy="1008604"/>
              <a:chOff x="1646256" y="1222549"/>
              <a:chExt cx="2895600" cy="1008604"/>
            </a:xfrm>
          </p:grpSpPr>
          <p:sp>
            <p:nvSpPr>
              <p:cNvPr id="17" name="Title 1"/>
              <p:cNvSpPr txBox="1">
                <a:spLocks/>
              </p:cNvSpPr>
              <p:nvPr/>
            </p:nvSpPr>
            <p:spPr bwMode="auto">
              <a:xfrm>
                <a:off x="1752600" y="1222549"/>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Reads</a:t>
                </a:r>
              </a:p>
            </p:txBody>
          </p:sp>
          <p:sp>
            <p:nvSpPr>
              <p:cNvPr id="18" name="Title 1"/>
              <p:cNvSpPr txBox="1">
                <a:spLocks/>
              </p:cNvSpPr>
              <p:nvPr/>
            </p:nvSpPr>
            <p:spPr bwMode="auto">
              <a:xfrm>
                <a:off x="3124200" y="1222549"/>
                <a:ext cx="1409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Writes</a:t>
                </a:r>
              </a:p>
            </p:txBody>
          </p:sp>
          <p:sp>
            <p:nvSpPr>
              <p:cNvPr id="19" name="Title 1"/>
              <p:cNvSpPr txBox="1">
                <a:spLocks/>
              </p:cNvSpPr>
              <p:nvPr/>
            </p:nvSpPr>
            <p:spPr bwMode="auto">
              <a:xfrm>
                <a:off x="1646256" y="1621553"/>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sp>
            <p:nvSpPr>
              <p:cNvPr id="20" name="Title 1"/>
              <p:cNvSpPr txBox="1">
                <a:spLocks/>
              </p:cNvSpPr>
              <p:nvPr/>
            </p:nvSpPr>
            <p:spPr bwMode="auto">
              <a:xfrm>
                <a:off x="3094056" y="160187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grpSp>
      </p:grpSp>
      <p:cxnSp>
        <p:nvCxnSpPr>
          <p:cNvPr id="22" name="Straight Connector 21"/>
          <p:cNvCxnSpPr>
            <a:cxnSpLocks/>
          </p:cNvCxnSpPr>
          <p:nvPr/>
        </p:nvCxnSpPr>
        <p:spPr bwMode="auto">
          <a:xfrm flipV="1">
            <a:off x="665382" y="2601727"/>
            <a:ext cx="10984171" cy="909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TextBox 25"/>
          <p:cNvSpPr txBox="1"/>
          <p:nvPr/>
        </p:nvSpPr>
        <p:spPr>
          <a:xfrm>
            <a:off x="833378" y="2630704"/>
            <a:ext cx="4408199" cy="584775"/>
          </a:xfrm>
          <a:prstGeom prst="rect">
            <a:avLst/>
          </a:prstGeom>
          <a:noFill/>
        </p:spPr>
        <p:txBody>
          <a:bodyPr wrap="square" rtlCol="0">
            <a:spAutoFit/>
          </a:bodyPr>
          <a:lstStyle/>
          <a:p>
            <a:r>
              <a:rPr lang="en-US" sz="3200" dirty="0"/>
              <a:t>Samsung 840 Pro SSD</a:t>
            </a:r>
          </a:p>
        </p:txBody>
      </p:sp>
      <p:sp>
        <p:nvSpPr>
          <p:cNvPr id="27" name="TextBox 26"/>
          <p:cNvSpPr txBox="1"/>
          <p:nvPr/>
        </p:nvSpPr>
        <p:spPr>
          <a:xfrm>
            <a:off x="833377" y="3196173"/>
            <a:ext cx="4408199" cy="584775"/>
          </a:xfrm>
          <a:prstGeom prst="rect">
            <a:avLst/>
          </a:prstGeom>
          <a:noFill/>
        </p:spPr>
        <p:txBody>
          <a:bodyPr wrap="square" rtlCol="0">
            <a:spAutoFit/>
          </a:bodyPr>
          <a:lstStyle/>
          <a:p>
            <a:r>
              <a:rPr lang="en-US" sz="3200" dirty="0"/>
              <a:t>Seagate 600 SSD</a:t>
            </a:r>
          </a:p>
        </p:txBody>
      </p:sp>
      <p:sp>
        <p:nvSpPr>
          <p:cNvPr id="28" name="TextBox 27"/>
          <p:cNvSpPr txBox="1"/>
          <p:nvPr/>
        </p:nvSpPr>
        <p:spPr>
          <a:xfrm>
            <a:off x="833377" y="3748916"/>
            <a:ext cx="4408199" cy="584775"/>
          </a:xfrm>
          <a:prstGeom prst="rect">
            <a:avLst/>
          </a:prstGeom>
          <a:noFill/>
        </p:spPr>
        <p:txBody>
          <a:bodyPr wrap="square" rtlCol="0">
            <a:spAutoFit/>
          </a:bodyPr>
          <a:lstStyle/>
          <a:p>
            <a:r>
              <a:rPr lang="en-US" sz="3200" dirty="0"/>
              <a:t>Intel 335 SSD</a:t>
            </a:r>
          </a:p>
        </p:txBody>
      </p:sp>
      <p:sp>
        <p:nvSpPr>
          <p:cNvPr id="29" name="TextBox 28"/>
          <p:cNvSpPr txBox="1"/>
          <p:nvPr/>
        </p:nvSpPr>
        <p:spPr>
          <a:xfrm>
            <a:off x="815087" y="4441999"/>
            <a:ext cx="4599680" cy="584775"/>
          </a:xfrm>
          <a:prstGeom prst="rect">
            <a:avLst/>
          </a:prstGeom>
          <a:noFill/>
        </p:spPr>
        <p:txBody>
          <a:bodyPr wrap="square" rtlCol="0">
            <a:spAutoFit/>
          </a:bodyPr>
          <a:lstStyle/>
          <a:p>
            <a:r>
              <a:rPr lang="en-US" sz="3200" dirty="0"/>
              <a:t>Seagate </a:t>
            </a:r>
            <a:r>
              <a:rPr lang="en-US" sz="3200" dirty="0" err="1"/>
              <a:t>Savio</a:t>
            </a:r>
            <a:r>
              <a:rPr lang="en-US" sz="3200" dirty="0"/>
              <a:t> 15K.3 HD</a:t>
            </a:r>
          </a:p>
        </p:txBody>
      </p:sp>
      <p:cxnSp>
        <p:nvCxnSpPr>
          <p:cNvPr id="31" name="Straight Connector 30"/>
          <p:cNvCxnSpPr>
            <a:cxnSpLocks/>
          </p:cNvCxnSpPr>
          <p:nvPr/>
        </p:nvCxnSpPr>
        <p:spPr bwMode="auto">
          <a:xfrm>
            <a:off x="4869327" y="936798"/>
            <a:ext cx="0" cy="449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a:cxnSpLocks/>
          </p:cNvCxnSpPr>
          <p:nvPr/>
        </p:nvCxnSpPr>
        <p:spPr bwMode="auto">
          <a:xfrm flipV="1">
            <a:off x="665382" y="4331290"/>
            <a:ext cx="10984171" cy="143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Box 34"/>
          <p:cNvSpPr txBox="1"/>
          <p:nvPr/>
        </p:nvSpPr>
        <p:spPr>
          <a:xfrm>
            <a:off x="4881149" y="2631708"/>
            <a:ext cx="7874149" cy="584775"/>
          </a:xfrm>
          <a:prstGeom prst="rect">
            <a:avLst/>
          </a:prstGeom>
          <a:noFill/>
        </p:spPr>
        <p:txBody>
          <a:bodyPr wrap="square" rtlCol="0">
            <a:spAutoFit/>
          </a:bodyPr>
          <a:lstStyle/>
          <a:p>
            <a:r>
              <a:rPr lang="en-US" sz="3200" dirty="0">
                <a:latin typeface="Consolas" panose="020B0609020204030204" pitchFamily="49" charset="0"/>
              </a:rPr>
              <a:t>103     287      421     384</a:t>
            </a:r>
          </a:p>
        </p:txBody>
      </p:sp>
      <p:sp>
        <p:nvSpPr>
          <p:cNvPr id="36" name="TextBox 35"/>
          <p:cNvSpPr txBox="1"/>
          <p:nvPr/>
        </p:nvSpPr>
        <p:spPr>
          <a:xfrm>
            <a:off x="4867751" y="3214082"/>
            <a:ext cx="7874149" cy="584775"/>
          </a:xfrm>
          <a:prstGeom prst="rect">
            <a:avLst/>
          </a:prstGeom>
          <a:noFill/>
        </p:spPr>
        <p:txBody>
          <a:bodyPr wrap="square" rtlCol="0">
            <a:spAutoFit/>
          </a:bodyPr>
          <a:lstStyle/>
          <a:p>
            <a:r>
              <a:rPr lang="en-US" sz="3200" dirty="0">
                <a:latin typeface="Consolas" panose="020B0609020204030204" pitchFamily="49" charset="0"/>
              </a:rPr>
              <a:t> 84     252      424     374</a:t>
            </a:r>
          </a:p>
        </p:txBody>
      </p:sp>
      <p:sp>
        <p:nvSpPr>
          <p:cNvPr id="37" name="TextBox 36"/>
          <p:cNvSpPr txBox="1"/>
          <p:nvPr/>
        </p:nvSpPr>
        <p:spPr>
          <a:xfrm>
            <a:off x="4854352" y="3748916"/>
            <a:ext cx="7337648" cy="584775"/>
          </a:xfrm>
          <a:prstGeom prst="rect">
            <a:avLst/>
          </a:prstGeom>
          <a:noFill/>
        </p:spPr>
        <p:txBody>
          <a:bodyPr wrap="square" rtlCol="0">
            <a:spAutoFit/>
          </a:bodyPr>
          <a:lstStyle/>
          <a:p>
            <a:r>
              <a:rPr lang="en-US" sz="3200" dirty="0">
                <a:latin typeface="Consolas" panose="020B0609020204030204" pitchFamily="49" charset="0"/>
              </a:rPr>
              <a:t> 39     222      344     354</a:t>
            </a:r>
          </a:p>
        </p:txBody>
      </p:sp>
      <p:sp>
        <p:nvSpPr>
          <p:cNvPr id="38" name="TextBox 37"/>
          <p:cNvSpPr txBox="1"/>
          <p:nvPr/>
        </p:nvSpPr>
        <p:spPr>
          <a:xfrm>
            <a:off x="4830906" y="4434303"/>
            <a:ext cx="7195190" cy="584775"/>
          </a:xfrm>
          <a:prstGeom prst="rect">
            <a:avLst/>
          </a:prstGeom>
          <a:noFill/>
        </p:spPr>
        <p:txBody>
          <a:bodyPr wrap="square" rtlCol="0">
            <a:spAutoFit/>
          </a:bodyPr>
          <a:lstStyle/>
          <a:p>
            <a:r>
              <a:rPr lang="en-US" sz="3200" dirty="0">
                <a:latin typeface="Consolas" panose="020B0609020204030204" pitchFamily="49" charset="0"/>
              </a:rPr>
              <a:t>  2     2        223     223</a:t>
            </a:r>
          </a:p>
        </p:txBody>
      </p:sp>
      <p:sp>
        <p:nvSpPr>
          <p:cNvPr id="39" name="TextBox 38"/>
          <p:cNvSpPr txBox="1"/>
          <p:nvPr/>
        </p:nvSpPr>
        <p:spPr>
          <a:xfrm>
            <a:off x="752094" y="5796878"/>
            <a:ext cx="11492883"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Dollars per storage bit: Hard drives are an order-of-magnitude cheaper!</a:t>
            </a:r>
          </a:p>
          <a:p>
            <a:pPr algn="ctr"/>
            <a:r>
              <a:rPr lang="en-US" sz="2400" b="1" dirty="0">
                <a:latin typeface="Segoe UI" panose="020B0502040204020203" pitchFamily="34" charset="0"/>
                <a:cs typeface="Segoe UI" panose="020B0502040204020203" pitchFamily="34" charset="0"/>
              </a:rPr>
              <a:t>[SSD: ~$0.50/GB      HD: ~$0.035/GB]</a:t>
            </a:r>
          </a:p>
        </p:txBody>
      </p:sp>
      <p:sp>
        <p:nvSpPr>
          <p:cNvPr id="3" name="Oval 2"/>
          <p:cNvSpPr/>
          <p:nvPr/>
        </p:nvSpPr>
        <p:spPr bwMode="auto">
          <a:xfrm>
            <a:off x="4700081" y="2169515"/>
            <a:ext cx="3010175" cy="2951974"/>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33" name="Oval 32"/>
          <p:cNvSpPr/>
          <p:nvPr/>
        </p:nvSpPr>
        <p:spPr bwMode="auto">
          <a:xfrm>
            <a:off x="4534057" y="2372391"/>
            <a:ext cx="3264593" cy="2092840"/>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34" name="Oval 33"/>
          <p:cNvSpPr/>
          <p:nvPr/>
        </p:nvSpPr>
        <p:spPr bwMode="auto">
          <a:xfrm>
            <a:off x="7837171" y="2407116"/>
            <a:ext cx="4200430" cy="2749098"/>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46" name="TextBox 45">
            <a:extLst>
              <a:ext uri="{FF2B5EF4-FFF2-40B4-BE49-F238E27FC236}">
                <a16:creationId xmlns:a16="http://schemas.microsoft.com/office/drawing/2014/main" id="{0BE05103-FE8E-46A5-B34B-00B5DC626E96}"/>
              </a:ext>
            </a:extLst>
          </p:cNvPr>
          <p:cNvSpPr txBox="1"/>
          <p:nvPr/>
        </p:nvSpPr>
        <p:spPr>
          <a:xfrm>
            <a:off x="333760" y="5668284"/>
            <a:ext cx="11492883"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Hard drives have terrible random IO performance! The disk head must incur a seek penalty and rotational delay for most IOs :-(.</a:t>
            </a:r>
          </a:p>
        </p:txBody>
      </p:sp>
      <p:sp>
        <p:nvSpPr>
          <p:cNvPr id="47" name="TextBox 46">
            <a:extLst>
              <a:ext uri="{FF2B5EF4-FFF2-40B4-BE49-F238E27FC236}">
                <a16:creationId xmlns:a16="http://schemas.microsoft.com/office/drawing/2014/main" id="{E9D5880A-39F2-4FBA-91AA-F995689271D5}"/>
              </a:ext>
            </a:extLst>
          </p:cNvPr>
          <p:cNvSpPr txBox="1"/>
          <p:nvPr/>
        </p:nvSpPr>
        <p:spPr>
          <a:xfrm>
            <a:off x="358438" y="5594047"/>
            <a:ext cx="11914926" cy="1200329"/>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SSD random writes are faster than SSD random reads: the SSD can batch writes (acknowledging software quickly) and then issue the writes in one burst, but a read can’t complete until the data has actually been fetched.</a:t>
            </a:r>
          </a:p>
        </p:txBody>
      </p:sp>
      <p:sp>
        <p:nvSpPr>
          <p:cNvPr id="48" name="TextBox 47">
            <a:extLst>
              <a:ext uri="{FF2B5EF4-FFF2-40B4-BE49-F238E27FC236}">
                <a16:creationId xmlns:a16="http://schemas.microsoft.com/office/drawing/2014/main" id="{4C06F00D-CB28-4978-8724-49C841A81D04}"/>
              </a:ext>
            </a:extLst>
          </p:cNvPr>
          <p:cNvSpPr txBox="1"/>
          <p:nvPr/>
        </p:nvSpPr>
        <p:spPr>
          <a:xfrm>
            <a:off x="138537" y="5874165"/>
            <a:ext cx="1191492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For sequential IOs, disks are more competitive.</a:t>
            </a:r>
          </a:p>
        </p:txBody>
      </p:sp>
      <p:sp>
        <p:nvSpPr>
          <p:cNvPr id="40" name="Oval 39">
            <a:extLst>
              <a:ext uri="{FF2B5EF4-FFF2-40B4-BE49-F238E27FC236}">
                <a16:creationId xmlns:a16="http://schemas.microsoft.com/office/drawing/2014/main" id="{6228134D-78D4-4B4C-BB6E-382BBAD8849E}"/>
              </a:ext>
            </a:extLst>
          </p:cNvPr>
          <p:cNvSpPr/>
          <p:nvPr/>
        </p:nvSpPr>
        <p:spPr bwMode="auto">
          <a:xfrm>
            <a:off x="4265506" y="2097809"/>
            <a:ext cx="7576987" cy="2871091"/>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41" name="TextBox 40">
            <a:extLst>
              <a:ext uri="{FF2B5EF4-FFF2-40B4-BE49-F238E27FC236}">
                <a16:creationId xmlns:a16="http://schemas.microsoft.com/office/drawing/2014/main" id="{8E5C6966-4F9A-48F9-8763-626957BCB7FE}"/>
              </a:ext>
            </a:extLst>
          </p:cNvPr>
          <p:cNvSpPr txBox="1"/>
          <p:nvPr/>
        </p:nvSpPr>
        <p:spPr>
          <a:xfrm>
            <a:off x="200004" y="5816181"/>
            <a:ext cx="11914926"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Sequential IO is faster than random IO on SSDs, even though SSDs have no mechanical latencies!</a:t>
            </a:r>
          </a:p>
        </p:txBody>
      </p:sp>
    </p:spTree>
    <p:extLst>
      <p:ext uri="{BB962C8B-B14F-4D97-AF65-F5344CB8AC3E}">
        <p14:creationId xmlns:p14="http://schemas.microsoft.com/office/powerpoint/2010/main" val="33073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7"/>
                                        </p:tgtEl>
                                      </p:cBhvr>
                                    </p:animEffect>
                                    <p:set>
                                      <p:cBhvr>
                                        <p:cTn id="32" dur="1" fill="hold">
                                          <p:stCondLst>
                                            <p:cond delay="499"/>
                                          </p:stCondLst>
                                        </p:cTn>
                                        <p:tgtEl>
                                          <p:spTgt spid="4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8"/>
                                        </p:tgtEl>
                                      </p:cBhvr>
                                    </p:animEffect>
                                    <p:set>
                                      <p:cBhvr>
                                        <p:cTn id="43" dur="1" fill="hold">
                                          <p:stCondLst>
                                            <p:cond delay="499"/>
                                          </p:stCondLst>
                                        </p:cTn>
                                        <p:tgtEl>
                                          <p:spTgt spid="4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4"/>
                                        </p:tgtEl>
                                      </p:cBhvr>
                                    </p:animEffect>
                                    <p:set>
                                      <p:cBhvr>
                                        <p:cTn id="46" dur="1" fill="hold">
                                          <p:stCondLst>
                                            <p:cond delay="499"/>
                                          </p:stCondLst>
                                        </p:cTn>
                                        <p:tgtEl>
                                          <p:spTgt spid="34"/>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 grpId="0" animBg="1"/>
      <p:bldP spid="3" grpId="1" animBg="1"/>
      <p:bldP spid="33" grpId="0" animBg="1"/>
      <p:bldP spid="33" grpId="1" animBg="1"/>
      <p:bldP spid="34" grpId="0" animBg="1"/>
      <p:bldP spid="34" grpId="1" animBg="1"/>
      <p:bldP spid="46" grpId="0"/>
      <p:bldP spid="46" grpId="1"/>
      <p:bldP spid="47" grpId="0"/>
      <p:bldP spid="47" grpId="1"/>
      <p:bldP spid="48" grpId="0"/>
      <p:bldP spid="48" grpId="1"/>
      <p:bldP spid="40" grpId="0" animBg="1"/>
      <p:bldP spid="40" grpId="1" animBg="1"/>
      <p:bldP spid="41" grpId="0"/>
      <p:bldP spid="4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C50F42-FDB3-8CDE-D974-CC31ABA909B3}"/>
              </a:ext>
            </a:extLst>
          </p:cNvPr>
          <p:cNvSpPr/>
          <p:nvPr/>
        </p:nvSpPr>
        <p:spPr>
          <a:xfrm>
            <a:off x="10194325" y="1800813"/>
            <a:ext cx="319474" cy="33535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0FA1F-3E99-7571-7573-8897D8544842}"/>
              </a:ext>
            </a:extLst>
          </p:cNvPr>
          <p:cNvSpPr/>
          <p:nvPr/>
        </p:nvSpPr>
        <p:spPr>
          <a:xfrm>
            <a:off x="1538803" y="2139444"/>
            <a:ext cx="8620512" cy="33535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31ACB-9522-16A9-F1DA-375A4E7E9689}"/>
              </a:ext>
            </a:extLst>
          </p:cNvPr>
          <p:cNvSpPr>
            <a:spLocks noGrp="1"/>
          </p:cNvSpPr>
          <p:nvPr>
            <p:ph type="title"/>
          </p:nvPr>
        </p:nvSpPr>
        <p:spPr>
          <a:xfrm>
            <a:off x="838200" y="24714"/>
            <a:ext cx="10515600" cy="840259"/>
          </a:xfrm>
        </p:spPr>
        <p:txBody>
          <a:bodyPr/>
          <a:lstStyle/>
          <a:p>
            <a:r>
              <a:rPr lang="en-US" dirty="0"/>
              <a:t>Storage: Isolation and Caching</a:t>
            </a:r>
          </a:p>
        </p:txBody>
      </p:sp>
      <p:sp>
        <p:nvSpPr>
          <p:cNvPr id="3" name="Content Placeholder 2">
            <a:extLst>
              <a:ext uri="{FF2B5EF4-FFF2-40B4-BE49-F238E27FC236}">
                <a16:creationId xmlns:a16="http://schemas.microsoft.com/office/drawing/2014/main" id="{9374408C-A3FC-9557-FC06-E60095907BE4}"/>
              </a:ext>
            </a:extLst>
          </p:cNvPr>
          <p:cNvSpPr>
            <a:spLocks noGrp="1"/>
          </p:cNvSpPr>
          <p:nvPr>
            <p:ph idx="1"/>
          </p:nvPr>
        </p:nvSpPr>
        <p:spPr>
          <a:xfrm>
            <a:off x="838200" y="704337"/>
            <a:ext cx="10515600" cy="6203092"/>
          </a:xfrm>
        </p:spPr>
        <p:txBody>
          <a:bodyPr>
            <a:normAutofit fontScale="92500"/>
          </a:bodyPr>
          <a:lstStyle/>
          <a:p>
            <a:r>
              <a:rPr lang="en-US" dirty="0"/>
              <a:t>Registers</a:t>
            </a:r>
          </a:p>
          <a:p>
            <a:pPr lvl="1"/>
            <a:r>
              <a:rPr lang="en-US" dirty="0"/>
              <a:t>A CPU’s local registers can only be accessed by the code that is currently running on that CPU—there is literally no hardware that allows cross-CPU register accesses</a:t>
            </a:r>
          </a:p>
          <a:p>
            <a:pPr lvl="1"/>
            <a:r>
              <a:rPr lang="en-US" dirty="0"/>
              <a:t>A program is responsible for moving its data between registers and RAM; in practice, the compiler (not a program developer) usually orchestrates this</a:t>
            </a:r>
          </a:p>
          <a:p>
            <a:r>
              <a:rPr lang="en-US" dirty="0"/>
              <a:t>Physical RAM</a:t>
            </a:r>
          </a:p>
          <a:p>
            <a:pPr lvl="1"/>
            <a:r>
              <a:rPr lang="en-US" dirty="0"/>
              <a:t>The OS uses virtual memory to determine which physical RAM can be accessed by which processes</a:t>
            </a:r>
          </a:p>
          <a:p>
            <a:pPr lvl="1"/>
            <a:r>
              <a:rPr lang="en-US" dirty="0"/>
              <a:t>The hardware in the L1/L2/L3 caching hierarchy automatically transfers data between RAM and the various caching layers</a:t>
            </a:r>
          </a:p>
          <a:p>
            <a:pPr lvl="1"/>
            <a:r>
              <a:rPr lang="en-US" dirty="0"/>
              <a:t>Developers who want the best performance for their programs will write cache-conscious code!</a:t>
            </a:r>
          </a:p>
          <a:p>
            <a:r>
              <a:rPr lang="en-US" dirty="0"/>
              <a:t>Persistent storage (e.g., SSDs and hard drives)</a:t>
            </a:r>
          </a:p>
          <a:p>
            <a:pPr lvl="1"/>
            <a:r>
              <a:rPr lang="en-US" dirty="0"/>
              <a:t>The OS provides a file system, using </a:t>
            </a:r>
            <a:r>
              <a:rPr lang="en-US" dirty="0" err="1"/>
              <a:t>directory+file</a:t>
            </a:r>
            <a:r>
              <a:rPr lang="en-US" dirty="0"/>
              <a:t> abstractions to layer a tree-like organizational structure upon raw storage blocks</a:t>
            </a:r>
          </a:p>
          <a:p>
            <a:pPr lvl="1"/>
            <a:r>
              <a:rPr lang="en-US" dirty="0"/>
              <a:t>The OS provides a software-implemented buffer cache for storage blocks</a:t>
            </a:r>
          </a:p>
          <a:p>
            <a:pPr lvl="1"/>
            <a:r>
              <a:rPr lang="en-US" dirty="0"/>
              <a:t>User-level libraries may implement additional software-level caches!</a:t>
            </a:r>
          </a:p>
        </p:txBody>
      </p:sp>
      <p:grpSp>
        <p:nvGrpSpPr>
          <p:cNvPr id="13" name="Group 12">
            <a:extLst>
              <a:ext uri="{FF2B5EF4-FFF2-40B4-BE49-F238E27FC236}">
                <a16:creationId xmlns:a16="http://schemas.microsoft.com/office/drawing/2014/main" id="{F9B5B483-50EA-2384-A246-DBB3879B272A}"/>
              </a:ext>
            </a:extLst>
          </p:cNvPr>
          <p:cNvGrpSpPr/>
          <p:nvPr/>
        </p:nvGrpSpPr>
        <p:grpSpPr>
          <a:xfrm>
            <a:off x="8760941" y="2426435"/>
            <a:ext cx="3212757" cy="2721880"/>
            <a:chOff x="8760941" y="2426435"/>
            <a:chExt cx="3212757" cy="2721880"/>
          </a:xfrm>
        </p:grpSpPr>
        <p:sp>
          <p:nvSpPr>
            <p:cNvPr id="4" name="TextBox 3">
              <a:extLst>
                <a:ext uri="{FF2B5EF4-FFF2-40B4-BE49-F238E27FC236}">
                  <a16:creationId xmlns:a16="http://schemas.microsoft.com/office/drawing/2014/main" id="{B3C70C29-34D3-DB44-81CB-D74167FBD697}"/>
                </a:ext>
              </a:extLst>
            </p:cNvPr>
            <p:cNvSpPr txBox="1"/>
            <p:nvPr/>
          </p:nvSpPr>
          <p:spPr>
            <a:xfrm>
              <a:off x="8760941" y="3947986"/>
              <a:ext cx="3212757" cy="1200329"/>
            </a:xfrm>
            <a:prstGeom prst="rect">
              <a:avLst/>
            </a:prstGeom>
            <a:solidFill>
              <a:srgbClr val="FFCCCC"/>
            </a:solidFill>
          </p:spPr>
          <p:txBody>
            <a:bodyPr wrap="square" rtlCol="0">
              <a:spAutoFit/>
            </a:bodyPr>
            <a:lstStyle/>
            <a:p>
              <a:r>
                <a:rPr lang="en-US" b="1" dirty="0">
                  <a:latin typeface="Segoe UI" panose="020B0502040204020203" pitchFamily="34" charset="0"/>
                  <a:cs typeface="Segoe UI" panose="020B0502040204020203" pitchFamily="34" charset="0"/>
                </a:rPr>
                <a:t>Unless you’re writing an OS, an in-memory database, or another high-performance, low-level program!</a:t>
              </a:r>
            </a:p>
          </p:txBody>
        </p:sp>
        <p:pic>
          <p:nvPicPr>
            <p:cNvPr id="8" name="Picture 7">
              <a:extLst>
                <a:ext uri="{FF2B5EF4-FFF2-40B4-BE49-F238E27FC236}">
                  <a16:creationId xmlns:a16="http://schemas.microsoft.com/office/drawing/2014/main" id="{2E3EEF0E-F35B-E891-DA5C-C6395573FCE7}"/>
                </a:ext>
              </a:extLst>
            </p:cNvPr>
            <p:cNvPicPr>
              <a:picLocks noChangeAspect="1"/>
            </p:cNvPicPr>
            <p:nvPr/>
          </p:nvPicPr>
          <p:blipFill>
            <a:blip r:embed="rId2"/>
            <a:stretch>
              <a:fillRect/>
            </a:stretch>
          </p:blipFill>
          <p:spPr>
            <a:xfrm>
              <a:off x="10476728" y="2426435"/>
              <a:ext cx="1461960" cy="1521551"/>
            </a:xfrm>
            <a:prstGeom prst="rect">
              <a:avLst/>
            </a:prstGeom>
          </p:spPr>
        </p:pic>
        <p:pic>
          <p:nvPicPr>
            <p:cNvPr id="10" name="Picture 9">
              <a:extLst>
                <a:ext uri="{FF2B5EF4-FFF2-40B4-BE49-F238E27FC236}">
                  <a16:creationId xmlns:a16="http://schemas.microsoft.com/office/drawing/2014/main" id="{6A8F9445-E9BD-AFE5-D2A3-D207598C52CD}"/>
                </a:ext>
              </a:extLst>
            </p:cNvPr>
            <p:cNvPicPr>
              <a:picLocks noChangeAspect="1"/>
            </p:cNvPicPr>
            <p:nvPr/>
          </p:nvPicPr>
          <p:blipFill>
            <a:blip r:embed="rId3"/>
            <a:stretch>
              <a:fillRect/>
            </a:stretch>
          </p:blipFill>
          <p:spPr>
            <a:xfrm>
              <a:off x="8822726" y="2426435"/>
              <a:ext cx="1521551" cy="1521551"/>
            </a:xfrm>
            <a:prstGeom prst="rect">
              <a:avLst/>
            </a:prstGeom>
          </p:spPr>
        </p:pic>
      </p:grpSp>
    </p:spTree>
    <p:extLst>
      <p:ext uri="{BB962C8B-B14F-4D97-AF65-F5344CB8AC3E}">
        <p14:creationId xmlns:p14="http://schemas.microsoft.com/office/powerpoint/2010/main" val="2120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26E2E567-27AC-4B35-AB7E-A8B9E7AAFF30}"/>
              </a:ext>
            </a:extLst>
          </p:cNvPr>
          <p:cNvCxnSpPr>
            <a:cxnSpLocks/>
            <a:stCxn id="9" idx="2"/>
            <a:endCxn id="3" idx="0"/>
          </p:cNvCxnSpPr>
          <p:nvPr/>
        </p:nvCxnSpPr>
        <p:spPr>
          <a:xfrm flipH="1">
            <a:off x="8994147" y="766939"/>
            <a:ext cx="1" cy="25522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3DFBD12E-9FB0-4456-B57B-4F2EE5DC6AA8}"/>
              </a:ext>
            </a:extLst>
          </p:cNvPr>
          <p:cNvGrpSpPr/>
          <p:nvPr/>
        </p:nvGrpSpPr>
        <p:grpSpPr>
          <a:xfrm>
            <a:off x="4856216" y="2274171"/>
            <a:ext cx="7191500" cy="1053015"/>
            <a:chOff x="3416056" y="2274171"/>
            <a:chExt cx="8661152" cy="1053015"/>
          </a:xfrm>
        </p:grpSpPr>
        <p:cxnSp>
          <p:nvCxnSpPr>
            <p:cNvPr id="5" name="Straight Connector 4">
              <a:extLst>
                <a:ext uri="{FF2B5EF4-FFF2-40B4-BE49-F238E27FC236}">
                  <a16:creationId xmlns:a16="http://schemas.microsoft.com/office/drawing/2014/main" id="{FA01CF43-FE00-4B5A-A3D1-58EF31F4EBE0}"/>
                </a:ext>
              </a:extLst>
            </p:cNvPr>
            <p:cNvCxnSpPr>
              <a:cxnSpLocks/>
            </p:cNvCxnSpPr>
            <p:nvPr/>
          </p:nvCxnSpPr>
          <p:spPr>
            <a:xfrm>
              <a:off x="3467870" y="2858946"/>
              <a:ext cx="8609338"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672F85-3405-401D-87D7-C7FCF9FAB092}"/>
                </a:ext>
              </a:extLst>
            </p:cNvPr>
            <p:cNvSpPr txBox="1"/>
            <p:nvPr/>
          </p:nvSpPr>
          <p:spPr>
            <a:xfrm>
              <a:off x="3728572" y="2274171"/>
              <a:ext cx="1228566"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User</a:t>
              </a:r>
            </a:p>
          </p:txBody>
        </p:sp>
        <p:sp>
          <p:nvSpPr>
            <p:cNvPr id="7" name="TextBox 6">
              <a:extLst>
                <a:ext uri="{FF2B5EF4-FFF2-40B4-BE49-F238E27FC236}">
                  <a16:creationId xmlns:a16="http://schemas.microsoft.com/office/drawing/2014/main" id="{490C5070-DE5E-40D4-8E22-484C1A49F061}"/>
                </a:ext>
              </a:extLst>
            </p:cNvPr>
            <p:cNvSpPr txBox="1"/>
            <p:nvPr/>
          </p:nvSpPr>
          <p:spPr>
            <a:xfrm>
              <a:off x="3416056" y="2803966"/>
              <a:ext cx="1470422"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Kernel</a:t>
              </a:r>
            </a:p>
          </p:txBody>
        </p:sp>
      </p:grpSp>
      <p:sp>
        <p:nvSpPr>
          <p:cNvPr id="9" name="Rectangle 8">
            <a:extLst>
              <a:ext uri="{FF2B5EF4-FFF2-40B4-BE49-F238E27FC236}">
                <a16:creationId xmlns:a16="http://schemas.microsoft.com/office/drawing/2014/main" id="{ED7E8F37-149F-4D68-9D91-ADBCF5CDFA49}"/>
              </a:ext>
            </a:extLst>
          </p:cNvPr>
          <p:cNvSpPr/>
          <p:nvPr/>
        </p:nvSpPr>
        <p:spPr>
          <a:xfrm>
            <a:off x="6025241" y="69443"/>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Application code</a:t>
            </a:r>
          </a:p>
        </p:txBody>
      </p:sp>
      <p:grpSp>
        <p:nvGrpSpPr>
          <p:cNvPr id="41" name="Group 40">
            <a:extLst>
              <a:ext uri="{FF2B5EF4-FFF2-40B4-BE49-F238E27FC236}">
                <a16:creationId xmlns:a16="http://schemas.microsoft.com/office/drawing/2014/main" id="{3A87AEDC-E45D-443A-B8E3-A27D9817C91E}"/>
              </a:ext>
            </a:extLst>
          </p:cNvPr>
          <p:cNvGrpSpPr/>
          <p:nvPr/>
        </p:nvGrpSpPr>
        <p:grpSpPr>
          <a:xfrm>
            <a:off x="6025242" y="714859"/>
            <a:ext cx="5937813" cy="1374618"/>
            <a:chOff x="5741035" y="714859"/>
            <a:chExt cx="5937813" cy="1374618"/>
          </a:xfrm>
        </p:grpSpPr>
        <p:sp>
          <p:nvSpPr>
            <p:cNvPr id="8" name="Rectangle 7">
              <a:extLst>
                <a:ext uri="{FF2B5EF4-FFF2-40B4-BE49-F238E27FC236}">
                  <a16:creationId xmlns:a16="http://schemas.microsoft.com/office/drawing/2014/main" id="{D9F32E96-B580-4A47-BFF4-22EFC71BB3B7}"/>
                </a:ext>
              </a:extLst>
            </p:cNvPr>
            <p:cNvSpPr/>
            <p:nvPr/>
          </p:nvSpPr>
          <p:spPr>
            <a:xfrm>
              <a:off x="5741035" y="1391981"/>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Lucida Console" panose="020B0609040504020204" pitchFamily="49" charset="0"/>
                  <a:cs typeface="Segoe UI" panose="020B0502040204020203" pitchFamily="34" charset="0"/>
                </a:rPr>
                <a:t>stdio</a:t>
              </a:r>
              <a:r>
                <a:rPr lang="en-US" sz="3600" dirty="0">
                  <a:solidFill>
                    <a:schemeClr val="tx1"/>
                  </a:solidFill>
                  <a:latin typeface="Segoe UI" panose="020B0502040204020203" pitchFamily="34" charset="0"/>
                  <a:cs typeface="Segoe UI" panose="020B0502040204020203" pitchFamily="34" charset="0"/>
                </a:rPr>
                <a:t> in </a:t>
              </a:r>
              <a:r>
                <a:rPr lang="en-US" sz="3600" dirty="0" err="1">
                  <a:solidFill>
                    <a:schemeClr val="tx1"/>
                  </a:solidFill>
                  <a:latin typeface="Lucida Console" panose="020B0609040504020204" pitchFamily="49" charset="0"/>
                  <a:cs typeface="Segoe UI" panose="020B0502040204020203" pitchFamily="34" charset="0"/>
                </a:rPr>
                <a:t>libc</a:t>
              </a:r>
              <a:r>
                <a:rPr lang="en-US" sz="3600" dirty="0">
                  <a:solidFill>
                    <a:schemeClr val="tx1"/>
                  </a:solidFill>
                  <a:latin typeface="Lucida Console" panose="020B0609040504020204" pitchFamily="49" charset="0"/>
                  <a:cs typeface="Segoe UI" panose="020B0502040204020203" pitchFamily="34" charset="0"/>
                </a:rPr>
                <a:t>++</a:t>
              </a:r>
            </a:p>
          </p:txBody>
        </p:sp>
        <p:sp>
          <p:nvSpPr>
            <p:cNvPr id="12" name="TextBox 11">
              <a:extLst>
                <a:ext uri="{FF2B5EF4-FFF2-40B4-BE49-F238E27FC236}">
                  <a16:creationId xmlns:a16="http://schemas.microsoft.com/office/drawing/2014/main" id="{CEF004F8-BD52-469A-9741-9C19FCA11417}"/>
                </a:ext>
              </a:extLst>
            </p:cNvPr>
            <p:cNvSpPr txBox="1"/>
            <p:nvPr/>
          </p:nvSpPr>
          <p:spPr>
            <a:xfrm>
              <a:off x="8827614" y="714859"/>
              <a:ext cx="2747058" cy="58477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fwrite</a:t>
              </a:r>
              <a:r>
                <a:rPr lang="en-US" sz="3200" dirty="0">
                  <a:latin typeface="Consolas" panose="020B0609020204030204" pitchFamily="49" charset="0"/>
                  <a:cs typeface="Segoe UI" panose="020B0502040204020203" pitchFamily="34" charset="0"/>
                </a:rPr>
                <a:t>()</a:t>
              </a:r>
            </a:p>
          </p:txBody>
        </p:sp>
        <p:cxnSp>
          <p:nvCxnSpPr>
            <p:cNvPr id="14" name="Straight Arrow Connector 13">
              <a:extLst>
                <a:ext uri="{FF2B5EF4-FFF2-40B4-BE49-F238E27FC236}">
                  <a16:creationId xmlns:a16="http://schemas.microsoft.com/office/drawing/2014/main" id="{0042D4BB-4776-4768-8BA3-7D28C3CD97DE}"/>
                </a:ext>
              </a:extLst>
            </p:cNvPr>
            <p:cNvCxnSpPr>
              <a:cxnSpLocks/>
              <a:stCxn id="9" idx="2"/>
              <a:endCxn id="8" idx="0"/>
            </p:cNvCxnSpPr>
            <p:nvPr/>
          </p:nvCxnSpPr>
          <p:spPr>
            <a:xfrm>
              <a:off x="8709941" y="766939"/>
              <a:ext cx="1" cy="62504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643B9E06-7903-4D26-A935-B0BE1665897A}"/>
              </a:ext>
            </a:extLst>
          </p:cNvPr>
          <p:cNvSpPr txBox="1"/>
          <p:nvPr/>
        </p:nvSpPr>
        <p:spPr>
          <a:xfrm>
            <a:off x="9111821" y="2141936"/>
            <a:ext cx="2747058"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write()</a:t>
            </a:r>
          </a:p>
        </p:txBody>
      </p:sp>
      <p:sp>
        <p:nvSpPr>
          <p:cNvPr id="3" name="Rectangle 2">
            <a:extLst>
              <a:ext uri="{FF2B5EF4-FFF2-40B4-BE49-F238E27FC236}">
                <a16:creationId xmlns:a16="http://schemas.microsoft.com/office/drawing/2014/main" id="{FC668BEB-D76E-414F-CE1C-76778774B4CA}"/>
              </a:ext>
            </a:extLst>
          </p:cNvPr>
          <p:cNvSpPr/>
          <p:nvPr/>
        </p:nvSpPr>
        <p:spPr>
          <a:xfrm>
            <a:off x="6025240" y="3319188"/>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Segoe UI" panose="020B0502040204020203" pitchFamily="34" charset="0"/>
                <a:cs typeface="Segoe UI" panose="020B0502040204020203" pitchFamily="34" charset="0"/>
              </a:rPr>
              <a:t>Buffer cache</a:t>
            </a:r>
          </a:p>
        </p:txBody>
      </p:sp>
      <p:sp>
        <p:nvSpPr>
          <p:cNvPr id="11" name="Rectangle 10">
            <a:extLst>
              <a:ext uri="{FF2B5EF4-FFF2-40B4-BE49-F238E27FC236}">
                <a16:creationId xmlns:a16="http://schemas.microsoft.com/office/drawing/2014/main" id="{4FCA7864-0677-75FC-99B3-A73074BCD549}"/>
              </a:ext>
            </a:extLst>
          </p:cNvPr>
          <p:cNvSpPr/>
          <p:nvPr/>
        </p:nvSpPr>
        <p:spPr>
          <a:xfrm>
            <a:off x="6025239" y="5988226"/>
            <a:ext cx="5937812" cy="697493"/>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3200" dirty="0">
                <a:solidFill>
                  <a:schemeClr val="bg1"/>
                </a:solidFill>
                <a:latin typeface="Segoe UI" panose="020B0502040204020203" pitchFamily="34" charset="0"/>
                <a:cs typeface="Segoe UI" panose="020B0502040204020203" pitchFamily="34" charset="0"/>
              </a:rPr>
              <a:t>Storage device</a:t>
            </a:r>
          </a:p>
        </p:txBody>
      </p:sp>
      <p:cxnSp>
        <p:nvCxnSpPr>
          <p:cNvPr id="22" name="Straight Arrow Connector 21">
            <a:extLst>
              <a:ext uri="{FF2B5EF4-FFF2-40B4-BE49-F238E27FC236}">
                <a16:creationId xmlns:a16="http://schemas.microsoft.com/office/drawing/2014/main" id="{C18A0885-F5AE-86A9-0C4D-72FECEDEC673}"/>
              </a:ext>
            </a:extLst>
          </p:cNvPr>
          <p:cNvCxnSpPr>
            <a:cxnSpLocks/>
            <a:stCxn id="3" idx="2"/>
            <a:endCxn id="81" idx="0"/>
          </p:cNvCxnSpPr>
          <p:nvPr/>
        </p:nvCxnSpPr>
        <p:spPr>
          <a:xfrm flipH="1">
            <a:off x="8994146" y="4016684"/>
            <a:ext cx="1" cy="72480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224AB20-5961-9713-CB0F-CE95D704B0D5}"/>
              </a:ext>
            </a:extLst>
          </p:cNvPr>
          <p:cNvGrpSpPr/>
          <p:nvPr/>
        </p:nvGrpSpPr>
        <p:grpSpPr>
          <a:xfrm>
            <a:off x="10182667" y="3177334"/>
            <a:ext cx="1699361" cy="1014755"/>
            <a:chOff x="9921610" y="3177334"/>
            <a:chExt cx="1699361" cy="1014755"/>
          </a:xfrm>
        </p:grpSpPr>
        <p:sp>
          <p:nvSpPr>
            <p:cNvPr id="64" name="Rectangle 63">
              <a:extLst>
                <a:ext uri="{FF2B5EF4-FFF2-40B4-BE49-F238E27FC236}">
                  <a16:creationId xmlns:a16="http://schemas.microsoft.com/office/drawing/2014/main" id="{4B77811C-BBC4-A7B8-C50B-B9BE6F87C148}"/>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623899F-5644-1370-DF26-267294211086}"/>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7C4CD50-7C11-05E5-4603-FEDDADAF6CD8}"/>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B2E868B-704E-E5F8-0700-E7FCD2D336FD}"/>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6036FA8-E223-4DE3-BBD2-D6E23E8D6F61}"/>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399F8E6-C489-FFA1-92F7-0C0DD107A09C}"/>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3EB9D8C-5B05-316D-F0E0-9D5FBF5EA715}"/>
              </a:ext>
            </a:extLst>
          </p:cNvPr>
          <p:cNvGrpSpPr/>
          <p:nvPr/>
        </p:nvGrpSpPr>
        <p:grpSpPr>
          <a:xfrm>
            <a:off x="6111263" y="3166531"/>
            <a:ext cx="1699361" cy="1014755"/>
            <a:chOff x="9921610" y="3177334"/>
            <a:chExt cx="1699361" cy="1014755"/>
          </a:xfrm>
        </p:grpSpPr>
        <p:sp>
          <p:nvSpPr>
            <p:cNvPr id="58" name="Rectangle 57">
              <a:extLst>
                <a:ext uri="{FF2B5EF4-FFF2-40B4-BE49-F238E27FC236}">
                  <a16:creationId xmlns:a16="http://schemas.microsoft.com/office/drawing/2014/main" id="{6382FE01-F4D9-D5B9-059B-8CD236FA0E19}"/>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C9246B3C-AC13-3024-B9B2-51FE956AF3D9}"/>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7238043-B769-1AA2-FBE8-7CA36E00ACF8}"/>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0B55307-0236-4FC1-4B0E-209024E5E10A}"/>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2D638E0-2CB9-5C10-6D62-6CC6C498216D}"/>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1B1E41-C10F-D0FA-2E92-562577F0A005}"/>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3D8BA018-DB98-7199-3D07-C7805DF5F423}"/>
              </a:ext>
            </a:extLst>
          </p:cNvPr>
          <p:cNvSpPr/>
          <p:nvPr/>
        </p:nvSpPr>
        <p:spPr>
          <a:xfrm>
            <a:off x="6025239" y="4741490"/>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Segoe UI" panose="020B0502040204020203" pitchFamily="34" charset="0"/>
                <a:cs typeface="Segoe UI" panose="020B0502040204020203" pitchFamily="34" charset="0"/>
              </a:rPr>
              <a:t>Device driver</a:t>
            </a:r>
          </a:p>
        </p:txBody>
      </p:sp>
      <p:cxnSp>
        <p:nvCxnSpPr>
          <p:cNvPr id="83" name="Straight Arrow Connector 82">
            <a:extLst>
              <a:ext uri="{FF2B5EF4-FFF2-40B4-BE49-F238E27FC236}">
                <a16:creationId xmlns:a16="http://schemas.microsoft.com/office/drawing/2014/main" id="{1DD6B2CD-02BC-56CA-11E0-ADF31C684570}"/>
              </a:ext>
            </a:extLst>
          </p:cNvPr>
          <p:cNvCxnSpPr>
            <a:cxnSpLocks/>
            <a:stCxn id="81" idx="2"/>
            <a:endCxn id="11" idx="0"/>
          </p:cNvCxnSpPr>
          <p:nvPr/>
        </p:nvCxnSpPr>
        <p:spPr>
          <a:xfrm flipH="1">
            <a:off x="8994145" y="5438986"/>
            <a:ext cx="1" cy="54924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Title 1">
            <a:extLst>
              <a:ext uri="{FF2B5EF4-FFF2-40B4-BE49-F238E27FC236}">
                <a16:creationId xmlns:a16="http://schemas.microsoft.com/office/drawing/2014/main" id="{EFC6A672-CB85-0E8B-379F-DB6540B608F5}"/>
              </a:ext>
            </a:extLst>
          </p:cNvPr>
          <p:cNvSpPr>
            <a:spLocks noGrp="1"/>
          </p:cNvSpPr>
          <p:nvPr>
            <p:ph type="title"/>
          </p:nvPr>
        </p:nvSpPr>
        <p:spPr>
          <a:xfrm>
            <a:off x="1" y="-16967"/>
            <a:ext cx="4899238" cy="783906"/>
          </a:xfrm>
        </p:spPr>
        <p:txBody>
          <a:bodyPr>
            <a:normAutofit/>
          </a:bodyPr>
          <a:lstStyle/>
          <a:p>
            <a:r>
              <a:rPr lang="en-US" sz="4000" dirty="0"/>
              <a:t>Linux: C++ File IO</a:t>
            </a:r>
          </a:p>
        </p:txBody>
      </p:sp>
      <p:sp>
        <p:nvSpPr>
          <p:cNvPr id="89" name="Content Placeholder 2">
            <a:extLst>
              <a:ext uri="{FF2B5EF4-FFF2-40B4-BE49-F238E27FC236}">
                <a16:creationId xmlns:a16="http://schemas.microsoft.com/office/drawing/2014/main" id="{591E9EBB-9388-3E1D-60BE-D25E50209B8D}"/>
              </a:ext>
            </a:extLst>
          </p:cNvPr>
          <p:cNvSpPr txBox="1">
            <a:spLocks/>
          </p:cNvSpPr>
          <p:nvPr/>
        </p:nvSpPr>
        <p:spPr>
          <a:xfrm>
            <a:off x="-37072" y="580770"/>
            <a:ext cx="5929318" cy="65614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Linux (like all commodity OSes) disallows a process from directly interacting with persistent storage devices</a:t>
            </a:r>
          </a:p>
          <a:p>
            <a:r>
              <a:rPr lang="en-US" dirty="0"/>
              <a:t>Instead, a process must use system   calls to interact with files</a:t>
            </a:r>
          </a:p>
          <a:p>
            <a:r>
              <a:rPr lang="en-US" dirty="0"/>
              <a:t>Linux maintains a buffer cache              in kernel memory</a:t>
            </a:r>
          </a:p>
          <a:p>
            <a:pPr lvl="1"/>
            <a:r>
              <a:rPr lang="en-US" dirty="0"/>
              <a:t>The cache stores recently-accessed          file blocks</a:t>
            </a:r>
          </a:p>
          <a:p>
            <a:pPr lvl="1"/>
            <a:r>
              <a:rPr lang="en-US" dirty="0"/>
              <a:t>Linux does not synchronously flush dirty blocks to disk unless the application requests such behavior</a:t>
            </a:r>
          </a:p>
          <a:p>
            <a:r>
              <a:rPr lang="en-US" dirty="0"/>
              <a:t>The </a:t>
            </a:r>
            <a:r>
              <a:rPr lang="en-US" dirty="0" err="1">
                <a:latin typeface="Lucida Console" panose="020B0609040504020204" pitchFamily="49" charset="0"/>
              </a:rPr>
              <a:t>stdio</a:t>
            </a:r>
            <a:r>
              <a:rPr lang="en-US" dirty="0"/>
              <a:t> library provides higher-level interfaces for file IO</a:t>
            </a:r>
          </a:p>
          <a:p>
            <a:pPr lvl="1"/>
            <a:r>
              <a:rPr lang="en-US" dirty="0"/>
              <a:t>Behind the scenes, the library invokes system calls</a:t>
            </a:r>
          </a:p>
          <a:p>
            <a:pPr lvl="1"/>
            <a:r>
              <a:rPr lang="en-US" dirty="0"/>
              <a:t>The library also implements its own caching layer for file data!</a:t>
            </a:r>
          </a:p>
          <a:p>
            <a:pPr lvl="1"/>
            <a:endParaRPr lang="en-US" dirty="0"/>
          </a:p>
        </p:txBody>
      </p:sp>
      <p:grpSp>
        <p:nvGrpSpPr>
          <p:cNvPr id="97" name="Group 96">
            <a:extLst>
              <a:ext uri="{FF2B5EF4-FFF2-40B4-BE49-F238E27FC236}">
                <a16:creationId xmlns:a16="http://schemas.microsoft.com/office/drawing/2014/main" id="{8C04988D-487D-B3DB-FE38-737560240934}"/>
              </a:ext>
            </a:extLst>
          </p:cNvPr>
          <p:cNvGrpSpPr/>
          <p:nvPr/>
        </p:nvGrpSpPr>
        <p:grpSpPr>
          <a:xfrm>
            <a:off x="5930371" y="1195237"/>
            <a:ext cx="1094684" cy="1029199"/>
            <a:chOff x="6115726" y="1096381"/>
            <a:chExt cx="1094684" cy="1029199"/>
          </a:xfrm>
        </p:grpSpPr>
        <p:sp>
          <p:nvSpPr>
            <p:cNvPr id="93" name="Rectangle 92">
              <a:extLst>
                <a:ext uri="{FF2B5EF4-FFF2-40B4-BE49-F238E27FC236}">
                  <a16:creationId xmlns:a16="http://schemas.microsoft.com/office/drawing/2014/main" id="{0F40C748-A3B5-4ABB-C921-85185C165B9A}"/>
                </a:ext>
              </a:extLst>
            </p:cNvPr>
            <p:cNvSpPr/>
            <p:nvPr/>
          </p:nvSpPr>
          <p:spPr>
            <a:xfrm>
              <a:off x="6115726" y="109638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D926A97-FBC2-725F-AD18-6362833D9B78}"/>
                </a:ext>
              </a:extLst>
            </p:cNvPr>
            <p:cNvSpPr/>
            <p:nvPr/>
          </p:nvSpPr>
          <p:spPr>
            <a:xfrm>
              <a:off x="6726509" y="1098768"/>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C4E96B-FEBD-8813-D345-24662041F743}"/>
                </a:ext>
              </a:extLst>
            </p:cNvPr>
            <p:cNvSpPr/>
            <p:nvPr/>
          </p:nvSpPr>
          <p:spPr>
            <a:xfrm>
              <a:off x="6121834" y="16786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C1DF19D-596F-2D66-7DCE-9AAE26787B6B}"/>
                </a:ext>
              </a:extLst>
            </p:cNvPr>
            <p:cNvSpPr/>
            <p:nvPr/>
          </p:nvSpPr>
          <p:spPr>
            <a:xfrm>
              <a:off x="6732617" y="1681008"/>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Box 97">
            <a:extLst>
              <a:ext uri="{FF2B5EF4-FFF2-40B4-BE49-F238E27FC236}">
                <a16:creationId xmlns:a16="http://schemas.microsoft.com/office/drawing/2014/main" id="{BD939582-3B33-2B74-D9C8-C74B679FE8CD}"/>
              </a:ext>
            </a:extLst>
          </p:cNvPr>
          <p:cNvSpPr txBox="1"/>
          <p:nvPr/>
        </p:nvSpPr>
        <p:spPr>
          <a:xfrm>
            <a:off x="5462780" y="828939"/>
            <a:ext cx="1973137" cy="396327"/>
          </a:xfrm>
          <a:prstGeom prst="rect">
            <a:avLst/>
          </a:prstGeom>
          <a:noFill/>
        </p:spPr>
        <p:txBody>
          <a:bodyPr wrap="square" rtlCol="0">
            <a:spAutoFit/>
          </a:bodyPr>
          <a:lstStyle/>
          <a:p>
            <a:pPr algn="ctr">
              <a:lnSpc>
                <a:spcPts val="2500"/>
              </a:lnSpc>
            </a:pPr>
            <a:r>
              <a:rPr lang="en-US" sz="2000" dirty="0" err="1">
                <a:latin typeface="Lucida Console" panose="020B0609040504020204" pitchFamily="49" charset="0"/>
                <a:cs typeface="Segoe UI" panose="020B0502040204020203" pitchFamily="34" charset="0"/>
              </a:rPr>
              <a:t>stdio</a:t>
            </a:r>
            <a:r>
              <a:rPr lang="en-US" sz="2000" dirty="0">
                <a:latin typeface="Segoe UI" panose="020B0502040204020203" pitchFamily="34" charset="0"/>
                <a:cs typeface="Segoe UI" panose="020B0502040204020203" pitchFamily="34" charset="0"/>
              </a:rPr>
              <a:t> cache</a:t>
            </a:r>
          </a:p>
        </p:txBody>
      </p:sp>
    </p:spTree>
    <p:extLst>
      <p:ext uri="{BB962C8B-B14F-4D97-AF65-F5344CB8AC3E}">
        <p14:creationId xmlns:p14="http://schemas.microsoft.com/office/powerpoint/2010/main" val="64710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26E2E567-27AC-4B35-AB7E-A8B9E7AAFF30}"/>
              </a:ext>
            </a:extLst>
          </p:cNvPr>
          <p:cNvCxnSpPr>
            <a:cxnSpLocks/>
            <a:stCxn id="9" idx="2"/>
            <a:endCxn id="3" idx="0"/>
          </p:cNvCxnSpPr>
          <p:nvPr/>
        </p:nvCxnSpPr>
        <p:spPr>
          <a:xfrm flipH="1">
            <a:off x="8994147" y="766939"/>
            <a:ext cx="1" cy="25522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3DFBD12E-9FB0-4456-B57B-4F2EE5DC6AA8}"/>
              </a:ext>
            </a:extLst>
          </p:cNvPr>
          <p:cNvGrpSpPr/>
          <p:nvPr/>
        </p:nvGrpSpPr>
        <p:grpSpPr>
          <a:xfrm>
            <a:off x="4856216" y="2274171"/>
            <a:ext cx="7191500" cy="1053015"/>
            <a:chOff x="3416056" y="2274171"/>
            <a:chExt cx="8661152" cy="1053015"/>
          </a:xfrm>
        </p:grpSpPr>
        <p:cxnSp>
          <p:nvCxnSpPr>
            <p:cNvPr id="5" name="Straight Connector 4">
              <a:extLst>
                <a:ext uri="{FF2B5EF4-FFF2-40B4-BE49-F238E27FC236}">
                  <a16:creationId xmlns:a16="http://schemas.microsoft.com/office/drawing/2014/main" id="{FA01CF43-FE00-4B5A-A3D1-58EF31F4EBE0}"/>
                </a:ext>
              </a:extLst>
            </p:cNvPr>
            <p:cNvCxnSpPr>
              <a:cxnSpLocks/>
            </p:cNvCxnSpPr>
            <p:nvPr/>
          </p:nvCxnSpPr>
          <p:spPr>
            <a:xfrm>
              <a:off x="3467870" y="2858946"/>
              <a:ext cx="8609338"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672F85-3405-401D-87D7-C7FCF9FAB092}"/>
                </a:ext>
              </a:extLst>
            </p:cNvPr>
            <p:cNvSpPr txBox="1"/>
            <p:nvPr/>
          </p:nvSpPr>
          <p:spPr>
            <a:xfrm>
              <a:off x="3728572" y="2274171"/>
              <a:ext cx="1228566"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User</a:t>
              </a:r>
            </a:p>
          </p:txBody>
        </p:sp>
        <p:sp>
          <p:nvSpPr>
            <p:cNvPr id="7" name="TextBox 6">
              <a:extLst>
                <a:ext uri="{FF2B5EF4-FFF2-40B4-BE49-F238E27FC236}">
                  <a16:creationId xmlns:a16="http://schemas.microsoft.com/office/drawing/2014/main" id="{490C5070-DE5E-40D4-8E22-484C1A49F061}"/>
                </a:ext>
              </a:extLst>
            </p:cNvPr>
            <p:cNvSpPr txBox="1"/>
            <p:nvPr/>
          </p:nvSpPr>
          <p:spPr>
            <a:xfrm>
              <a:off x="3416056" y="2803966"/>
              <a:ext cx="1470422"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Kernel</a:t>
              </a:r>
            </a:p>
          </p:txBody>
        </p:sp>
      </p:grpSp>
      <p:sp>
        <p:nvSpPr>
          <p:cNvPr id="9" name="Rectangle 8">
            <a:extLst>
              <a:ext uri="{FF2B5EF4-FFF2-40B4-BE49-F238E27FC236}">
                <a16:creationId xmlns:a16="http://schemas.microsoft.com/office/drawing/2014/main" id="{ED7E8F37-149F-4D68-9D91-ADBCF5CDFA49}"/>
              </a:ext>
            </a:extLst>
          </p:cNvPr>
          <p:cNvSpPr/>
          <p:nvPr/>
        </p:nvSpPr>
        <p:spPr>
          <a:xfrm>
            <a:off x="6025241" y="69443"/>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Application code</a:t>
            </a:r>
          </a:p>
        </p:txBody>
      </p:sp>
      <p:sp>
        <p:nvSpPr>
          <p:cNvPr id="10" name="TextBox 9">
            <a:extLst>
              <a:ext uri="{FF2B5EF4-FFF2-40B4-BE49-F238E27FC236}">
                <a16:creationId xmlns:a16="http://schemas.microsoft.com/office/drawing/2014/main" id="{643B9E06-7903-4D26-A935-B0BE1665897A}"/>
              </a:ext>
            </a:extLst>
          </p:cNvPr>
          <p:cNvSpPr txBox="1"/>
          <p:nvPr/>
        </p:nvSpPr>
        <p:spPr>
          <a:xfrm>
            <a:off x="9111821" y="2141936"/>
            <a:ext cx="2747058"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write()</a:t>
            </a:r>
          </a:p>
        </p:txBody>
      </p:sp>
      <p:sp>
        <p:nvSpPr>
          <p:cNvPr id="3" name="Rectangle 2">
            <a:extLst>
              <a:ext uri="{FF2B5EF4-FFF2-40B4-BE49-F238E27FC236}">
                <a16:creationId xmlns:a16="http://schemas.microsoft.com/office/drawing/2014/main" id="{FC668BEB-D76E-414F-CE1C-76778774B4CA}"/>
              </a:ext>
            </a:extLst>
          </p:cNvPr>
          <p:cNvSpPr/>
          <p:nvPr/>
        </p:nvSpPr>
        <p:spPr>
          <a:xfrm>
            <a:off x="6025240" y="3319188"/>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Segoe UI" panose="020B0502040204020203" pitchFamily="34" charset="0"/>
                <a:cs typeface="Segoe UI" panose="020B0502040204020203" pitchFamily="34" charset="0"/>
              </a:rPr>
              <a:t>Buffer cache</a:t>
            </a:r>
          </a:p>
        </p:txBody>
      </p:sp>
      <p:sp>
        <p:nvSpPr>
          <p:cNvPr id="11" name="Rectangle 10">
            <a:extLst>
              <a:ext uri="{FF2B5EF4-FFF2-40B4-BE49-F238E27FC236}">
                <a16:creationId xmlns:a16="http://schemas.microsoft.com/office/drawing/2014/main" id="{4FCA7864-0677-75FC-99B3-A73074BCD549}"/>
              </a:ext>
            </a:extLst>
          </p:cNvPr>
          <p:cNvSpPr/>
          <p:nvPr/>
        </p:nvSpPr>
        <p:spPr>
          <a:xfrm>
            <a:off x="6025239" y="5988226"/>
            <a:ext cx="5937812" cy="697493"/>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3200" dirty="0">
                <a:solidFill>
                  <a:schemeClr val="bg1"/>
                </a:solidFill>
                <a:latin typeface="Segoe UI" panose="020B0502040204020203" pitchFamily="34" charset="0"/>
                <a:cs typeface="Segoe UI" panose="020B0502040204020203" pitchFamily="34" charset="0"/>
              </a:rPr>
              <a:t>Storage device</a:t>
            </a:r>
          </a:p>
        </p:txBody>
      </p:sp>
      <p:cxnSp>
        <p:nvCxnSpPr>
          <p:cNvPr id="22" name="Straight Arrow Connector 21">
            <a:extLst>
              <a:ext uri="{FF2B5EF4-FFF2-40B4-BE49-F238E27FC236}">
                <a16:creationId xmlns:a16="http://schemas.microsoft.com/office/drawing/2014/main" id="{C18A0885-F5AE-86A9-0C4D-72FECEDEC673}"/>
              </a:ext>
            </a:extLst>
          </p:cNvPr>
          <p:cNvCxnSpPr>
            <a:cxnSpLocks/>
            <a:stCxn id="3" idx="2"/>
            <a:endCxn id="81" idx="0"/>
          </p:cNvCxnSpPr>
          <p:nvPr/>
        </p:nvCxnSpPr>
        <p:spPr>
          <a:xfrm flipH="1">
            <a:off x="8994146" y="4016684"/>
            <a:ext cx="1" cy="72480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224AB20-5961-9713-CB0F-CE95D704B0D5}"/>
              </a:ext>
            </a:extLst>
          </p:cNvPr>
          <p:cNvGrpSpPr/>
          <p:nvPr/>
        </p:nvGrpSpPr>
        <p:grpSpPr>
          <a:xfrm>
            <a:off x="10182667" y="3177334"/>
            <a:ext cx="1699361" cy="1014755"/>
            <a:chOff x="9921610" y="3177334"/>
            <a:chExt cx="1699361" cy="1014755"/>
          </a:xfrm>
        </p:grpSpPr>
        <p:sp>
          <p:nvSpPr>
            <p:cNvPr id="64" name="Rectangle 63">
              <a:extLst>
                <a:ext uri="{FF2B5EF4-FFF2-40B4-BE49-F238E27FC236}">
                  <a16:creationId xmlns:a16="http://schemas.microsoft.com/office/drawing/2014/main" id="{4B77811C-BBC4-A7B8-C50B-B9BE6F87C148}"/>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623899F-5644-1370-DF26-267294211086}"/>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7C4CD50-7C11-05E5-4603-FEDDADAF6CD8}"/>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B2E868B-704E-E5F8-0700-E7FCD2D336FD}"/>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6036FA8-E223-4DE3-BBD2-D6E23E8D6F61}"/>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399F8E6-C489-FFA1-92F7-0C0DD107A09C}"/>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3EB9D8C-5B05-316D-F0E0-9D5FBF5EA715}"/>
              </a:ext>
            </a:extLst>
          </p:cNvPr>
          <p:cNvGrpSpPr/>
          <p:nvPr/>
        </p:nvGrpSpPr>
        <p:grpSpPr>
          <a:xfrm>
            <a:off x="6111263" y="3166531"/>
            <a:ext cx="1699361" cy="1014755"/>
            <a:chOff x="9921610" y="3177334"/>
            <a:chExt cx="1699361" cy="1014755"/>
          </a:xfrm>
        </p:grpSpPr>
        <p:sp>
          <p:nvSpPr>
            <p:cNvPr id="58" name="Rectangle 57">
              <a:extLst>
                <a:ext uri="{FF2B5EF4-FFF2-40B4-BE49-F238E27FC236}">
                  <a16:creationId xmlns:a16="http://schemas.microsoft.com/office/drawing/2014/main" id="{6382FE01-F4D9-D5B9-059B-8CD236FA0E19}"/>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C9246B3C-AC13-3024-B9B2-51FE956AF3D9}"/>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7238043-B769-1AA2-FBE8-7CA36E00ACF8}"/>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0B55307-0236-4FC1-4B0E-209024E5E10A}"/>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2D638E0-2CB9-5C10-6D62-6CC6C498216D}"/>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1B1E41-C10F-D0FA-2E92-562577F0A005}"/>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3D8BA018-DB98-7199-3D07-C7805DF5F423}"/>
              </a:ext>
            </a:extLst>
          </p:cNvPr>
          <p:cNvSpPr/>
          <p:nvPr/>
        </p:nvSpPr>
        <p:spPr>
          <a:xfrm>
            <a:off x="6025239" y="4741490"/>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Segoe UI" panose="020B0502040204020203" pitchFamily="34" charset="0"/>
                <a:cs typeface="Segoe UI" panose="020B0502040204020203" pitchFamily="34" charset="0"/>
              </a:rPr>
              <a:t>Device driver</a:t>
            </a:r>
          </a:p>
        </p:txBody>
      </p:sp>
      <p:cxnSp>
        <p:nvCxnSpPr>
          <p:cNvPr id="83" name="Straight Arrow Connector 82">
            <a:extLst>
              <a:ext uri="{FF2B5EF4-FFF2-40B4-BE49-F238E27FC236}">
                <a16:creationId xmlns:a16="http://schemas.microsoft.com/office/drawing/2014/main" id="{1DD6B2CD-02BC-56CA-11E0-ADF31C684570}"/>
              </a:ext>
            </a:extLst>
          </p:cNvPr>
          <p:cNvCxnSpPr>
            <a:cxnSpLocks/>
            <a:stCxn id="81" idx="2"/>
            <a:endCxn id="11" idx="0"/>
          </p:cNvCxnSpPr>
          <p:nvPr/>
        </p:nvCxnSpPr>
        <p:spPr>
          <a:xfrm flipH="1">
            <a:off x="8994145" y="5438986"/>
            <a:ext cx="1" cy="54924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Title 1">
            <a:extLst>
              <a:ext uri="{FF2B5EF4-FFF2-40B4-BE49-F238E27FC236}">
                <a16:creationId xmlns:a16="http://schemas.microsoft.com/office/drawing/2014/main" id="{EFC6A672-CB85-0E8B-379F-DB6540B608F5}"/>
              </a:ext>
            </a:extLst>
          </p:cNvPr>
          <p:cNvSpPr>
            <a:spLocks noGrp="1"/>
          </p:cNvSpPr>
          <p:nvPr>
            <p:ph type="title"/>
          </p:nvPr>
        </p:nvSpPr>
        <p:spPr>
          <a:xfrm>
            <a:off x="1" y="-16967"/>
            <a:ext cx="4899238" cy="783906"/>
          </a:xfrm>
        </p:spPr>
        <p:txBody>
          <a:bodyPr>
            <a:normAutofit/>
          </a:bodyPr>
          <a:lstStyle/>
          <a:p>
            <a:r>
              <a:rPr lang="en-US" sz="4000" dirty="0"/>
              <a:t>Linux: C++ File IO</a:t>
            </a:r>
          </a:p>
        </p:txBody>
      </p:sp>
      <p:sp>
        <p:nvSpPr>
          <p:cNvPr id="2" name="TextBox 1">
            <a:extLst>
              <a:ext uri="{FF2B5EF4-FFF2-40B4-BE49-F238E27FC236}">
                <a16:creationId xmlns:a16="http://schemas.microsoft.com/office/drawing/2014/main" id="{E873D1B9-6FA0-9EC0-53EF-0EA1F924AD6F}"/>
              </a:ext>
            </a:extLst>
          </p:cNvPr>
          <p:cNvSpPr txBox="1"/>
          <p:nvPr/>
        </p:nvSpPr>
        <p:spPr>
          <a:xfrm>
            <a:off x="80603" y="766939"/>
            <a:ext cx="5724268" cy="5293757"/>
          </a:xfrm>
          <a:prstGeom prst="rect">
            <a:avLst/>
          </a:prstGeom>
          <a:noFill/>
        </p:spPr>
        <p:txBody>
          <a:bodyPr wrap="square">
            <a:spAutoFit/>
          </a:bodyPr>
          <a:lstStyle/>
          <a:p>
            <a:r>
              <a:rPr lang="en-US" sz="2000" dirty="0">
                <a:solidFill>
                  <a:schemeClr val="accent1"/>
                </a:solidFill>
                <a:latin typeface="Lucida Console" panose="020B0609040504020204" pitchFamily="49" charset="0"/>
              </a:rPr>
              <a:t>#include </a:t>
            </a:r>
            <a:r>
              <a:rPr lang="en-US" sz="2000" dirty="0">
                <a:latin typeface="Lucida Console" panose="020B0609040504020204" pitchFamily="49" charset="0"/>
              </a:rPr>
              <a:t>&lt;</a:t>
            </a:r>
            <a:r>
              <a:rPr lang="en-US" sz="2000" dirty="0" err="1">
                <a:latin typeface="Lucida Console" panose="020B0609040504020204" pitchFamily="49" charset="0"/>
              </a:rPr>
              <a:t>fcntl.h</a:t>
            </a:r>
            <a:r>
              <a:rPr lang="en-US" sz="2000" dirty="0">
                <a:latin typeface="Lucida Console" panose="020B0609040504020204" pitchFamily="49" charset="0"/>
              </a:rPr>
              <a:t>&gt;</a:t>
            </a:r>
          </a:p>
          <a:p>
            <a:r>
              <a:rPr lang="en-US" sz="2000" dirty="0">
                <a:solidFill>
                  <a:schemeClr val="accent1"/>
                </a:solidFill>
                <a:latin typeface="Lucida Console" panose="020B0609040504020204" pitchFamily="49" charset="0"/>
              </a:rPr>
              <a:t>#include </a:t>
            </a:r>
            <a:r>
              <a:rPr lang="en-US" sz="2000" dirty="0">
                <a:latin typeface="Lucida Console" panose="020B0609040504020204" pitchFamily="49" charset="0"/>
              </a:rPr>
              <a:t>&lt;</a:t>
            </a:r>
            <a:r>
              <a:rPr lang="en-US" sz="2000" dirty="0" err="1">
                <a:latin typeface="Lucida Console" panose="020B0609040504020204" pitchFamily="49" charset="0"/>
              </a:rPr>
              <a:t>unistd.h</a:t>
            </a:r>
            <a:r>
              <a:rPr lang="en-US" sz="2000" dirty="0">
                <a:latin typeface="Lucida Console" panose="020B0609040504020204" pitchFamily="49" charset="0"/>
              </a:rPr>
              <a:t>&gt;</a:t>
            </a:r>
          </a:p>
          <a:p>
            <a:endParaRPr lang="en-US" sz="2000" dirty="0">
              <a:latin typeface="Lucida Console" panose="020B0609040504020204" pitchFamily="49" charset="0"/>
            </a:endParaRPr>
          </a:p>
          <a:p>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a:t>
            </a:r>
            <a:r>
              <a:rPr lang="en-US" sz="2000" dirty="0" err="1">
                <a:latin typeface="Lucida Console" panose="020B0609040504020204" pitchFamily="49" charset="0"/>
              </a:rPr>
              <a:t>write_one_byte_syscall</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fd</a:t>
            </a:r>
            <a:r>
              <a:rPr lang="en-US" sz="2000" dirty="0">
                <a:latin typeface="Lucida Console" panose="020B0609040504020204" pitchFamily="49" charset="0"/>
              </a:rPr>
              <a:t> = open(</a:t>
            </a:r>
            <a:r>
              <a:rPr lang="en-US" sz="2000" dirty="0">
                <a:solidFill>
                  <a:schemeClr val="accent2"/>
                </a:solidFill>
                <a:latin typeface="Lucida Console" panose="020B0609040504020204" pitchFamily="49" charset="0"/>
              </a:rPr>
              <a:t>“file.txt”</a:t>
            </a:r>
            <a:r>
              <a:rPr lang="en-US" sz="2000" dirty="0">
                <a:latin typeface="Lucida Console" panose="020B0609040504020204" pitchFamily="49" charset="0"/>
              </a:rPr>
              <a:t>,</a:t>
            </a:r>
          </a:p>
          <a:p>
            <a:r>
              <a:rPr lang="en-US" sz="2000" dirty="0">
                <a:latin typeface="Lucida Console" panose="020B0609040504020204" pitchFamily="49" charset="0"/>
              </a:rPr>
              <a:t>                  O_WRONLY);</a:t>
            </a:r>
          </a:p>
          <a:p>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size_t</a:t>
            </a:r>
            <a:r>
              <a:rPr lang="en-US" sz="2000" dirty="0">
                <a:latin typeface="Lucida Console" panose="020B0609040504020204" pitchFamily="49" charset="0"/>
              </a:rPr>
              <a:t> size = </a:t>
            </a:r>
            <a:r>
              <a:rPr lang="en-US" sz="2000" dirty="0">
                <a:solidFill>
                  <a:schemeClr val="accent2"/>
                </a:solidFill>
                <a:latin typeface="Lucida Console" panose="020B0609040504020204" pitchFamily="49" charset="0"/>
              </a:rPr>
              <a:t>5120000</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const char* </a:t>
            </a:r>
            <a:r>
              <a:rPr lang="en-US" sz="2000" dirty="0" err="1">
                <a:latin typeface="Lucida Console" panose="020B0609040504020204" pitchFamily="49" charset="0"/>
              </a:rPr>
              <a:t>buf</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"6"</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size_t</a:t>
            </a:r>
            <a:r>
              <a:rPr lang="en-US" sz="2000" dirty="0">
                <a:latin typeface="Lucida Console" panose="020B0609040504020204" pitchFamily="49" charset="0"/>
              </a:rPr>
              <a:t> n =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while</a:t>
            </a:r>
            <a:r>
              <a:rPr lang="en-US" sz="2000" dirty="0">
                <a:latin typeface="Lucida Console" panose="020B0609040504020204" pitchFamily="49" charset="0"/>
              </a:rPr>
              <a:t> (n &lt; size) {</a:t>
            </a:r>
          </a:p>
          <a:p>
            <a:r>
              <a:rPr lang="en-US" sz="2000" dirty="0">
                <a:latin typeface="Lucida Console" panose="020B0609040504020204" pitchFamily="49" charset="0"/>
              </a:rPr>
              <a:t>        write(</a:t>
            </a:r>
            <a:r>
              <a:rPr lang="en-US" sz="2000" dirty="0" err="1">
                <a:latin typeface="Lucida Console" panose="020B0609040504020204" pitchFamily="49" charset="0"/>
              </a:rPr>
              <a:t>fd</a:t>
            </a:r>
            <a:r>
              <a:rPr lang="en-US" sz="2000" dirty="0">
                <a:latin typeface="Lucida Console" panose="020B0609040504020204" pitchFamily="49" charset="0"/>
              </a:rPr>
              <a:t>, </a:t>
            </a:r>
            <a:r>
              <a:rPr lang="en-US" sz="2000" dirty="0" err="1">
                <a:latin typeface="Lucida Console" panose="020B0609040504020204" pitchFamily="49" charset="0"/>
              </a:rPr>
              <a:t>buf</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1</a:t>
            </a:r>
            <a:r>
              <a:rPr lang="en-US" sz="2000" dirty="0">
                <a:latin typeface="Lucida Console" panose="020B0609040504020204" pitchFamily="49" charset="0"/>
              </a:rPr>
              <a:t>);</a:t>
            </a:r>
          </a:p>
          <a:p>
            <a:r>
              <a:rPr lang="en-US" sz="2000" dirty="0">
                <a:latin typeface="Lucida Console" panose="020B0609040504020204" pitchFamily="49" charset="0"/>
              </a:rPr>
              <a:t>        ++n;</a:t>
            </a:r>
          </a:p>
          <a:p>
            <a:r>
              <a:rPr lang="en-US" sz="2000" dirty="0">
                <a:latin typeface="Lucida Console" panose="020B0609040504020204" pitchFamily="49" charset="0"/>
              </a:rPr>
              <a:t>    }</a:t>
            </a:r>
          </a:p>
          <a:p>
            <a:endParaRPr lang="en-US" sz="2000" dirty="0">
              <a:latin typeface="Lucida Console" panose="020B0609040504020204" pitchFamily="49" charset="0"/>
            </a:endParaRPr>
          </a:p>
          <a:p>
            <a:r>
              <a:rPr lang="en-US" sz="2000" dirty="0">
                <a:latin typeface="Lucida Console" panose="020B0609040504020204" pitchFamily="49" charset="0"/>
              </a:rPr>
              <a:t>    close(</a:t>
            </a:r>
            <a:r>
              <a:rPr lang="en-US" sz="2000" dirty="0" err="1">
                <a:latin typeface="Lucida Console" panose="020B0609040504020204" pitchFamily="49" charset="0"/>
              </a:rPr>
              <a:t>fd</a:t>
            </a:r>
            <a:r>
              <a:rPr lang="en-US" sz="2000" dirty="0">
                <a:latin typeface="Lucida Console" panose="020B0609040504020204" pitchFamily="49" charset="0"/>
              </a:rPr>
              <a:t>);</a:t>
            </a:r>
          </a:p>
          <a:p>
            <a:r>
              <a:rPr lang="en-US" sz="2000" dirty="0">
                <a:latin typeface="Lucida Console" panose="020B0609040504020204" pitchFamily="49" charset="0"/>
              </a:rPr>
              <a:t>}</a:t>
            </a:r>
          </a:p>
        </p:txBody>
      </p:sp>
      <p:pic>
        <p:nvPicPr>
          <p:cNvPr id="13" name="Picture 12">
            <a:extLst>
              <a:ext uri="{FF2B5EF4-FFF2-40B4-BE49-F238E27FC236}">
                <a16:creationId xmlns:a16="http://schemas.microsoft.com/office/drawing/2014/main" id="{65DEAC2C-66B9-CC85-FAF8-C608F64512EF}"/>
              </a:ext>
            </a:extLst>
          </p:cNvPr>
          <p:cNvPicPr>
            <a:picLocks noChangeAspect="1"/>
          </p:cNvPicPr>
          <p:nvPr/>
        </p:nvPicPr>
        <p:blipFill>
          <a:blip r:embed="rId3"/>
          <a:stretch>
            <a:fillRect/>
          </a:stretch>
        </p:blipFill>
        <p:spPr>
          <a:xfrm flipH="1">
            <a:off x="1297459" y="5017173"/>
            <a:ext cx="1598238" cy="1840827"/>
          </a:xfrm>
          <a:prstGeom prst="rect">
            <a:avLst/>
          </a:prstGeom>
        </p:spPr>
      </p:pic>
      <p:sp>
        <p:nvSpPr>
          <p:cNvPr id="16" name="Callout: Line with Border and Accent Bar 15">
            <a:extLst>
              <a:ext uri="{FF2B5EF4-FFF2-40B4-BE49-F238E27FC236}">
                <a16:creationId xmlns:a16="http://schemas.microsoft.com/office/drawing/2014/main" id="{6D1EC9A5-A841-DD7E-50A7-51A6F23EDE1B}"/>
              </a:ext>
            </a:extLst>
          </p:cNvPr>
          <p:cNvSpPr/>
          <p:nvPr/>
        </p:nvSpPr>
        <p:spPr>
          <a:xfrm>
            <a:off x="3130336" y="4631623"/>
            <a:ext cx="2674535" cy="1840827"/>
          </a:xfrm>
          <a:prstGeom prst="accentBorderCallout1">
            <a:avLst>
              <a:gd name="adj1" fmla="val 75808"/>
              <a:gd name="adj2" fmla="val -4175"/>
              <a:gd name="adj3" fmla="val 84307"/>
              <a:gd name="adj4" fmla="val -1661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Segoe UI" panose="020B0502040204020203" pitchFamily="34" charset="0"/>
                <a:cs typeface="Segoe UI" panose="020B0502040204020203" pitchFamily="34" charset="0"/>
              </a:rPr>
              <a:t>A call to </a:t>
            </a:r>
            <a:r>
              <a:rPr lang="en-US" b="1" dirty="0">
                <a:solidFill>
                  <a:schemeClr val="tx1"/>
                </a:solidFill>
                <a:latin typeface="Lucida Console" panose="020B0609040504020204" pitchFamily="49" charset="0"/>
                <a:cs typeface="Segoe UI" panose="020B0502040204020203" pitchFamily="34" charset="0"/>
              </a:rPr>
              <a:t>write()</a:t>
            </a:r>
            <a:r>
              <a:rPr lang="en-US" b="1" dirty="0">
                <a:solidFill>
                  <a:schemeClr val="tx1"/>
                </a:solidFill>
                <a:latin typeface="Segoe UI" panose="020B0502040204020203" pitchFamily="34" charset="0"/>
                <a:cs typeface="Segoe UI" panose="020B0502040204020203" pitchFamily="34" charset="0"/>
              </a:rPr>
              <a:t> will synchronously update a </a:t>
            </a:r>
            <a:r>
              <a:rPr lang="en-US" b="1" u="sng" dirty="0">
                <a:solidFill>
                  <a:schemeClr val="tx1"/>
                </a:solidFill>
                <a:latin typeface="Segoe UI" panose="020B0502040204020203" pitchFamily="34" charset="0"/>
                <a:cs typeface="Segoe UI" panose="020B0502040204020203" pitchFamily="34" charset="0"/>
              </a:rPr>
              <a:t>buffer cache block</a:t>
            </a:r>
            <a:r>
              <a:rPr lang="en-US" b="1" dirty="0">
                <a:solidFill>
                  <a:schemeClr val="tx1"/>
                </a:solidFill>
                <a:latin typeface="Segoe UI" panose="020B0502040204020203" pitchFamily="34" charset="0"/>
                <a:cs typeface="Segoe UI" panose="020B0502040204020203" pitchFamily="34" charset="0"/>
              </a:rPr>
              <a:t>, but Linux updates the </a:t>
            </a:r>
            <a:r>
              <a:rPr lang="en-US" b="1" u="sng" dirty="0">
                <a:solidFill>
                  <a:schemeClr val="tx1"/>
                </a:solidFill>
                <a:latin typeface="Segoe UI" panose="020B0502040204020203" pitchFamily="34" charset="0"/>
                <a:cs typeface="Segoe UI" panose="020B0502040204020203" pitchFamily="34" charset="0"/>
              </a:rPr>
              <a:t>actual storage device</a:t>
            </a:r>
            <a:r>
              <a:rPr lang="en-US" b="1" dirty="0">
                <a:solidFill>
                  <a:schemeClr val="tx1"/>
                </a:solidFill>
                <a:latin typeface="Segoe UI" panose="020B0502040204020203" pitchFamily="34" charset="0"/>
                <a:cs typeface="Segoe UI" panose="020B0502040204020203" pitchFamily="34" charset="0"/>
              </a:rPr>
              <a:t> asynchronously!</a:t>
            </a:r>
          </a:p>
        </p:txBody>
      </p:sp>
    </p:spTree>
    <p:extLst>
      <p:ext uri="{BB962C8B-B14F-4D97-AF65-F5344CB8AC3E}">
        <p14:creationId xmlns:p14="http://schemas.microsoft.com/office/powerpoint/2010/main" val="96098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5F6DB5-B61E-C86F-1B99-6C5C87153F74}"/>
              </a:ext>
            </a:extLst>
          </p:cNvPr>
          <p:cNvSpPr/>
          <p:nvPr/>
        </p:nvSpPr>
        <p:spPr>
          <a:xfrm>
            <a:off x="2829698" y="2328194"/>
            <a:ext cx="1359244" cy="277141"/>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598F70F-E028-0BF9-4F4B-476C1995EB3A}"/>
              </a:ext>
            </a:extLst>
          </p:cNvPr>
          <p:cNvSpPr/>
          <p:nvPr/>
        </p:nvSpPr>
        <p:spPr>
          <a:xfrm>
            <a:off x="0" y="773204"/>
            <a:ext cx="2929719" cy="335358"/>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DE87DDE-CDD0-93EF-2275-785CFEC00C18}"/>
              </a:ext>
            </a:extLst>
          </p:cNvPr>
          <p:cNvSpPr/>
          <p:nvPr/>
        </p:nvSpPr>
        <p:spPr>
          <a:xfrm>
            <a:off x="-1" y="1754119"/>
            <a:ext cx="4895333" cy="589606"/>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5D2A572-50EA-FADA-2677-DCCFC03700A1}"/>
              </a:ext>
            </a:extLst>
          </p:cNvPr>
          <p:cNvSpPr/>
          <p:nvPr/>
        </p:nvSpPr>
        <p:spPr>
          <a:xfrm>
            <a:off x="0" y="3871295"/>
            <a:ext cx="5367490" cy="305606"/>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1349E41-AAD8-D918-53AF-D91D5608299E}"/>
              </a:ext>
            </a:extLst>
          </p:cNvPr>
          <p:cNvSpPr/>
          <p:nvPr/>
        </p:nvSpPr>
        <p:spPr>
          <a:xfrm>
            <a:off x="0" y="5082949"/>
            <a:ext cx="2336460" cy="305606"/>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itle 1">
            <a:extLst>
              <a:ext uri="{FF2B5EF4-FFF2-40B4-BE49-F238E27FC236}">
                <a16:creationId xmlns:a16="http://schemas.microsoft.com/office/drawing/2014/main" id="{EFC6A672-CB85-0E8B-379F-DB6540B608F5}"/>
              </a:ext>
            </a:extLst>
          </p:cNvPr>
          <p:cNvSpPr>
            <a:spLocks noGrp="1"/>
          </p:cNvSpPr>
          <p:nvPr>
            <p:ph type="title"/>
          </p:nvPr>
        </p:nvSpPr>
        <p:spPr>
          <a:xfrm>
            <a:off x="1" y="-16967"/>
            <a:ext cx="4899238" cy="783906"/>
          </a:xfrm>
        </p:spPr>
        <p:txBody>
          <a:bodyPr>
            <a:normAutofit/>
          </a:bodyPr>
          <a:lstStyle/>
          <a:p>
            <a:r>
              <a:rPr lang="en-US" sz="4000" dirty="0"/>
              <a:t>Linux: C++ File IO</a:t>
            </a:r>
          </a:p>
        </p:txBody>
      </p:sp>
      <p:sp>
        <p:nvSpPr>
          <p:cNvPr id="2" name="TextBox 1">
            <a:extLst>
              <a:ext uri="{FF2B5EF4-FFF2-40B4-BE49-F238E27FC236}">
                <a16:creationId xmlns:a16="http://schemas.microsoft.com/office/drawing/2014/main" id="{E873D1B9-6FA0-9EC0-53EF-0EA1F924AD6F}"/>
              </a:ext>
            </a:extLst>
          </p:cNvPr>
          <p:cNvSpPr txBox="1"/>
          <p:nvPr/>
        </p:nvSpPr>
        <p:spPr>
          <a:xfrm>
            <a:off x="80603" y="766939"/>
            <a:ext cx="5724268" cy="5016758"/>
          </a:xfrm>
          <a:prstGeom prst="rect">
            <a:avLst/>
          </a:prstGeom>
          <a:noFill/>
        </p:spPr>
        <p:txBody>
          <a:bodyPr wrap="square">
            <a:spAutoFit/>
          </a:bodyPr>
          <a:lstStyle/>
          <a:p>
            <a:r>
              <a:rPr lang="en-US" sz="2000" dirty="0">
                <a:solidFill>
                  <a:schemeClr val="accent1"/>
                </a:solidFill>
                <a:latin typeface="Lucida Console" panose="020B0609040504020204" pitchFamily="49" charset="0"/>
              </a:rPr>
              <a:t>#include </a:t>
            </a:r>
            <a:r>
              <a:rPr lang="en-US" sz="2000" dirty="0">
                <a:latin typeface="Lucida Console" panose="020B0609040504020204" pitchFamily="49" charset="0"/>
              </a:rPr>
              <a:t>&lt;</a:t>
            </a:r>
            <a:r>
              <a:rPr lang="en-US" sz="2000" dirty="0" err="1">
                <a:latin typeface="Lucida Console" panose="020B0609040504020204" pitchFamily="49" charset="0"/>
              </a:rPr>
              <a:t>stdio.h</a:t>
            </a:r>
            <a:r>
              <a:rPr lang="en-US" sz="2000" dirty="0">
                <a:latin typeface="Lucida Console" panose="020B0609040504020204" pitchFamily="49" charset="0"/>
              </a:rPr>
              <a:t>&gt;</a:t>
            </a:r>
          </a:p>
          <a:p>
            <a:endParaRPr lang="en-US" sz="2000" dirty="0">
              <a:latin typeface="Lucida Console" panose="020B0609040504020204" pitchFamily="49" charset="0"/>
            </a:endParaRPr>
          </a:p>
          <a:p>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a:t>
            </a:r>
            <a:r>
              <a:rPr lang="en-US" sz="2000" dirty="0" err="1">
                <a:latin typeface="Lucida Console" panose="020B0609040504020204" pitchFamily="49" charset="0"/>
              </a:rPr>
              <a:t>write_one_byte_stdio</a:t>
            </a:r>
            <a:r>
              <a:rPr lang="en-US" sz="2000" dirty="0">
                <a:latin typeface="Lucida Console" panose="020B0609040504020204" pitchFamily="49" charset="0"/>
              </a:rPr>
              <a:t>() {</a:t>
            </a:r>
          </a:p>
          <a:p>
            <a:r>
              <a:rPr lang="en-US" sz="2000" dirty="0">
                <a:latin typeface="Lucida Console" panose="020B0609040504020204" pitchFamily="49" charset="0"/>
              </a:rPr>
              <a:t>    FILE* f = </a:t>
            </a:r>
            <a:r>
              <a:rPr lang="en-US" sz="2000" dirty="0" err="1">
                <a:latin typeface="Lucida Console" panose="020B0609040504020204" pitchFamily="49" charset="0"/>
              </a:rPr>
              <a:t>fopen</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"file.txt"</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"w"</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size_t</a:t>
            </a:r>
            <a:r>
              <a:rPr lang="en-US" sz="2000" dirty="0">
                <a:latin typeface="Lucida Console" panose="020B0609040504020204" pitchFamily="49" charset="0"/>
              </a:rPr>
              <a:t> size = </a:t>
            </a:r>
            <a:r>
              <a:rPr lang="en-US" sz="2000" dirty="0">
                <a:solidFill>
                  <a:schemeClr val="accent2"/>
                </a:solidFill>
                <a:latin typeface="Lucida Console" panose="020B0609040504020204" pitchFamily="49" charset="0"/>
              </a:rPr>
              <a:t>51200000</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const char* </a:t>
            </a:r>
            <a:r>
              <a:rPr lang="en-US" sz="2000" dirty="0" err="1">
                <a:latin typeface="Lucida Console" panose="020B0609040504020204" pitchFamily="49" charset="0"/>
              </a:rPr>
              <a:t>buf</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"6"</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size_t</a:t>
            </a:r>
            <a:r>
              <a:rPr lang="en-US" sz="2000" dirty="0">
                <a:latin typeface="Lucida Console" panose="020B0609040504020204" pitchFamily="49" charset="0"/>
              </a:rPr>
              <a:t> n =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while</a:t>
            </a:r>
            <a:r>
              <a:rPr lang="en-US" sz="2000" dirty="0">
                <a:latin typeface="Lucida Console" panose="020B0609040504020204" pitchFamily="49" charset="0"/>
              </a:rPr>
              <a:t> (n &lt; size) {</a:t>
            </a:r>
          </a:p>
          <a:p>
            <a:r>
              <a:rPr lang="en-US" sz="2000" dirty="0">
                <a:latin typeface="Lucida Console" panose="020B0609040504020204" pitchFamily="49" charset="0"/>
              </a:rPr>
              <a:t>        int </a:t>
            </a:r>
            <a:r>
              <a:rPr lang="en-US" sz="2000" dirty="0" err="1">
                <a:latin typeface="Lucida Console" panose="020B0609040504020204" pitchFamily="49" charset="0"/>
              </a:rPr>
              <a:t>ch</a:t>
            </a:r>
            <a:r>
              <a:rPr lang="en-US" sz="2000" dirty="0">
                <a:latin typeface="Lucida Console" panose="020B0609040504020204" pitchFamily="49" charset="0"/>
              </a:rPr>
              <a:t> = </a:t>
            </a:r>
            <a:r>
              <a:rPr lang="en-US" sz="2000" dirty="0" err="1">
                <a:latin typeface="Lucida Console" panose="020B0609040504020204" pitchFamily="49" charset="0"/>
              </a:rPr>
              <a:t>fputc</a:t>
            </a:r>
            <a:r>
              <a:rPr lang="en-US" sz="2000" dirty="0">
                <a:latin typeface="Lucida Console" panose="020B0609040504020204" pitchFamily="49" charset="0"/>
              </a:rPr>
              <a:t>(</a:t>
            </a:r>
            <a:r>
              <a:rPr lang="en-US" sz="2000" dirty="0" err="1">
                <a:latin typeface="Lucida Console" panose="020B0609040504020204" pitchFamily="49" charset="0"/>
              </a:rPr>
              <a:t>buf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 f);</a:t>
            </a:r>
          </a:p>
          <a:p>
            <a:r>
              <a:rPr lang="en-US" sz="2000" dirty="0">
                <a:latin typeface="Lucida Console" panose="020B0609040504020204" pitchFamily="49" charset="0"/>
              </a:rPr>
              <a:t>        ++n;</a:t>
            </a:r>
          </a:p>
          <a:p>
            <a:r>
              <a:rPr lang="en-US" sz="2000" dirty="0">
                <a:latin typeface="Lucida Console" panose="020B0609040504020204" pitchFamily="49" charset="0"/>
              </a:rPr>
              <a:t>    }</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err="1">
                <a:latin typeface="Lucida Console" panose="020B0609040504020204" pitchFamily="49" charset="0"/>
              </a:rPr>
              <a:t>fclose</a:t>
            </a:r>
            <a:r>
              <a:rPr lang="en-US" sz="2000" dirty="0">
                <a:latin typeface="Lucida Console" panose="020B0609040504020204" pitchFamily="49" charset="0"/>
              </a:rPr>
              <a:t>(f);</a:t>
            </a:r>
          </a:p>
          <a:p>
            <a:r>
              <a:rPr lang="en-US" sz="2000" dirty="0">
                <a:latin typeface="Lucida Console" panose="020B0609040504020204" pitchFamily="49" charset="0"/>
              </a:rPr>
              <a:t>}</a:t>
            </a:r>
          </a:p>
        </p:txBody>
      </p:sp>
      <p:cxnSp>
        <p:nvCxnSpPr>
          <p:cNvPr id="4" name="Straight Arrow Connector 3">
            <a:extLst>
              <a:ext uri="{FF2B5EF4-FFF2-40B4-BE49-F238E27FC236}">
                <a16:creationId xmlns:a16="http://schemas.microsoft.com/office/drawing/2014/main" id="{C54C5E72-C058-F82D-E13E-DAD5AE4E9BE3}"/>
              </a:ext>
            </a:extLst>
          </p:cNvPr>
          <p:cNvCxnSpPr>
            <a:cxnSpLocks/>
            <a:stCxn id="19" idx="2"/>
            <a:endCxn id="25" idx="0"/>
          </p:cNvCxnSpPr>
          <p:nvPr/>
        </p:nvCxnSpPr>
        <p:spPr>
          <a:xfrm flipH="1">
            <a:off x="8994147" y="2089477"/>
            <a:ext cx="2" cy="122971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5238318-D186-4C53-FCA9-BA142CF4C0C4}"/>
              </a:ext>
            </a:extLst>
          </p:cNvPr>
          <p:cNvGrpSpPr/>
          <p:nvPr/>
        </p:nvGrpSpPr>
        <p:grpSpPr>
          <a:xfrm>
            <a:off x="4856216" y="2274171"/>
            <a:ext cx="7191500" cy="1053015"/>
            <a:chOff x="3416056" y="2274171"/>
            <a:chExt cx="8661152" cy="1053015"/>
          </a:xfrm>
        </p:grpSpPr>
        <p:cxnSp>
          <p:nvCxnSpPr>
            <p:cNvPr id="12" name="Straight Connector 11">
              <a:extLst>
                <a:ext uri="{FF2B5EF4-FFF2-40B4-BE49-F238E27FC236}">
                  <a16:creationId xmlns:a16="http://schemas.microsoft.com/office/drawing/2014/main" id="{51FE2A35-6201-5B40-300D-D16090ABB955}"/>
                </a:ext>
              </a:extLst>
            </p:cNvPr>
            <p:cNvCxnSpPr>
              <a:cxnSpLocks/>
            </p:cNvCxnSpPr>
            <p:nvPr/>
          </p:nvCxnSpPr>
          <p:spPr>
            <a:xfrm>
              <a:off x="3467870" y="2858946"/>
              <a:ext cx="8609338"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CC7A8E6-7605-2411-5F5B-943BC43E801A}"/>
                </a:ext>
              </a:extLst>
            </p:cNvPr>
            <p:cNvSpPr txBox="1"/>
            <p:nvPr/>
          </p:nvSpPr>
          <p:spPr>
            <a:xfrm>
              <a:off x="3728572" y="2274171"/>
              <a:ext cx="1228566"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User</a:t>
              </a:r>
            </a:p>
          </p:txBody>
        </p:sp>
        <p:sp>
          <p:nvSpPr>
            <p:cNvPr id="15" name="TextBox 14">
              <a:extLst>
                <a:ext uri="{FF2B5EF4-FFF2-40B4-BE49-F238E27FC236}">
                  <a16:creationId xmlns:a16="http://schemas.microsoft.com/office/drawing/2014/main" id="{2505DDE4-2A27-5AA1-364C-A9A12AA8C500}"/>
                </a:ext>
              </a:extLst>
            </p:cNvPr>
            <p:cNvSpPr txBox="1"/>
            <p:nvPr/>
          </p:nvSpPr>
          <p:spPr>
            <a:xfrm>
              <a:off x="3416056" y="2803966"/>
              <a:ext cx="1470422"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Kernel</a:t>
              </a:r>
            </a:p>
          </p:txBody>
        </p:sp>
      </p:grpSp>
      <p:sp>
        <p:nvSpPr>
          <p:cNvPr id="17" name="Rectangle 16">
            <a:extLst>
              <a:ext uri="{FF2B5EF4-FFF2-40B4-BE49-F238E27FC236}">
                <a16:creationId xmlns:a16="http://schemas.microsoft.com/office/drawing/2014/main" id="{41069503-6339-B9AB-8861-598B855267A5}"/>
              </a:ext>
            </a:extLst>
          </p:cNvPr>
          <p:cNvSpPr/>
          <p:nvPr/>
        </p:nvSpPr>
        <p:spPr>
          <a:xfrm>
            <a:off x="6025241" y="69443"/>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Application code</a:t>
            </a:r>
          </a:p>
        </p:txBody>
      </p:sp>
      <p:grpSp>
        <p:nvGrpSpPr>
          <p:cNvPr id="18" name="Group 17">
            <a:extLst>
              <a:ext uri="{FF2B5EF4-FFF2-40B4-BE49-F238E27FC236}">
                <a16:creationId xmlns:a16="http://schemas.microsoft.com/office/drawing/2014/main" id="{CEF31559-9ED6-7B13-95C3-AAF96D8F4A8B}"/>
              </a:ext>
            </a:extLst>
          </p:cNvPr>
          <p:cNvGrpSpPr/>
          <p:nvPr/>
        </p:nvGrpSpPr>
        <p:grpSpPr>
          <a:xfrm>
            <a:off x="6025242" y="714859"/>
            <a:ext cx="5937813" cy="1374618"/>
            <a:chOff x="5741035" y="714859"/>
            <a:chExt cx="5937813" cy="1374618"/>
          </a:xfrm>
        </p:grpSpPr>
        <p:sp>
          <p:nvSpPr>
            <p:cNvPr id="19" name="Rectangle 18">
              <a:extLst>
                <a:ext uri="{FF2B5EF4-FFF2-40B4-BE49-F238E27FC236}">
                  <a16:creationId xmlns:a16="http://schemas.microsoft.com/office/drawing/2014/main" id="{47DF4A6E-764A-8F90-AEE3-0E75D3F8B8F3}"/>
                </a:ext>
              </a:extLst>
            </p:cNvPr>
            <p:cNvSpPr/>
            <p:nvPr/>
          </p:nvSpPr>
          <p:spPr>
            <a:xfrm>
              <a:off x="5741035" y="1391981"/>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Lucida Console" panose="020B0609040504020204" pitchFamily="49" charset="0"/>
                  <a:cs typeface="Segoe UI" panose="020B0502040204020203" pitchFamily="34" charset="0"/>
                </a:rPr>
                <a:t>stdio</a:t>
              </a:r>
              <a:r>
                <a:rPr lang="en-US" sz="3600" dirty="0">
                  <a:solidFill>
                    <a:schemeClr val="tx1"/>
                  </a:solidFill>
                  <a:latin typeface="Segoe UI" panose="020B0502040204020203" pitchFamily="34" charset="0"/>
                  <a:cs typeface="Segoe UI" panose="020B0502040204020203" pitchFamily="34" charset="0"/>
                </a:rPr>
                <a:t> in </a:t>
              </a:r>
              <a:r>
                <a:rPr lang="en-US" sz="3600" dirty="0" err="1">
                  <a:solidFill>
                    <a:schemeClr val="tx1"/>
                  </a:solidFill>
                  <a:latin typeface="Lucida Console" panose="020B0609040504020204" pitchFamily="49" charset="0"/>
                  <a:cs typeface="Segoe UI" panose="020B0502040204020203" pitchFamily="34" charset="0"/>
                </a:rPr>
                <a:t>libc</a:t>
              </a:r>
              <a:r>
                <a:rPr lang="en-US" sz="3600" dirty="0">
                  <a:solidFill>
                    <a:schemeClr val="tx1"/>
                  </a:solidFill>
                  <a:latin typeface="Lucida Console" panose="020B0609040504020204" pitchFamily="49" charset="0"/>
                  <a:cs typeface="Segoe UI" panose="020B0502040204020203" pitchFamily="34" charset="0"/>
                </a:rPr>
                <a:t>++</a:t>
              </a:r>
            </a:p>
          </p:txBody>
        </p:sp>
        <p:sp>
          <p:nvSpPr>
            <p:cNvPr id="20" name="TextBox 19">
              <a:extLst>
                <a:ext uri="{FF2B5EF4-FFF2-40B4-BE49-F238E27FC236}">
                  <a16:creationId xmlns:a16="http://schemas.microsoft.com/office/drawing/2014/main" id="{61BD562F-A4F6-B0E3-ADF1-9D8775BDE58D}"/>
                </a:ext>
              </a:extLst>
            </p:cNvPr>
            <p:cNvSpPr txBox="1"/>
            <p:nvPr/>
          </p:nvSpPr>
          <p:spPr>
            <a:xfrm>
              <a:off x="8827614" y="714859"/>
              <a:ext cx="2747058" cy="58477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fwrite</a:t>
              </a:r>
              <a:r>
                <a:rPr lang="en-US" sz="3200" dirty="0">
                  <a:latin typeface="Consolas" panose="020B0609020204030204" pitchFamily="49" charset="0"/>
                  <a:cs typeface="Segoe UI" panose="020B0502040204020203" pitchFamily="34" charset="0"/>
                </a:rPr>
                <a:t>()</a:t>
              </a:r>
            </a:p>
          </p:txBody>
        </p:sp>
        <p:cxnSp>
          <p:nvCxnSpPr>
            <p:cNvPr id="23" name="Straight Arrow Connector 22">
              <a:extLst>
                <a:ext uri="{FF2B5EF4-FFF2-40B4-BE49-F238E27FC236}">
                  <a16:creationId xmlns:a16="http://schemas.microsoft.com/office/drawing/2014/main" id="{C07D3330-26AE-7306-6A43-B41BA51D4DC0}"/>
                </a:ext>
              </a:extLst>
            </p:cNvPr>
            <p:cNvCxnSpPr>
              <a:cxnSpLocks/>
              <a:stCxn id="17" idx="2"/>
              <a:endCxn id="19" idx="0"/>
            </p:cNvCxnSpPr>
            <p:nvPr/>
          </p:nvCxnSpPr>
          <p:spPr>
            <a:xfrm>
              <a:off x="8709941" y="766939"/>
              <a:ext cx="1" cy="62504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4B7FFBDA-D46B-6006-7DF6-E6C2DAFC7C67}"/>
              </a:ext>
            </a:extLst>
          </p:cNvPr>
          <p:cNvSpPr txBox="1"/>
          <p:nvPr/>
        </p:nvSpPr>
        <p:spPr>
          <a:xfrm>
            <a:off x="9111821" y="2141936"/>
            <a:ext cx="2747058"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write()</a:t>
            </a:r>
          </a:p>
        </p:txBody>
      </p:sp>
      <p:sp>
        <p:nvSpPr>
          <p:cNvPr id="25" name="Rectangle 24">
            <a:extLst>
              <a:ext uri="{FF2B5EF4-FFF2-40B4-BE49-F238E27FC236}">
                <a16:creationId xmlns:a16="http://schemas.microsoft.com/office/drawing/2014/main" id="{5C62EAE2-F5DE-25BB-1C71-6D998EF3DF2B}"/>
              </a:ext>
            </a:extLst>
          </p:cNvPr>
          <p:cNvSpPr/>
          <p:nvPr/>
        </p:nvSpPr>
        <p:spPr>
          <a:xfrm>
            <a:off x="6025240" y="3319188"/>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Segoe UI" panose="020B0502040204020203" pitchFamily="34" charset="0"/>
                <a:cs typeface="Segoe UI" panose="020B0502040204020203" pitchFamily="34" charset="0"/>
              </a:rPr>
              <a:t>Buffer cache</a:t>
            </a:r>
          </a:p>
        </p:txBody>
      </p:sp>
      <p:sp>
        <p:nvSpPr>
          <p:cNvPr id="26" name="Rectangle 25">
            <a:extLst>
              <a:ext uri="{FF2B5EF4-FFF2-40B4-BE49-F238E27FC236}">
                <a16:creationId xmlns:a16="http://schemas.microsoft.com/office/drawing/2014/main" id="{8B9BB28E-22F0-158F-75AA-27572CF70AC2}"/>
              </a:ext>
            </a:extLst>
          </p:cNvPr>
          <p:cNvSpPr/>
          <p:nvPr/>
        </p:nvSpPr>
        <p:spPr>
          <a:xfrm>
            <a:off x="6025239" y="5988226"/>
            <a:ext cx="5937812" cy="697493"/>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3200" dirty="0">
                <a:solidFill>
                  <a:schemeClr val="bg1"/>
                </a:solidFill>
                <a:latin typeface="Segoe UI" panose="020B0502040204020203" pitchFamily="34" charset="0"/>
                <a:cs typeface="Segoe UI" panose="020B0502040204020203" pitchFamily="34" charset="0"/>
              </a:rPr>
              <a:t>Storage device</a:t>
            </a:r>
          </a:p>
        </p:txBody>
      </p:sp>
      <p:cxnSp>
        <p:nvCxnSpPr>
          <p:cNvPr id="27" name="Straight Arrow Connector 26">
            <a:extLst>
              <a:ext uri="{FF2B5EF4-FFF2-40B4-BE49-F238E27FC236}">
                <a16:creationId xmlns:a16="http://schemas.microsoft.com/office/drawing/2014/main" id="{44E42F3F-94E2-9E21-8877-0D70047C5826}"/>
              </a:ext>
            </a:extLst>
          </p:cNvPr>
          <p:cNvCxnSpPr>
            <a:cxnSpLocks/>
            <a:stCxn id="25" idx="2"/>
            <a:endCxn id="43" idx="0"/>
          </p:cNvCxnSpPr>
          <p:nvPr/>
        </p:nvCxnSpPr>
        <p:spPr>
          <a:xfrm flipH="1">
            <a:off x="8994146" y="4016684"/>
            <a:ext cx="1" cy="72480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6A15D75-3C5D-6C8A-F9D8-962625CE11B3}"/>
              </a:ext>
            </a:extLst>
          </p:cNvPr>
          <p:cNvGrpSpPr/>
          <p:nvPr/>
        </p:nvGrpSpPr>
        <p:grpSpPr>
          <a:xfrm>
            <a:off x="10182667" y="3177334"/>
            <a:ext cx="1699361" cy="1014755"/>
            <a:chOff x="9921610" y="3177334"/>
            <a:chExt cx="1699361" cy="1014755"/>
          </a:xfrm>
        </p:grpSpPr>
        <p:sp>
          <p:nvSpPr>
            <p:cNvPr id="29" name="Rectangle 28">
              <a:extLst>
                <a:ext uri="{FF2B5EF4-FFF2-40B4-BE49-F238E27FC236}">
                  <a16:creationId xmlns:a16="http://schemas.microsoft.com/office/drawing/2014/main" id="{0438B5EE-026F-5403-C466-995DB12EFA49}"/>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EF1F008-E165-68CF-904F-28C666FD4F3B}"/>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604CC00-B972-ECE0-DF1C-F74DAA24C500}"/>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AD95231-90F4-09F4-3D90-5E522EE5E5D0}"/>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0C794A1-ED3E-9FFF-CCAB-D32A973DDF6E}"/>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B71964B-188F-D32F-D749-7B81910092AB}"/>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BD0E1B57-CF27-7451-662A-A2AA37D50633}"/>
              </a:ext>
            </a:extLst>
          </p:cNvPr>
          <p:cNvGrpSpPr/>
          <p:nvPr/>
        </p:nvGrpSpPr>
        <p:grpSpPr>
          <a:xfrm>
            <a:off x="6111263" y="3166531"/>
            <a:ext cx="1699361" cy="1014755"/>
            <a:chOff x="9921610" y="3177334"/>
            <a:chExt cx="1699361" cy="1014755"/>
          </a:xfrm>
        </p:grpSpPr>
        <p:sp>
          <p:nvSpPr>
            <p:cNvPr id="36" name="Rectangle 35">
              <a:extLst>
                <a:ext uri="{FF2B5EF4-FFF2-40B4-BE49-F238E27FC236}">
                  <a16:creationId xmlns:a16="http://schemas.microsoft.com/office/drawing/2014/main" id="{1511D499-F105-828F-C653-241876AB502D}"/>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1CEFACC-F4B5-324F-EB31-48BFF1A13CE9}"/>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551D82B-47C0-229A-61E7-E5FFF9B8BCA0}"/>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5AFD63F-D2F6-F598-3DBF-0089B53C2D6B}"/>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B90528F-2F8E-628B-3E96-D44CFAFAD34B}"/>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0D4CA24-4969-E866-0D3D-8038A5AC76DF}"/>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8CAABF05-3B99-0A0C-F8EC-F0FF7FF3E081}"/>
              </a:ext>
            </a:extLst>
          </p:cNvPr>
          <p:cNvSpPr/>
          <p:nvPr/>
        </p:nvSpPr>
        <p:spPr>
          <a:xfrm>
            <a:off x="6025239" y="4741490"/>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Segoe UI" panose="020B0502040204020203" pitchFamily="34" charset="0"/>
                <a:cs typeface="Segoe UI" panose="020B0502040204020203" pitchFamily="34" charset="0"/>
              </a:rPr>
              <a:t>Device driver</a:t>
            </a:r>
          </a:p>
        </p:txBody>
      </p:sp>
      <p:cxnSp>
        <p:nvCxnSpPr>
          <p:cNvPr id="44" name="Straight Arrow Connector 43">
            <a:extLst>
              <a:ext uri="{FF2B5EF4-FFF2-40B4-BE49-F238E27FC236}">
                <a16:creationId xmlns:a16="http://schemas.microsoft.com/office/drawing/2014/main" id="{37BBB7F0-D2AC-33E4-FD5E-7977984081E2}"/>
              </a:ext>
            </a:extLst>
          </p:cNvPr>
          <p:cNvCxnSpPr>
            <a:cxnSpLocks/>
            <a:stCxn id="43" idx="2"/>
            <a:endCxn id="26" idx="0"/>
          </p:cNvCxnSpPr>
          <p:nvPr/>
        </p:nvCxnSpPr>
        <p:spPr>
          <a:xfrm flipH="1">
            <a:off x="8994145" y="5438986"/>
            <a:ext cx="1" cy="54924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D3701FD9-9607-7A1C-3444-E1FFD7E8F2D3}"/>
              </a:ext>
            </a:extLst>
          </p:cNvPr>
          <p:cNvGrpSpPr/>
          <p:nvPr/>
        </p:nvGrpSpPr>
        <p:grpSpPr>
          <a:xfrm>
            <a:off x="5930371" y="1195237"/>
            <a:ext cx="1094684" cy="1029199"/>
            <a:chOff x="6115726" y="1096381"/>
            <a:chExt cx="1094684" cy="1029199"/>
          </a:xfrm>
        </p:grpSpPr>
        <p:sp>
          <p:nvSpPr>
            <p:cNvPr id="46" name="Rectangle 45">
              <a:extLst>
                <a:ext uri="{FF2B5EF4-FFF2-40B4-BE49-F238E27FC236}">
                  <a16:creationId xmlns:a16="http://schemas.microsoft.com/office/drawing/2014/main" id="{2BBFB1B6-D320-5878-1DD8-76C0F9462D24}"/>
                </a:ext>
              </a:extLst>
            </p:cNvPr>
            <p:cNvSpPr/>
            <p:nvPr/>
          </p:nvSpPr>
          <p:spPr>
            <a:xfrm>
              <a:off x="6115726" y="109638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9ED806D-6B20-0778-D97D-AFDC5EAEBCF4}"/>
                </a:ext>
              </a:extLst>
            </p:cNvPr>
            <p:cNvSpPr/>
            <p:nvPr/>
          </p:nvSpPr>
          <p:spPr>
            <a:xfrm>
              <a:off x="6726509" y="1098768"/>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BC93CCF-0600-2494-497F-C5D4FB753C54}"/>
                </a:ext>
              </a:extLst>
            </p:cNvPr>
            <p:cNvSpPr/>
            <p:nvPr/>
          </p:nvSpPr>
          <p:spPr>
            <a:xfrm>
              <a:off x="6121834" y="16786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692B3FD-6F5E-F33A-655A-5A8EDAED7746}"/>
                </a:ext>
              </a:extLst>
            </p:cNvPr>
            <p:cNvSpPr/>
            <p:nvPr/>
          </p:nvSpPr>
          <p:spPr>
            <a:xfrm>
              <a:off x="6732617" y="1681008"/>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D273C7FF-2AB1-4125-2408-C2D6F8FFD309}"/>
              </a:ext>
            </a:extLst>
          </p:cNvPr>
          <p:cNvSpPr txBox="1"/>
          <p:nvPr/>
        </p:nvSpPr>
        <p:spPr>
          <a:xfrm>
            <a:off x="5462780" y="828939"/>
            <a:ext cx="1973137" cy="396327"/>
          </a:xfrm>
          <a:prstGeom prst="rect">
            <a:avLst/>
          </a:prstGeom>
          <a:noFill/>
        </p:spPr>
        <p:txBody>
          <a:bodyPr wrap="square" rtlCol="0">
            <a:spAutoFit/>
          </a:bodyPr>
          <a:lstStyle/>
          <a:p>
            <a:pPr algn="ctr">
              <a:lnSpc>
                <a:spcPts val="2500"/>
              </a:lnSpc>
            </a:pPr>
            <a:r>
              <a:rPr lang="en-US" sz="2000" dirty="0" err="1">
                <a:latin typeface="Lucida Console" panose="020B0609040504020204" pitchFamily="49" charset="0"/>
                <a:cs typeface="Segoe UI" panose="020B0502040204020203" pitchFamily="34" charset="0"/>
              </a:rPr>
              <a:t>stdio</a:t>
            </a:r>
            <a:r>
              <a:rPr lang="en-US" sz="2000" dirty="0">
                <a:latin typeface="Segoe UI" panose="020B0502040204020203" pitchFamily="34" charset="0"/>
                <a:cs typeface="Segoe UI" panose="020B0502040204020203" pitchFamily="34" charset="0"/>
              </a:rPr>
              <a:t> cache</a:t>
            </a:r>
          </a:p>
        </p:txBody>
      </p:sp>
      <p:pic>
        <p:nvPicPr>
          <p:cNvPr id="70" name="Picture 69">
            <a:extLst>
              <a:ext uri="{FF2B5EF4-FFF2-40B4-BE49-F238E27FC236}">
                <a16:creationId xmlns:a16="http://schemas.microsoft.com/office/drawing/2014/main" id="{9432A5B0-EA44-103E-D35D-B2F26A1A9177}"/>
              </a:ext>
            </a:extLst>
          </p:cNvPr>
          <p:cNvPicPr>
            <a:picLocks noChangeAspect="1"/>
          </p:cNvPicPr>
          <p:nvPr/>
        </p:nvPicPr>
        <p:blipFill>
          <a:blip r:embed="rId3"/>
          <a:stretch>
            <a:fillRect/>
          </a:stretch>
        </p:blipFill>
        <p:spPr>
          <a:xfrm flipH="1">
            <a:off x="-250328" y="5017173"/>
            <a:ext cx="1598238" cy="1840827"/>
          </a:xfrm>
          <a:prstGeom prst="rect">
            <a:avLst/>
          </a:prstGeom>
        </p:spPr>
      </p:pic>
      <p:sp>
        <p:nvSpPr>
          <p:cNvPr id="71" name="Callout: Line with Border and Accent Bar 70">
            <a:extLst>
              <a:ext uri="{FF2B5EF4-FFF2-40B4-BE49-F238E27FC236}">
                <a16:creationId xmlns:a16="http://schemas.microsoft.com/office/drawing/2014/main" id="{224A29FE-9A91-01DF-5177-7F6542396D6C}"/>
              </a:ext>
            </a:extLst>
          </p:cNvPr>
          <p:cNvSpPr/>
          <p:nvPr/>
        </p:nvSpPr>
        <p:spPr>
          <a:xfrm>
            <a:off x="1834455" y="2535781"/>
            <a:ext cx="4069202" cy="1949877"/>
          </a:xfrm>
          <a:prstGeom prst="accentBorderCallout1">
            <a:avLst>
              <a:gd name="adj1" fmla="val 76442"/>
              <a:gd name="adj2" fmla="val -3568"/>
              <a:gd name="adj3" fmla="val 154650"/>
              <a:gd name="adj4" fmla="val -18440"/>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Segoe UI" panose="020B0502040204020203" pitchFamily="34" charset="0"/>
                <a:cs typeface="Segoe UI" panose="020B0502040204020203" pitchFamily="34" charset="0"/>
              </a:rPr>
              <a:t>By default, </a:t>
            </a:r>
            <a:r>
              <a:rPr lang="en-US" b="1" dirty="0" err="1">
                <a:solidFill>
                  <a:schemeClr val="tx1"/>
                </a:solidFill>
                <a:latin typeface="Lucida Console" panose="020B0609040504020204" pitchFamily="49" charset="0"/>
                <a:cs typeface="Segoe UI" panose="020B0502040204020203" pitchFamily="34" charset="0"/>
              </a:rPr>
              <a:t>stdio</a:t>
            </a:r>
            <a:r>
              <a:rPr lang="en-US" b="1" dirty="0">
                <a:solidFill>
                  <a:schemeClr val="tx1"/>
                </a:solidFill>
                <a:latin typeface="Segoe UI" panose="020B0502040204020203" pitchFamily="34" charset="0"/>
                <a:cs typeface="Segoe UI" panose="020B0502040204020203" pitchFamily="34" charset="0"/>
              </a:rPr>
              <a:t> buffers file write data in a 4 KB buffer, only calling </a:t>
            </a:r>
            <a:r>
              <a:rPr lang="en-US" b="1" dirty="0">
                <a:solidFill>
                  <a:schemeClr val="tx1"/>
                </a:solidFill>
                <a:latin typeface="Lucida Console" panose="020B0609040504020204" pitchFamily="49" charset="0"/>
                <a:cs typeface="Segoe UI" panose="020B0502040204020203" pitchFamily="34" charset="0"/>
              </a:rPr>
              <a:t>write()</a:t>
            </a:r>
            <a:r>
              <a:rPr lang="en-US" b="1" dirty="0">
                <a:solidFill>
                  <a:schemeClr val="tx1"/>
                </a:solidFill>
                <a:latin typeface="Segoe UI" panose="020B0502040204020203" pitchFamily="34" charset="0"/>
                <a:cs typeface="Segoe UI" panose="020B0502040204020203" pitchFamily="34" charset="0"/>
              </a:rPr>
              <a:t> when the buffer is full! The </a:t>
            </a:r>
            <a:r>
              <a:rPr lang="en-US" b="1" dirty="0">
                <a:solidFill>
                  <a:schemeClr val="tx1"/>
                </a:solidFill>
                <a:latin typeface="Lucida Console" panose="020B0609040504020204" pitchFamily="49" charset="0"/>
                <a:cs typeface="Segoe UI" panose="020B0502040204020203" pitchFamily="34" charset="0"/>
              </a:rPr>
              <a:t>write()</a:t>
            </a:r>
            <a:r>
              <a:rPr lang="en-US" b="1" dirty="0">
                <a:solidFill>
                  <a:schemeClr val="tx1"/>
                </a:solidFill>
                <a:latin typeface="Segoe UI" panose="020B0502040204020203" pitchFamily="34" charset="0"/>
                <a:cs typeface="Segoe UI" panose="020B0502040204020203" pitchFamily="34" charset="0"/>
              </a:rPr>
              <a:t> synchronously updates a </a:t>
            </a:r>
            <a:r>
              <a:rPr lang="en-US" b="1" u="sng" dirty="0">
                <a:solidFill>
                  <a:schemeClr val="tx1"/>
                </a:solidFill>
                <a:latin typeface="Segoe UI" panose="020B0502040204020203" pitchFamily="34" charset="0"/>
                <a:cs typeface="Segoe UI" panose="020B0502040204020203" pitchFamily="34" charset="0"/>
              </a:rPr>
              <a:t>buffer cache block</a:t>
            </a:r>
            <a:r>
              <a:rPr lang="en-US" b="1" dirty="0">
                <a:solidFill>
                  <a:schemeClr val="tx1"/>
                </a:solidFill>
                <a:latin typeface="Segoe UI" panose="020B0502040204020203" pitchFamily="34" charset="0"/>
                <a:cs typeface="Segoe UI" panose="020B0502040204020203" pitchFamily="34" charset="0"/>
              </a:rPr>
              <a:t>, but Linux updates the </a:t>
            </a:r>
            <a:r>
              <a:rPr lang="en-US" b="1" u="sng" dirty="0">
                <a:solidFill>
                  <a:schemeClr val="tx1"/>
                </a:solidFill>
                <a:latin typeface="Segoe UI" panose="020B0502040204020203" pitchFamily="34" charset="0"/>
                <a:cs typeface="Segoe UI" panose="020B0502040204020203" pitchFamily="34" charset="0"/>
              </a:rPr>
              <a:t>actual storage device</a:t>
            </a:r>
            <a:r>
              <a:rPr lang="en-US" b="1" dirty="0">
                <a:solidFill>
                  <a:schemeClr val="tx1"/>
                </a:solidFill>
                <a:latin typeface="Segoe UI" panose="020B0502040204020203" pitchFamily="34" charset="0"/>
                <a:cs typeface="Segoe UI" panose="020B0502040204020203" pitchFamily="34" charset="0"/>
              </a:rPr>
              <a:t> asynchronously!</a:t>
            </a:r>
          </a:p>
        </p:txBody>
      </p:sp>
      <p:sp>
        <p:nvSpPr>
          <p:cNvPr id="72" name="Callout: Line with Border and Accent Bar 71">
            <a:extLst>
              <a:ext uri="{FF2B5EF4-FFF2-40B4-BE49-F238E27FC236}">
                <a16:creationId xmlns:a16="http://schemas.microsoft.com/office/drawing/2014/main" id="{C598446C-2BC8-C69E-4D88-33B325F1546E}"/>
              </a:ext>
            </a:extLst>
          </p:cNvPr>
          <p:cNvSpPr/>
          <p:nvPr/>
        </p:nvSpPr>
        <p:spPr>
          <a:xfrm>
            <a:off x="1831621" y="4721010"/>
            <a:ext cx="4069202" cy="1949877"/>
          </a:xfrm>
          <a:prstGeom prst="accentBorderCallout1">
            <a:avLst>
              <a:gd name="adj1" fmla="val 76442"/>
              <a:gd name="adj2" fmla="val -3568"/>
              <a:gd name="adj3" fmla="val 76702"/>
              <a:gd name="adj4" fmla="val -17833"/>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Segoe UI" panose="020B0502040204020203" pitchFamily="34" charset="0"/>
                <a:cs typeface="Segoe UI" panose="020B0502040204020203" pitchFamily="34" charset="0"/>
              </a:rPr>
              <a:t>A normal function call returns faster than a system call—there’s no need to context switch into and out of the kernel! So, application code perceives that writes have gotten faster . . . but will we lose more data during a crash?</a:t>
            </a:r>
          </a:p>
        </p:txBody>
      </p:sp>
    </p:spTree>
    <p:extLst>
      <p:ext uri="{BB962C8B-B14F-4D97-AF65-F5344CB8AC3E}">
        <p14:creationId xmlns:p14="http://schemas.microsoft.com/office/powerpoint/2010/main" val="191815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5"/>
                                        </p:tgtEl>
                                        <p:attrNameLst>
                                          <p:attrName>r</p:attrName>
                                        </p:attrNameLst>
                                      </p:cBhvr>
                                    </p:animRot>
                                    <p:animRot by="-240000">
                                      <p:cBhvr>
                                        <p:cTn id="13" dur="200" fill="hold">
                                          <p:stCondLst>
                                            <p:cond delay="200"/>
                                          </p:stCondLst>
                                        </p:cTn>
                                        <p:tgtEl>
                                          <p:spTgt spid="45"/>
                                        </p:tgtEl>
                                        <p:attrNameLst>
                                          <p:attrName>r</p:attrName>
                                        </p:attrNameLst>
                                      </p:cBhvr>
                                    </p:animRot>
                                    <p:animRot by="240000">
                                      <p:cBhvr>
                                        <p:cTn id="14" dur="200" fill="hold">
                                          <p:stCondLst>
                                            <p:cond delay="400"/>
                                          </p:stCondLst>
                                        </p:cTn>
                                        <p:tgtEl>
                                          <p:spTgt spid="45"/>
                                        </p:tgtEl>
                                        <p:attrNameLst>
                                          <p:attrName>r</p:attrName>
                                        </p:attrNameLst>
                                      </p:cBhvr>
                                    </p:animRot>
                                    <p:animRot by="-240000">
                                      <p:cBhvr>
                                        <p:cTn id="15" dur="200" fill="hold">
                                          <p:stCondLst>
                                            <p:cond delay="600"/>
                                          </p:stCondLst>
                                        </p:cTn>
                                        <p:tgtEl>
                                          <p:spTgt spid="45"/>
                                        </p:tgtEl>
                                        <p:attrNameLst>
                                          <p:attrName>r</p:attrName>
                                        </p:attrNameLst>
                                      </p:cBhvr>
                                    </p:animRot>
                                    <p:animRot by="120000">
                                      <p:cBhvr>
                                        <p:cTn id="16" dur="200" fill="hold">
                                          <p:stCondLst>
                                            <p:cond delay="800"/>
                                          </p:stCondLst>
                                        </p:cTn>
                                        <p:tgtEl>
                                          <p:spTgt spid="45"/>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50"/>
                                        </p:tgtEl>
                                        <p:attrNameLst>
                                          <p:attrName>r</p:attrName>
                                        </p:attrNameLst>
                                      </p:cBhvr>
                                    </p:animRot>
                                    <p:animRot by="-240000">
                                      <p:cBhvr>
                                        <p:cTn id="19" dur="200" fill="hold">
                                          <p:stCondLst>
                                            <p:cond delay="200"/>
                                          </p:stCondLst>
                                        </p:cTn>
                                        <p:tgtEl>
                                          <p:spTgt spid="50"/>
                                        </p:tgtEl>
                                        <p:attrNameLst>
                                          <p:attrName>r</p:attrName>
                                        </p:attrNameLst>
                                      </p:cBhvr>
                                    </p:animRot>
                                    <p:animRot by="240000">
                                      <p:cBhvr>
                                        <p:cTn id="20" dur="200" fill="hold">
                                          <p:stCondLst>
                                            <p:cond delay="400"/>
                                          </p:stCondLst>
                                        </p:cTn>
                                        <p:tgtEl>
                                          <p:spTgt spid="50"/>
                                        </p:tgtEl>
                                        <p:attrNameLst>
                                          <p:attrName>r</p:attrName>
                                        </p:attrNameLst>
                                      </p:cBhvr>
                                    </p:animRot>
                                    <p:animRot by="-240000">
                                      <p:cBhvr>
                                        <p:cTn id="21" dur="200" fill="hold">
                                          <p:stCondLst>
                                            <p:cond delay="600"/>
                                          </p:stCondLst>
                                        </p:cTn>
                                        <p:tgtEl>
                                          <p:spTgt spid="50"/>
                                        </p:tgtEl>
                                        <p:attrNameLst>
                                          <p:attrName>r</p:attrName>
                                        </p:attrNameLst>
                                      </p:cBhvr>
                                    </p:animRot>
                                    <p:animRot by="120000">
                                      <p:cBhvr>
                                        <p:cTn id="22" dur="200" fill="hold">
                                          <p:stCondLst>
                                            <p:cond delay="800"/>
                                          </p:stCondLst>
                                        </p:cTn>
                                        <p:tgtEl>
                                          <p:spTgt spid="5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32" presetClass="emph" presetSubtype="0" fill="hold" grpId="1" nodeType="withEffect">
                                  <p:stCondLst>
                                    <p:cond delay="0"/>
                                  </p:stCondLst>
                                  <p:childTnLst>
                                    <p:animRot by="120000">
                                      <p:cBhvr>
                                        <p:cTn id="29" dur="100" fill="hold">
                                          <p:stCondLst>
                                            <p:cond delay="0"/>
                                          </p:stCondLst>
                                        </p:cTn>
                                        <p:tgtEl>
                                          <p:spTgt spid="2"/>
                                        </p:tgtEl>
                                        <p:attrNameLst>
                                          <p:attrName>r</p:attrName>
                                        </p:attrNameLst>
                                      </p:cBhvr>
                                    </p:animRot>
                                    <p:animRot by="-240000">
                                      <p:cBhvr>
                                        <p:cTn id="30" dur="200" fill="hold">
                                          <p:stCondLst>
                                            <p:cond delay="200"/>
                                          </p:stCondLst>
                                        </p:cTn>
                                        <p:tgtEl>
                                          <p:spTgt spid="2"/>
                                        </p:tgtEl>
                                        <p:attrNameLst>
                                          <p:attrName>r</p:attrName>
                                        </p:attrNameLst>
                                      </p:cBhvr>
                                    </p:animRot>
                                    <p:animRot by="240000">
                                      <p:cBhvr>
                                        <p:cTn id="31" dur="200" fill="hold">
                                          <p:stCondLst>
                                            <p:cond delay="400"/>
                                          </p:stCondLst>
                                        </p:cTn>
                                        <p:tgtEl>
                                          <p:spTgt spid="2"/>
                                        </p:tgtEl>
                                        <p:attrNameLst>
                                          <p:attrName>r</p:attrName>
                                        </p:attrNameLst>
                                      </p:cBhvr>
                                    </p:animRot>
                                    <p:animRot by="-240000">
                                      <p:cBhvr>
                                        <p:cTn id="32" dur="200" fill="hold">
                                          <p:stCondLst>
                                            <p:cond delay="600"/>
                                          </p:stCondLst>
                                        </p:cTn>
                                        <p:tgtEl>
                                          <p:spTgt spid="2"/>
                                        </p:tgtEl>
                                        <p:attrNameLst>
                                          <p:attrName>r</p:attrName>
                                        </p:attrNameLst>
                                      </p:cBhvr>
                                    </p:animRot>
                                    <p:animRot by="120000">
                                      <p:cBhvr>
                                        <p:cTn id="33" dur="200" fill="hold">
                                          <p:stCondLst>
                                            <p:cond delay="800"/>
                                          </p:stCondLst>
                                        </p:cTn>
                                        <p:tgtEl>
                                          <p:spTgt spid="2"/>
                                        </p:tgtEl>
                                        <p:attrNameLst>
                                          <p:attrName>r</p:attrName>
                                        </p:attrNameLst>
                                      </p:cBhvr>
                                    </p:animRo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 grpId="0" animBg="1"/>
      <p:bldP spid="52" grpId="0" animBg="1"/>
      <p:bldP spid="53" grpId="0" animBg="1"/>
      <p:bldP spid="54" grpId="0" animBg="1"/>
      <p:bldP spid="2" grpId="0"/>
      <p:bldP spid="2" grpId="1"/>
      <p:bldP spid="50" grpId="0"/>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0D73-3877-BCC1-9BA1-DC821A01F4AF}"/>
              </a:ext>
            </a:extLst>
          </p:cNvPr>
          <p:cNvSpPr>
            <a:spLocks noGrp="1"/>
          </p:cNvSpPr>
          <p:nvPr>
            <p:ph type="title"/>
          </p:nvPr>
        </p:nvSpPr>
        <p:spPr>
          <a:xfrm>
            <a:off x="0" y="86499"/>
            <a:ext cx="7661188" cy="1117686"/>
          </a:xfrm>
        </p:spPr>
        <p:txBody>
          <a:bodyPr>
            <a:normAutofit fontScale="90000"/>
          </a:bodyPr>
          <a:lstStyle/>
          <a:p>
            <a:r>
              <a:rPr lang="en-US" dirty="0"/>
              <a:t>There are Many Different Kinds of Storage!</a:t>
            </a:r>
          </a:p>
        </p:txBody>
      </p:sp>
      <p:sp>
        <p:nvSpPr>
          <p:cNvPr id="3" name="Content Placeholder 2">
            <a:extLst>
              <a:ext uri="{FF2B5EF4-FFF2-40B4-BE49-F238E27FC236}">
                <a16:creationId xmlns:a16="http://schemas.microsoft.com/office/drawing/2014/main" id="{FCE7670A-3C92-48CA-031E-29B4B0573E44}"/>
              </a:ext>
            </a:extLst>
          </p:cNvPr>
          <p:cNvSpPr>
            <a:spLocks noGrp="1"/>
          </p:cNvSpPr>
          <p:nvPr>
            <p:ph idx="1"/>
          </p:nvPr>
        </p:nvSpPr>
        <p:spPr>
          <a:xfrm>
            <a:off x="0" y="1204185"/>
            <a:ext cx="7661189" cy="5740314"/>
          </a:xfrm>
        </p:spPr>
        <p:txBody>
          <a:bodyPr>
            <a:normAutofit/>
          </a:bodyPr>
          <a:lstStyle/>
          <a:p>
            <a:r>
              <a:rPr lang="en-US" dirty="0"/>
              <a:t>A storage device holds the bit-level representations of one or more object values</a:t>
            </a:r>
          </a:p>
          <a:p>
            <a:pPr lvl="1"/>
            <a:r>
              <a:rPr lang="en-US" b="1" i="1" dirty="0"/>
              <a:t>Persistent storage devices</a:t>
            </a:r>
            <a:r>
              <a:rPr lang="en-US" dirty="0"/>
              <a:t> (e.g., SSDs, hard drives) remember values even when the devices are not electrically powered on</a:t>
            </a:r>
          </a:p>
          <a:p>
            <a:pPr lvl="1"/>
            <a:r>
              <a:rPr lang="en-US" b="1" i="1" dirty="0"/>
              <a:t>Ephemeral storage devices</a:t>
            </a:r>
            <a:r>
              <a:rPr lang="en-US" dirty="0"/>
              <a:t> (e.g., registers, RAM) lose their values when powered down (either due to graceful shutdowns or unexpected power outages)</a:t>
            </a:r>
          </a:p>
          <a:p>
            <a:r>
              <a:rPr lang="en-US" dirty="0"/>
              <a:t>Most devices allow objects to be written as well as read, but some storage devices only allow reading once initial object values are set</a:t>
            </a:r>
          </a:p>
          <a:p>
            <a:pPr lvl="1"/>
            <a:r>
              <a:rPr lang="en-US" dirty="0"/>
              <a:t>Ex: Read-only memory (ROM) which holds low-level boot code</a:t>
            </a:r>
          </a:p>
          <a:p>
            <a:pPr lvl="1"/>
            <a:r>
              <a:rPr lang="en-US" dirty="0"/>
              <a:t>Ex: Glass-based archival storage</a:t>
            </a:r>
          </a:p>
        </p:txBody>
      </p:sp>
      <p:pic>
        <p:nvPicPr>
          <p:cNvPr id="9" name="Picture 8">
            <a:extLst>
              <a:ext uri="{FF2B5EF4-FFF2-40B4-BE49-F238E27FC236}">
                <a16:creationId xmlns:a16="http://schemas.microsoft.com/office/drawing/2014/main" id="{ED499AE9-4E3A-AE20-8EFC-8B167870F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800" y="645342"/>
            <a:ext cx="2974286" cy="2493288"/>
          </a:xfrm>
          <a:prstGeom prst="rect">
            <a:avLst/>
          </a:prstGeom>
        </p:spPr>
      </p:pic>
      <p:pic>
        <p:nvPicPr>
          <p:cNvPr id="7" name="Picture 6">
            <a:extLst>
              <a:ext uri="{FF2B5EF4-FFF2-40B4-BE49-F238E27FC236}">
                <a16:creationId xmlns:a16="http://schemas.microsoft.com/office/drawing/2014/main" id="{860750DA-88B3-BA19-1145-E8EF2AF12DF2}"/>
              </a:ext>
            </a:extLst>
          </p:cNvPr>
          <p:cNvPicPr>
            <a:picLocks noChangeAspect="1"/>
          </p:cNvPicPr>
          <p:nvPr/>
        </p:nvPicPr>
        <p:blipFill rotWithShape="1">
          <a:blip r:embed="rId4">
            <a:extLst>
              <a:ext uri="{28A0092B-C50C-407E-A947-70E740481C1C}">
                <a14:useLocalDpi xmlns:a14="http://schemas.microsoft.com/office/drawing/2010/main" val="0"/>
              </a:ext>
            </a:extLst>
          </a:blip>
          <a:srcRect l="19914" r="17453"/>
          <a:stretch/>
        </p:blipFill>
        <p:spPr>
          <a:xfrm>
            <a:off x="9848648" y="1585938"/>
            <a:ext cx="2343352" cy="1346887"/>
          </a:xfrm>
          <a:prstGeom prst="rect">
            <a:avLst/>
          </a:prstGeom>
        </p:spPr>
      </p:pic>
      <p:pic>
        <p:nvPicPr>
          <p:cNvPr id="11" name="Picture 10">
            <a:extLst>
              <a:ext uri="{FF2B5EF4-FFF2-40B4-BE49-F238E27FC236}">
                <a16:creationId xmlns:a16="http://schemas.microsoft.com/office/drawing/2014/main" id="{38C03BF9-47A2-668B-277A-CCF841EF3D88}"/>
              </a:ext>
            </a:extLst>
          </p:cNvPr>
          <p:cNvPicPr>
            <a:picLocks noChangeAspect="1"/>
          </p:cNvPicPr>
          <p:nvPr/>
        </p:nvPicPr>
        <p:blipFill>
          <a:blip r:embed="rId5"/>
          <a:stretch>
            <a:fillRect/>
          </a:stretch>
        </p:blipFill>
        <p:spPr>
          <a:xfrm rot="17907069">
            <a:off x="8350559" y="2221282"/>
            <a:ext cx="2996177" cy="2996177"/>
          </a:xfrm>
          <a:prstGeom prst="rect">
            <a:avLst/>
          </a:prstGeom>
        </p:spPr>
      </p:pic>
      <p:sp>
        <p:nvSpPr>
          <p:cNvPr id="14" name="TextBox 13">
            <a:extLst>
              <a:ext uri="{FF2B5EF4-FFF2-40B4-BE49-F238E27FC236}">
                <a16:creationId xmlns:a16="http://schemas.microsoft.com/office/drawing/2014/main" id="{1A6ED804-97EE-3F5C-40A2-1451F50C4A4C}"/>
              </a:ext>
            </a:extLst>
          </p:cNvPr>
          <p:cNvSpPr txBox="1"/>
          <p:nvPr/>
        </p:nvSpPr>
        <p:spPr>
          <a:xfrm>
            <a:off x="7788719" y="2732770"/>
            <a:ext cx="1686854"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Hard disk</a:t>
            </a:r>
          </a:p>
        </p:txBody>
      </p:sp>
      <p:sp>
        <p:nvSpPr>
          <p:cNvPr id="15" name="TextBox 14">
            <a:extLst>
              <a:ext uri="{FF2B5EF4-FFF2-40B4-BE49-F238E27FC236}">
                <a16:creationId xmlns:a16="http://schemas.microsoft.com/office/drawing/2014/main" id="{AD494EA1-910A-28DE-D90E-419D85F445DA}"/>
              </a:ext>
            </a:extLst>
          </p:cNvPr>
          <p:cNvSpPr txBox="1"/>
          <p:nvPr/>
        </p:nvSpPr>
        <p:spPr>
          <a:xfrm>
            <a:off x="9976178" y="2726886"/>
            <a:ext cx="1686854"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SSD</a:t>
            </a:r>
          </a:p>
        </p:txBody>
      </p:sp>
      <p:sp>
        <p:nvSpPr>
          <p:cNvPr id="16" name="TextBox 15">
            <a:extLst>
              <a:ext uri="{FF2B5EF4-FFF2-40B4-BE49-F238E27FC236}">
                <a16:creationId xmlns:a16="http://schemas.microsoft.com/office/drawing/2014/main" id="{0CF295B9-A18D-2F33-0CDC-8EF93B48A66C}"/>
              </a:ext>
            </a:extLst>
          </p:cNvPr>
          <p:cNvSpPr txBox="1"/>
          <p:nvPr/>
        </p:nvSpPr>
        <p:spPr>
          <a:xfrm>
            <a:off x="9056451" y="4099056"/>
            <a:ext cx="1686854"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RAM</a:t>
            </a:r>
          </a:p>
        </p:txBody>
      </p:sp>
      <p:grpSp>
        <p:nvGrpSpPr>
          <p:cNvPr id="4" name="Group 3">
            <a:extLst>
              <a:ext uri="{FF2B5EF4-FFF2-40B4-BE49-F238E27FC236}">
                <a16:creationId xmlns:a16="http://schemas.microsoft.com/office/drawing/2014/main" id="{35E7921C-1AB6-CE90-97F2-24149322DBF6}"/>
              </a:ext>
            </a:extLst>
          </p:cNvPr>
          <p:cNvGrpSpPr/>
          <p:nvPr/>
        </p:nvGrpSpPr>
        <p:grpSpPr>
          <a:xfrm>
            <a:off x="8852449" y="5151552"/>
            <a:ext cx="1992398" cy="1451118"/>
            <a:chOff x="8903679" y="5152510"/>
            <a:chExt cx="1992398" cy="1451118"/>
          </a:xfrm>
        </p:grpSpPr>
        <p:pic>
          <p:nvPicPr>
            <p:cNvPr id="13" name="Picture 12">
              <a:extLst>
                <a:ext uri="{FF2B5EF4-FFF2-40B4-BE49-F238E27FC236}">
                  <a16:creationId xmlns:a16="http://schemas.microsoft.com/office/drawing/2014/main" id="{BA69F8B1-9CE8-CC6E-7815-450A15669E46}"/>
                </a:ext>
              </a:extLst>
            </p:cNvPr>
            <p:cNvPicPr>
              <a:picLocks noChangeAspect="1"/>
            </p:cNvPicPr>
            <p:nvPr/>
          </p:nvPicPr>
          <p:blipFill>
            <a:blip r:embed="rId6"/>
            <a:stretch>
              <a:fillRect/>
            </a:stretch>
          </p:blipFill>
          <p:spPr>
            <a:xfrm>
              <a:off x="8903679" y="5152510"/>
              <a:ext cx="1992398" cy="1195438"/>
            </a:xfrm>
            <a:prstGeom prst="rect">
              <a:avLst/>
            </a:prstGeom>
          </p:spPr>
        </p:pic>
        <p:sp>
          <p:nvSpPr>
            <p:cNvPr id="17" name="TextBox 16">
              <a:extLst>
                <a:ext uri="{FF2B5EF4-FFF2-40B4-BE49-F238E27FC236}">
                  <a16:creationId xmlns:a16="http://schemas.microsoft.com/office/drawing/2014/main" id="{2A4E6F54-CD2B-5C9F-13F5-7A40B0588BCE}"/>
                </a:ext>
              </a:extLst>
            </p:cNvPr>
            <p:cNvSpPr txBox="1"/>
            <p:nvPr/>
          </p:nvSpPr>
          <p:spPr>
            <a:xfrm>
              <a:off x="9064945" y="6203518"/>
              <a:ext cx="1686854"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ROM</a:t>
              </a:r>
            </a:p>
          </p:txBody>
        </p:sp>
      </p:grpSp>
    </p:spTree>
    <p:extLst>
      <p:ext uri="{BB962C8B-B14F-4D97-AF65-F5344CB8AC3E}">
        <p14:creationId xmlns:p14="http://schemas.microsoft.com/office/powerpoint/2010/main" val="256203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5E2B-03EA-C655-B619-2D0A0C096388}"/>
              </a:ext>
            </a:extLst>
          </p:cNvPr>
          <p:cNvSpPr>
            <a:spLocks noGrp="1"/>
          </p:cNvSpPr>
          <p:nvPr>
            <p:ph type="title"/>
          </p:nvPr>
        </p:nvSpPr>
        <p:spPr>
          <a:xfrm>
            <a:off x="838200" y="1245886"/>
            <a:ext cx="10515600" cy="824214"/>
          </a:xfrm>
        </p:spPr>
        <p:txBody>
          <a:bodyPr/>
          <a:lstStyle/>
          <a:p>
            <a:r>
              <a:rPr lang="en-US" dirty="0"/>
              <a:t>The Power of </a:t>
            </a:r>
            <a:r>
              <a:rPr lang="en-US" dirty="0" err="1">
                <a:latin typeface="Lucida Console" panose="020B0609040504020204" pitchFamily="49" charset="0"/>
              </a:rPr>
              <a:t>strace</a:t>
            </a:r>
            <a:r>
              <a:rPr lang="en-US" dirty="0"/>
              <a:t>!</a:t>
            </a:r>
          </a:p>
        </p:txBody>
      </p:sp>
      <p:sp>
        <p:nvSpPr>
          <p:cNvPr id="3" name="Content Placeholder 2">
            <a:extLst>
              <a:ext uri="{FF2B5EF4-FFF2-40B4-BE49-F238E27FC236}">
                <a16:creationId xmlns:a16="http://schemas.microsoft.com/office/drawing/2014/main" id="{6DE86A0F-88D1-4023-39F1-870ED6A99C2A}"/>
              </a:ext>
            </a:extLst>
          </p:cNvPr>
          <p:cNvSpPr>
            <a:spLocks noGrp="1"/>
          </p:cNvSpPr>
          <p:nvPr>
            <p:ph idx="1"/>
          </p:nvPr>
        </p:nvSpPr>
        <p:spPr>
          <a:xfrm>
            <a:off x="419100" y="2070100"/>
            <a:ext cx="11353800" cy="2717800"/>
          </a:xfrm>
        </p:spPr>
        <p:txBody>
          <a:bodyPr>
            <a:normAutofit/>
          </a:bodyPr>
          <a:lstStyle/>
          <a:p>
            <a:r>
              <a:rPr lang="en-US" dirty="0" err="1">
                <a:latin typeface="Lucida Console" panose="020B0609040504020204" pitchFamily="49" charset="0"/>
              </a:rPr>
              <a:t>strace</a:t>
            </a:r>
            <a:r>
              <a:rPr lang="en-US" dirty="0"/>
              <a:t> is a powerful analysis tool that eavesdrops on another program’s system calls</a:t>
            </a:r>
          </a:p>
          <a:p>
            <a:r>
              <a:rPr lang="en-US" dirty="0" err="1">
                <a:latin typeface="Lucida Console" panose="020B0609040504020204" pitchFamily="49" charset="0"/>
              </a:rPr>
              <a:t>strace</a:t>
            </a:r>
            <a:r>
              <a:rPr lang="en-US" dirty="0">
                <a:latin typeface="Lucida Console" panose="020B0609040504020204" pitchFamily="49" charset="0"/>
              </a:rPr>
              <a:t> –o </a:t>
            </a:r>
            <a:r>
              <a:rPr lang="en-US" dirty="0" err="1">
                <a:latin typeface="Lucida Console" panose="020B0609040504020204" pitchFamily="49" charset="0"/>
              </a:rPr>
              <a:t>strace.out</a:t>
            </a:r>
            <a:r>
              <a:rPr lang="en-US" dirty="0">
                <a:latin typeface="Lucida Console" panose="020B0609040504020204" pitchFamily="49" charset="0"/>
              </a:rPr>
              <a:t> &lt;program&gt; &lt;program arguments&gt;</a:t>
            </a:r>
          </a:p>
          <a:p>
            <a:pPr lvl="1"/>
            <a:r>
              <a:rPr lang="en-US" dirty="0">
                <a:latin typeface="Lucida Console" panose="020B0609040504020204" pitchFamily="49" charset="0"/>
              </a:rPr>
              <a:t>-f</a:t>
            </a:r>
            <a:r>
              <a:rPr lang="en-US" dirty="0"/>
              <a:t>: follow forks (i.e., child processes)</a:t>
            </a:r>
          </a:p>
          <a:p>
            <a:pPr lvl="1"/>
            <a:r>
              <a:rPr lang="en-US" dirty="0">
                <a:latin typeface="Lucida Console" panose="020B0609040504020204" pitchFamily="49" charset="0"/>
              </a:rPr>
              <a:t>-s N</a:t>
            </a:r>
            <a:r>
              <a:rPr lang="en-US" dirty="0"/>
              <a:t>: For each string argument and return value, print up to </a:t>
            </a:r>
            <a:r>
              <a:rPr lang="en-US" dirty="0">
                <a:latin typeface="Lucida Console" panose="020B0609040504020204" pitchFamily="49" charset="0"/>
              </a:rPr>
              <a:t>N</a:t>
            </a:r>
            <a:r>
              <a:rPr lang="en-US" dirty="0"/>
              <a:t> bytes</a:t>
            </a:r>
          </a:p>
          <a:p>
            <a:pPr lvl="1"/>
            <a:r>
              <a:rPr lang="en-US" dirty="0">
                <a:latin typeface="Lucida Console" panose="020B0609040504020204" pitchFamily="49" charset="0"/>
              </a:rPr>
              <a:t>-e trace=</a:t>
            </a:r>
            <a:r>
              <a:rPr lang="en-US" dirty="0" err="1">
                <a:latin typeface="Lucida Console" panose="020B0609040504020204" pitchFamily="49" charset="0"/>
              </a:rPr>
              <a:t>open,close,read,write</a:t>
            </a:r>
            <a:r>
              <a:rPr lang="en-US" dirty="0"/>
              <a:t>: Only track those system calls</a:t>
            </a:r>
          </a:p>
        </p:txBody>
      </p:sp>
    </p:spTree>
    <p:extLst>
      <p:ext uri="{BB962C8B-B14F-4D97-AF65-F5344CB8AC3E}">
        <p14:creationId xmlns:p14="http://schemas.microsoft.com/office/powerpoint/2010/main" val="37259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4F67E2-AA1C-96E7-30C8-DA4A6AC4E3F2}"/>
              </a:ext>
            </a:extLst>
          </p:cNvPr>
          <p:cNvSpPr txBox="1"/>
          <p:nvPr/>
        </p:nvSpPr>
        <p:spPr>
          <a:xfrm>
            <a:off x="222421" y="622110"/>
            <a:ext cx="11747157" cy="6186309"/>
          </a:xfrm>
          <a:prstGeom prst="rect">
            <a:avLst/>
          </a:prstGeom>
          <a:noFill/>
        </p:spPr>
        <p:txBody>
          <a:bodyPr wrap="square">
            <a:spAutoFit/>
          </a:bodyPr>
          <a:lstStyle/>
          <a:p>
            <a:r>
              <a:rPr lang="en-US" dirty="0" err="1">
                <a:latin typeface="Lucida Console" panose="020B0609040504020204" pitchFamily="49" charset="0"/>
              </a:rPr>
              <a:t>openat</a:t>
            </a:r>
            <a:r>
              <a:rPr lang="en-US" dirty="0">
                <a:latin typeface="Lucida Console" panose="020B0609040504020204" pitchFamily="49" charset="0"/>
              </a:rPr>
              <a:t>(AT_FDCWD, "/lib64/libc.so.6", O_RDONLY|O_CLOEXEC) = 3</a:t>
            </a:r>
          </a:p>
          <a:p>
            <a:r>
              <a:rPr lang="en-US" dirty="0">
                <a:latin typeface="Lucida Console" panose="020B0609040504020204" pitchFamily="49" charset="0"/>
              </a:rPr>
              <a:t>read(3, "\177ELF\2\1\1\3\0\0\0\0\0\0\0\0\3\0&gt;\0\1\0\0\0P\22\2\0\0\0\0\0"..., 832) = 832</a:t>
            </a:r>
          </a:p>
          <a:p>
            <a:r>
              <a:rPr lang="en-US" dirty="0" err="1">
                <a:latin typeface="Lucida Console" panose="020B0609040504020204" pitchFamily="49" charset="0"/>
              </a:rPr>
              <a:t>mmap</a:t>
            </a:r>
            <a:r>
              <a:rPr lang="en-US" dirty="0">
                <a:latin typeface="Lucida Console" panose="020B0609040504020204" pitchFamily="49" charset="0"/>
              </a:rPr>
              <a:t>(NULL, 3852960, PROT_READ|PROT_EXEC, MAP_PRIVATE|MAP_DENYWRITE, 3, 0) = 0x7fd13a2e2000</a:t>
            </a:r>
          </a:p>
          <a:p>
            <a:r>
              <a:rPr lang="en-US" dirty="0" err="1">
                <a:latin typeface="Lucida Console" panose="020B0609040504020204" pitchFamily="49" charset="0"/>
              </a:rPr>
              <a:t>mprotect</a:t>
            </a:r>
            <a:r>
              <a:rPr lang="en-US" dirty="0">
                <a:latin typeface="Lucida Console" panose="020B0609040504020204" pitchFamily="49" charset="0"/>
              </a:rPr>
              <a:t>(0x7fd13a486000, 2093056, PROT_NONE) = 0</a:t>
            </a:r>
          </a:p>
          <a:p>
            <a:r>
              <a:rPr lang="en-US" dirty="0" err="1">
                <a:latin typeface="Lucida Console" panose="020B0609040504020204" pitchFamily="49" charset="0"/>
              </a:rPr>
              <a:t>mmap</a:t>
            </a:r>
            <a:r>
              <a:rPr lang="en-US" dirty="0">
                <a:latin typeface="Lucida Console" panose="020B0609040504020204" pitchFamily="49" charset="0"/>
              </a:rPr>
              <a:t>(0x7fd13a685000, 24576, PROT_READ|PROT_WRITE, MAP_PRIVATE|MAP_FIXED|MAP_DENYWRITE, 3, 0x1a3000) = 0x7fd13a685000</a:t>
            </a:r>
          </a:p>
          <a:p>
            <a:r>
              <a:rPr lang="en-US" dirty="0" err="1">
                <a:latin typeface="Lucida Console" panose="020B0609040504020204" pitchFamily="49" charset="0"/>
              </a:rPr>
              <a:t>mmap</a:t>
            </a:r>
            <a:r>
              <a:rPr lang="en-US" dirty="0">
                <a:latin typeface="Lucida Console" panose="020B0609040504020204" pitchFamily="49" charset="0"/>
              </a:rPr>
              <a:t>(0x7fd13a68b000, 15008, PROT_READ|PROT_WRITE, MAP_PRIVATE|MAP_FIXED|MAP_ANONYMOUS, -1, 0) = 0x7fd13a68b000</a:t>
            </a:r>
          </a:p>
          <a:p>
            <a:r>
              <a:rPr lang="en-US" dirty="0">
                <a:latin typeface="Lucida Console" panose="020B0609040504020204" pitchFamily="49" charset="0"/>
              </a:rPr>
              <a:t>close(3)                                = 0</a:t>
            </a:r>
          </a:p>
          <a:p>
            <a:r>
              <a:rPr lang="en-US" dirty="0" err="1">
                <a:latin typeface="Lucida Console" panose="020B0609040504020204" pitchFamily="49" charset="0"/>
              </a:rPr>
              <a:t>openat</a:t>
            </a:r>
            <a:r>
              <a:rPr lang="en-US" dirty="0">
                <a:latin typeface="Lucida Console" panose="020B0609040504020204" pitchFamily="49" charset="0"/>
              </a:rPr>
              <a:t>(AT_FDCWD, "data", O_WRONLY|O_CREAT|O_TRUNC, 0666) = 3</a:t>
            </a:r>
          </a:p>
          <a:p>
            <a:r>
              <a:rPr lang="en-US" dirty="0">
                <a:latin typeface="Lucida Console" panose="020B0609040504020204" pitchFamily="49" charset="0"/>
              </a:rPr>
              <a:t>write(2, "\r         4,096 bytes      0.000"..., 68) = 68</a:t>
            </a:r>
          </a:p>
          <a:p>
            <a:r>
              <a:rPr lang="en-US" dirty="0">
                <a:latin typeface="Lucida Console" panose="020B0609040504020204" pitchFamily="49" charset="0"/>
              </a:rPr>
              <a:t>write(3, "66666666666666666666666666666666"..., 4096) = 4096</a:t>
            </a:r>
          </a:p>
          <a:p>
            <a:r>
              <a:rPr lang="en-US" dirty="0">
                <a:latin typeface="Lucida Console" panose="020B0609040504020204" pitchFamily="49" charset="0"/>
              </a:rPr>
              <a:t>write(2, "\r         8,192 bytes      0.000"..., 68) = 68</a:t>
            </a:r>
          </a:p>
          <a:p>
            <a:r>
              <a:rPr lang="en-US" dirty="0">
                <a:latin typeface="Lucida Console" panose="020B0609040504020204" pitchFamily="49" charset="0"/>
              </a:rPr>
              <a:t>write(3, "66666666666666666666666666666666"..., 4096) = 4096</a:t>
            </a:r>
          </a:p>
          <a:p>
            <a:r>
              <a:rPr lang="en-US" dirty="0">
                <a:latin typeface="Lucida Console" panose="020B0609040504020204" pitchFamily="49" charset="0"/>
              </a:rPr>
              <a:t>write(2, "\r        12,288 bytes      0.001"..., 68) = 68</a:t>
            </a:r>
          </a:p>
          <a:p>
            <a:r>
              <a:rPr lang="en-US" dirty="0">
                <a:latin typeface="Lucida Console" panose="020B0609040504020204" pitchFamily="49" charset="0"/>
              </a:rPr>
              <a:t>write(3, "66666666666666666666666666666666"..., 4096) = 4096</a:t>
            </a:r>
          </a:p>
          <a:p>
            <a:r>
              <a:rPr lang="en-US" dirty="0">
                <a:latin typeface="Lucida Console" panose="020B0609040504020204" pitchFamily="49" charset="0"/>
              </a:rPr>
              <a:t>write(2, "\r        16,384 bytes      0.001"..., 68) = 68</a:t>
            </a:r>
          </a:p>
          <a:p>
            <a:r>
              <a:rPr lang="en-US" dirty="0">
                <a:latin typeface="Lucida Console" panose="020B0609040504020204" pitchFamily="49" charset="0"/>
              </a:rPr>
              <a:t>write(3, "66666666666666666666666666666666"..., 4096) = 4096</a:t>
            </a:r>
          </a:p>
          <a:p>
            <a:r>
              <a:rPr lang="en-US" dirty="0">
                <a:latin typeface="Lucida Console" panose="020B0609040504020204" pitchFamily="49" charset="0"/>
              </a:rPr>
              <a:t>write(2, "\r        20,480 bytes      0.001"..., 68) = 68</a:t>
            </a:r>
          </a:p>
          <a:p>
            <a:r>
              <a:rPr lang="en-US" dirty="0">
                <a:latin typeface="Lucida Console" panose="020B0609040504020204" pitchFamily="49" charset="0"/>
              </a:rPr>
              <a:t>write(3, "66666666666666666666666666666666"..., 4096) = 4096</a:t>
            </a:r>
          </a:p>
        </p:txBody>
      </p:sp>
      <p:sp>
        <p:nvSpPr>
          <p:cNvPr id="5" name="TextBox 4">
            <a:extLst>
              <a:ext uri="{FF2B5EF4-FFF2-40B4-BE49-F238E27FC236}">
                <a16:creationId xmlns:a16="http://schemas.microsoft.com/office/drawing/2014/main" id="{FFAEC45F-005D-79C4-6EEC-DC7E44CD0DE3}"/>
              </a:ext>
            </a:extLst>
          </p:cNvPr>
          <p:cNvSpPr txBox="1"/>
          <p:nvPr/>
        </p:nvSpPr>
        <p:spPr>
          <a:xfrm>
            <a:off x="2446636" y="135731"/>
            <a:ext cx="7055709" cy="461665"/>
          </a:xfrm>
          <a:prstGeom prst="rect">
            <a:avLst/>
          </a:prstGeom>
          <a:noFill/>
        </p:spPr>
        <p:txBody>
          <a:bodyPr wrap="square" rtlCol="0">
            <a:spAutoFit/>
          </a:bodyPr>
          <a:lstStyle/>
          <a:p>
            <a:r>
              <a:rPr lang="en-US" sz="2400" b="1" u="sng" dirty="0">
                <a:latin typeface="Segoe UI" panose="020B0502040204020203" pitchFamily="34" charset="0"/>
                <a:cs typeface="Segoe UI" panose="020B0502040204020203" pitchFamily="34" charset="0"/>
              </a:rPr>
              <a:t>(Very abridged) </a:t>
            </a:r>
            <a:r>
              <a:rPr lang="en-US" sz="2400" b="1" u="sng" dirty="0" err="1">
                <a:latin typeface="Lucida Console" panose="020B0609040504020204" pitchFamily="49" charset="0"/>
                <a:cs typeface="Segoe UI" panose="020B0502040204020203" pitchFamily="34" charset="0"/>
              </a:rPr>
              <a:t>strace</a:t>
            </a:r>
            <a:r>
              <a:rPr lang="en-US" sz="2400" b="1" u="sng" dirty="0">
                <a:latin typeface="Segoe UI" panose="020B0502040204020203" pitchFamily="34" charset="0"/>
                <a:cs typeface="Segoe UI" panose="020B0502040204020203" pitchFamily="34" charset="0"/>
              </a:rPr>
              <a:t> of the </a:t>
            </a:r>
            <a:r>
              <a:rPr lang="en-US" sz="2400" b="1" u="sng" dirty="0" err="1">
                <a:latin typeface="Lucida Console" panose="020B0609040504020204" pitchFamily="49" charset="0"/>
                <a:cs typeface="Segoe UI" panose="020B0502040204020203" pitchFamily="34" charset="0"/>
              </a:rPr>
              <a:t>stdio</a:t>
            </a:r>
            <a:r>
              <a:rPr lang="en-US" sz="2400" b="1" u="sng" dirty="0">
                <a:latin typeface="Segoe UI" panose="020B0502040204020203" pitchFamily="34" charset="0"/>
                <a:cs typeface="Segoe UI" panose="020B0502040204020203" pitchFamily="34" charset="0"/>
              </a:rPr>
              <a:t> program</a:t>
            </a:r>
          </a:p>
        </p:txBody>
      </p:sp>
    </p:spTree>
    <p:extLst>
      <p:ext uri="{BB962C8B-B14F-4D97-AF65-F5344CB8AC3E}">
        <p14:creationId xmlns:p14="http://schemas.microsoft.com/office/powerpoint/2010/main" val="26535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E09-181F-C444-8A47-7037053DD3E4}"/>
              </a:ext>
            </a:extLst>
          </p:cNvPr>
          <p:cNvSpPr>
            <a:spLocks noGrp="1"/>
          </p:cNvSpPr>
          <p:nvPr>
            <p:ph type="title"/>
          </p:nvPr>
        </p:nvSpPr>
        <p:spPr>
          <a:xfrm>
            <a:off x="838200" y="-104434"/>
            <a:ext cx="10515600" cy="1416700"/>
          </a:xfrm>
        </p:spPr>
        <p:txBody>
          <a:bodyPr/>
          <a:lstStyle/>
          <a:p>
            <a:r>
              <a:rPr lang="en-US" dirty="0"/>
              <a:t>Performance Comparison: Direct System Calls vs. </a:t>
            </a:r>
            <a:r>
              <a:rPr lang="en-US" dirty="0" err="1">
                <a:latin typeface="Lucida Console" panose="020B0609040504020204" pitchFamily="49" charset="0"/>
              </a:rPr>
              <a:t>stdio</a:t>
            </a:r>
            <a:endParaRPr lang="en-US" dirty="0">
              <a:latin typeface="Lucida Console" panose="020B0609040504020204" pitchFamily="49" charset="0"/>
            </a:endParaRPr>
          </a:p>
        </p:txBody>
      </p:sp>
      <p:sp>
        <p:nvSpPr>
          <p:cNvPr id="3" name="Content Placeholder 2">
            <a:extLst>
              <a:ext uri="{FF2B5EF4-FFF2-40B4-BE49-F238E27FC236}">
                <a16:creationId xmlns:a16="http://schemas.microsoft.com/office/drawing/2014/main" id="{433F911A-8E14-3903-BC6E-3AEE258548D8}"/>
              </a:ext>
            </a:extLst>
          </p:cNvPr>
          <p:cNvSpPr>
            <a:spLocks noGrp="1"/>
          </p:cNvSpPr>
          <p:nvPr>
            <p:ph idx="1"/>
          </p:nvPr>
        </p:nvSpPr>
        <p:spPr>
          <a:xfrm>
            <a:off x="185351" y="1161534"/>
            <a:ext cx="12006649" cy="5894174"/>
          </a:xfrm>
        </p:spPr>
        <p:txBody>
          <a:bodyPr>
            <a:normAutofit/>
          </a:bodyPr>
          <a:lstStyle/>
          <a:p>
            <a:r>
              <a:rPr lang="fr-FR" dirty="0"/>
              <a:t>The </a:t>
            </a:r>
            <a:r>
              <a:rPr lang="fr-FR" dirty="0" err="1">
                <a:latin typeface="Lucida Console" panose="020B0609040504020204" pitchFamily="49" charset="0"/>
              </a:rPr>
              <a:t>stdio</a:t>
            </a:r>
            <a:r>
              <a:rPr lang="fr-FR" dirty="0"/>
              <a:t> version </a:t>
            </a:r>
            <a:r>
              <a:rPr lang="fr-FR" dirty="0" err="1"/>
              <a:t>is</a:t>
            </a:r>
            <a:r>
              <a:rPr lang="fr-FR" dirty="0"/>
              <a:t> </a:t>
            </a:r>
            <a:r>
              <a:rPr lang="fr-FR" b="1" i="1" dirty="0" err="1"/>
              <a:t>much</a:t>
            </a:r>
            <a:r>
              <a:rPr lang="fr-FR" dirty="0"/>
              <a:t> </a:t>
            </a:r>
            <a:r>
              <a:rPr lang="fr-FR" dirty="0" err="1"/>
              <a:t>faster</a:t>
            </a:r>
            <a:r>
              <a:rPr lang="fr-FR" dirty="0"/>
              <a:t> . . .</a:t>
            </a:r>
          </a:p>
          <a:p>
            <a:pPr lvl="1"/>
            <a:r>
              <a:rPr lang="fr-FR" dirty="0"/>
              <a:t>Direct system calls: </a:t>
            </a:r>
            <a:r>
              <a:rPr lang="fr-FR" dirty="0">
                <a:latin typeface="Lucida Console" panose="020B0609040504020204" pitchFamily="49" charset="0"/>
              </a:rPr>
              <a:t>5,120,000 bytes 5.890 sec    869,230 bytes/sec</a:t>
            </a:r>
          </a:p>
          <a:p>
            <a:pPr lvl="1"/>
            <a:r>
              <a:rPr lang="fr-FR" dirty="0" err="1">
                <a:latin typeface="Lucida Console" panose="020B0609040504020204" pitchFamily="49" charset="0"/>
              </a:rPr>
              <a:t>stdio</a:t>
            </a:r>
            <a:r>
              <a:rPr lang="fr-FR" dirty="0"/>
              <a:t>:</a:t>
            </a:r>
            <a:r>
              <a:rPr lang="fr-FR" dirty="0">
                <a:latin typeface="Lucida Console" panose="020B0609040504020204" pitchFamily="49" charset="0"/>
              </a:rPr>
              <a:t>    </a:t>
            </a:r>
            <a:r>
              <a:rPr lang="fr-FR" sz="1800" dirty="0">
                <a:latin typeface="Lucida Console" panose="020B0609040504020204" pitchFamily="49" charset="0"/>
              </a:rPr>
              <a:t>    </a:t>
            </a:r>
            <a:r>
              <a:rPr lang="fr-FR" dirty="0">
                <a:latin typeface="Lucida Console" panose="020B0609040504020204" pitchFamily="49" charset="0"/>
              </a:rPr>
              <a:t>51,200,000 bytes 0.844 sec 60,644,536 bytes/sec</a:t>
            </a:r>
          </a:p>
          <a:p>
            <a:pPr lvl="1"/>
            <a:r>
              <a:rPr lang="fr-FR" dirty="0"/>
              <a:t>The </a:t>
            </a:r>
            <a:r>
              <a:rPr lang="fr-FR" dirty="0" err="1">
                <a:latin typeface="Lucida Console" panose="020B0609040504020204" pitchFamily="49" charset="0"/>
              </a:rPr>
              <a:t>stdio</a:t>
            </a:r>
            <a:r>
              <a:rPr lang="fr-FR" dirty="0"/>
              <a:t> version </a:t>
            </a:r>
            <a:r>
              <a:rPr lang="fr-FR" dirty="0" err="1"/>
              <a:t>invokes</a:t>
            </a:r>
            <a:r>
              <a:rPr lang="fr-FR" dirty="0"/>
              <a:t> </a:t>
            </a:r>
            <a:r>
              <a:rPr lang="fr-FR" dirty="0" err="1"/>
              <a:t>many</a:t>
            </a:r>
            <a:r>
              <a:rPr lang="fr-FR" dirty="0"/>
              <a:t> </a:t>
            </a:r>
            <a:r>
              <a:rPr lang="fr-FR" dirty="0" err="1"/>
              <a:t>fewer</a:t>
            </a:r>
            <a:r>
              <a:rPr lang="fr-FR" dirty="0"/>
              <a:t> system calls (12,500 vs. 5,120,000), and </a:t>
            </a:r>
            <a:r>
              <a:rPr lang="fr-FR" dirty="0" err="1"/>
              <a:t>thus</a:t>
            </a:r>
            <a:r>
              <a:rPr lang="fr-FR" dirty="0"/>
              <a:t> </a:t>
            </a:r>
            <a:r>
              <a:rPr lang="fr-FR" dirty="0" err="1"/>
              <a:t>incurs</a:t>
            </a:r>
            <a:r>
              <a:rPr lang="fr-FR" dirty="0"/>
              <a:t> </a:t>
            </a:r>
            <a:r>
              <a:rPr lang="fr-FR" dirty="0" err="1"/>
              <a:t>much</a:t>
            </a:r>
            <a:r>
              <a:rPr lang="fr-FR" dirty="0"/>
              <a:t> </a:t>
            </a:r>
            <a:r>
              <a:rPr lang="fr-FR" dirty="0" err="1"/>
              <a:t>less</a:t>
            </a:r>
            <a:r>
              <a:rPr lang="fr-FR" dirty="0"/>
              <a:t> </a:t>
            </a:r>
            <a:r>
              <a:rPr lang="fr-FR" dirty="0" err="1"/>
              <a:t>context-switching</a:t>
            </a:r>
            <a:r>
              <a:rPr lang="fr-FR" dirty="0"/>
              <a:t> </a:t>
            </a:r>
            <a:r>
              <a:rPr lang="fr-FR" dirty="0" err="1"/>
              <a:t>overhead</a:t>
            </a:r>
            <a:r>
              <a:rPr lang="fr-FR" dirty="0"/>
              <a:t> (e.g., </a:t>
            </a:r>
            <a:r>
              <a:rPr lang="fr-FR" dirty="0" err="1"/>
              <a:t>restoring</a:t>
            </a:r>
            <a:r>
              <a:rPr lang="fr-FR" dirty="0"/>
              <a:t> and </a:t>
            </a:r>
            <a:r>
              <a:rPr lang="fr-FR" dirty="0" err="1"/>
              <a:t>saving</a:t>
            </a:r>
            <a:r>
              <a:rPr lang="fr-FR" dirty="0"/>
              <a:t> </a:t>
            </a:r>
            <a:r>
              <a:rPr lang="fr-FR" dirty="0" err="1"/>
              <a:t>registers</a:t>
            </a:r>
            <a:r>
              <a:rPr lang="fr-FR" dirty="0"/>
              <a:t>)</a:t>
            </a:r>
          </a:p>
          <a:p>
            <a:r>
              <a:rPr lang="fr-FR" dirty="0" err="1"/>
              <a:t>However</a:t>
            </a:r>
            <a:r>
              <a:rPr lang="fr-FR" dirty="0"/>
              <a:t>, the </a:t>
            </a:r>
            <a:r>
              <a:rPr lang="fr-FR" dirty="0" err="1">
                <a:latin typeface="Lucida Console" panose="020B0609040504020204" pitchFamily="49" charset="0"/>
              </a:rPr>
              <a:t>stdio</a:t>
            </a:r>
            <a:r>
              <a:rPr lang="fr-FR" dirty="0"/>
              <a:t> version </a:t>
            </a:r>
            <a:r>
              <a:rPr lang="fr-FR" dirty="0" err="1"/>
              <a:t>may</a:t>
            </a:r>
            <a:r>
              <a:rPr lang="fr-FR" dirty="0"/>
              <a:t> </a:t>
            </a:r>
            <a:r>
              <a:rPr lang="fr-FR" dirty="0" err="1"/>
              <a:t>be</a:t>
            </a:r>
            <a:r>
              <a:rPr lang="fr-FR" dirty="0"/>
              <a:t> </a:t>
            </a:r>
            <a:r>
              <a:rPr lang="fr-FR" dirty="0" err="1"/>
              <a:t>less</a:t>
            </a:r>
            <a:r>
              <a:rPr lang="fr-FR" dirty="0"/>
              <a:t> </a:t>
            </a:r>
            <a:r>
              <a:rPr lang="fr-FR" dirty="0" err="1"/>
              <a:t>safe</a:t>
            </a:r>
            <a:r>
              <a:rPr lang="fr-FR" dirty="0"/>
              <a:t>!</a:t>
            </a:r>
          </a:p>
          <a:p>
            <a:pPr lvl="1"/>
            <a:r>
              <a:rPr lang="fr-FR" dirty="0"/>
              <a:t>RAM (</a:t>
            </a:r>
            <a:r>
              <a:rPr lang="fr-FR" dirty="0" err="1"/>
              <a:t>which</a:t>
            </a:r>
            <a:r>
              <a:rPr lang="fr-FR" dirty="0"/>
              <a:t> stores </a:t>
            </a:r>
            <a:r>
              <a:rPr lang="fr-FR" dirty="0" err="1"/>
              <a:t>both</a:t>
            </a:r>
            <a:r>
              <a:rPr lang="fr-FR" dirty="0"/>
              <a:t> the </a:t>
            </a:r>
            <a:r>
              <a:rPr lang="fr-FR" dirty="0" err="1">
                <a:latin typeface="Lucida Console" panose="020B0609040504020204" pitchFamily="49" charset="0"/>
              </a:rPr>
              <a:t>stdio</a:t>
            </a:r>
            <a:r>
              <a:rPr lang="fr-FR" dirty="0"/>
              <a:t> cache and the </a:t>
            </a:r>
            <a:r>
              <a:rPr lang="fr-FR" dirty="0" err="1"/>
              <a:t>kernel’s</a:t>
            </a:r>
            <a:r>
              <a:rPr lang="fr-FR" dirty="0"/>
              <a:t> buffer cache) </a:t>
            </a:r>
            <a:r>
              <a:rPr lang="fr-FR" dirty="0" err="1"/>
              <a:t>is</a:t>
            </a:r>
            <a:r>
              <a:rPr lang="fr-FR" dirty="0"/>
              <a:t> not persistent</a:t>
            </a:r>
          </a:p>
          <a:p>
            <a:pPr lvl="1"/>
            <a:r>
              <a:rPr lang="fr-FR" dirty="0"/>
              <a:t>Data </a:t>
            </a:r>
            <a:r>
              <a:rPr lang="fr-FR" dirty="0" err="1"/>
              <a:t>only</a:t>
            </a:r>
            <a:r>
              <a:rPr lang="fr-FR" dirty="0"/>
              <a:t> </a:t>
            </a:r>
            <a:r>
              <a:rPr lang="fr-FR" dirty="0" err="1"/>
              <a:t>becomes</a:t>
            </a:r>
            <a:r>
              <a:rPr lang="fr-FR" dirty="0"/>
              <a:t> persistent </a:t>
            </a:r>
            <a:r>
              <a:rPr lang="fr-FR" dirty="0" err="1"/>
              <a:t>when</a:t>
            </a:r>
            <a:r>
              <a:rPr lang="fr-FR" dirty="0"/>
              <a:t>:</a:t>
            </a:r>
          </a:p>
          <a:p>
            <a:pPr marL="1371600" lvl="2" indent="-457200">
              <a:buFont typeface="+mj-lt"/>
              <a:buAutoNum type="arabicPeriod"/>
            </a:pPr>
            <a:r>
              <a:rPr lang="fr-FR" dirty="0"/>
              <a:t>The data arrives in the </a:t>
            </a:r>
            <a:r>
              <a:rPr lang="fr-FR" dirty="0" err="1"/>
              <a:t>kernel’s</a:t>
            </a:r>
            <a:r>
              <a:rPr lang="fr-FR" dirty="0"/>
              <a:t> buffer cache, and</a:t>
            </a:r>
          </a:p>
          <a:p>
            <a:pPr marL="1371600" lvl="2" indent="-457200">
              <a:buFont typeface="+mj-lt"/>
              <a:buAutoNum type="arabicPeriod"/>
            </a:pPr>
            <a:r>
              <a:rPr lang="fr-FR" dirty="0"/>
              <a:t>The kernel </a:t>
            </a:r>
            <a:r>
              <a:rPr lang="fr-FR" dirty="0" err="1"/>
              <a:t>actually</a:t>
            </a:r>
            <a:r>
              <a:rPr lang="fr-FR" dirty="0"/>
              <a:t> </a:t>
            </a:r>
            <a:r>
              <a:rPr lang="fr-FR" dirty="0" err="1"/>
              <a:t>performs</a:t>
            </a:r>
            <a:r>
              <a:rPr lang="fr-FR" dirty="0"/>
              <a:t> the </a:t>
            </a:r>
            <a:r>
              <a:rPr lang="fr-FR" dirty="0" err="1"/>
              <a:t>asynchronous</a:t>
            </a:r>
            <a:r>
              <a:rPr lang="fr-FR" dirty="0"/>
              <a:t> flush of the </a:t>
            </a:r>
            <a:r>
              <a:rPr lang="fr-FR" dirty="0" err="1"/>
              <a:t>associated</a:t>
            </a:r>
            <a:r>
              <a:rPr lang="fr-FR" dirty="0"/>
              <a:t> cache block to persistent </a:t>
            </a:r>
            <a:r>
              <a:rPr lang="fr-FR" dirty="0" err="1"/>
              <a:t>storage</a:t>
            </a:r>
            <a:endParaRPr lang="fr-FR" dirty="0"/>
          </a:p>
          <a:p>
            <a:pPr lvl="1"/>
            <a:r>
              <a:rPr lang="fr-FR" dirty="0"/>
              <a:t>The </a:t>
            </a:r>
            <a:r>
              <a:rPr lang="fr-FR" dirty="0" err="1">
                <a:latin typeface="Lucida Console" panose="020B0609040504020204" pitchFamily="49" charset="0"/>
              </a:rPr>
              <a:t>stdio</a:t>
            </a:r>
            <a:r>
              <a:rPr lang="fr-FR" dirty="0"/>
              <a:t> program </a:t>
            </a:r>
            <a:r>
              <a:rPr lang="fr-FR" dirty="0" err="1"/>
              <a:t>delays</a:t>
            </a:r>
            <a:r>
              <a:rPr lang="fr-FR" dirty="0"/>
              <a:t> </a:t>
            </a:r>
            <a:r>
              <a:rPr lang="fr-FR" dirty="0" err="1"/>
              <a:t>Step</a:t>
            </a:r>
            <a:r>
              <a:rPr lang="fr-FR" dirty="0"/>
              <a:t> 1, </a:t>
            </a:r>
            <a:r>
              <a:rPr lang="fr-FR" dirty="0" err="1"/>
              <a:t>which</a:t>
            </a:r>
            <a:r>
              <a:rPr lang="fr-FR" dirty="0"/>
              <a:t> </a:t>
            </a:r>
            <a:r>
              <a:rPr lang="fr-FR" dirty="0" err="1"/>
              <a:t>might</a:t>
            </a:r>
            <a:r>
              <a:rPr lang="fr-FR" dirty="0"/>
              <a:t> </a:t>
            </a:r>
            <a:r>
              <a:rPr lang="fr-FR" dirty="0" err="1"/>
              <a:t>delay</a:t>
            </a:r>
            <a:r>
              <a:rPr lang="fr-FR" dirty="0"/>
              <a:t> </a:t>
            </a:r>
            <a:r>
              <a:rPr lang="fr-FR" dirty="0" err="1"/>
              <a:t>Step</a:t>
            </a:r>
            <a:r>
              <a:rPr lang="fr-FR" dirty="0"/>
              <a:t> 2 for the </a:t>
            </a:r>
            <a:r>
              <a:rPr lang="fr-FR" dirty="0" err="1"/>
              <a:t>associated</a:t>
            </a:r>
            <a:r>
              <a:rPr lang="fr-FR" dirty="0"/>
              <a:t> data!</a:t>
            </a:r>
          </a:p>
          <a:p>
            <a:pPr lvl="1"/>
            <a:r>
              <a:rPr lang="fr-FR" dirty="0"/>
              <a:t>This </a:t>
            </a:r>
            <a:r>
              <a:rPr lang="fr-FR" dirty="0" err="1"/>
              <a:t>delay</a:t>
            </a:r>
            <a:r>
              <a:rPr lang="fr-FR" dirty="0"/>
              <a:t> </a:t>
            </a:r>
            <a:r>
              <a:rPr lang="fr-FR" dirty="0" err="1"/>
              <a:t>is</a:t>
            </a:r>
            <a:r>
              <a:rPr lang="fr-FR" dirty="0"/>
              <a:t> </a:t>
            </a:r>
            <a:r>
              <a:rPr lang="fr-FR" dirty="0" err="1"/>
              <a:t>bad</a:t>
            </a:r>
            <a:r>
              <a:rPr lang="fr-FR" dirty="0"/>
              <a:t> if </a:t>
            </a:r>
            <a:r>
              <a:rPr lang="fr-FR" dirty="0" err="1"/>
              <a:t>you’re</a:t>
            </a:r>
            <a:r>
              <a:rPr lang="fr-FR" dirty="0"/>
              <a:t> </a:t>
            </a:r>
            <a:r>
              <a:rPr lang="fr-FR" dirty="0" err="1"/>
              <a:t>worried</a:t>
            </a:r>
            <a:r>
              <a:rPr lang="fr-FR" dirty="0"/>
              <a:t> about </a:t>
            </a:r>
            <a:r>
              <a:rPr lang="fr-FR" dirty="0" err="1"/>
              <a:t>your</a:t>
            </a:r>
            <a:r>
              <a:rPr lang="fr-FR" dirty="0"/>
              <a:t> machine </a:t>
            </a:r>
            <a:r>
              <a:rPr lang="fr-FR" dirty="0" err="1"/>
              <a:t>crashing</a:t>
            </a:r>
            <a:r>
              <a:rPr lang="fr-FR" dirty="0"/>
              <a:t> or </a:t>
            </a:r>
            <a:r>
              <a:rPr lang="fr-FR" dirty="0" err="1"/>
              <a:t>unexpectedly</a:t>
            </a:r>
            <a:r>
              <a:rPr lang="fr-FR" dirty="0"/>
              <a:t> </a:t>
            </a:r>
            <a:r>
              <a:rPr lang="fr-FR" dirty="0" err="1"/>
              <a:t>losing</a:t>
            </a:r>
            <a:r>
              <a:rPr lang="fr-FR" dirty="0"/>
              <a:t> power: in </a:t>
            </a:r>
            <a:r>
              <a:rPr lang="fr-FR" dirty="0" err="1"/>
              <a:t>those</a:t>
            </a:r>
            <a:r>
              <a:rPr lang="fr-FR" dirty="0"/>
              <a:t> situations, the </a:t>
            </a:r>
            <a:r>
              <a:rPr lang="fr-FR" dirty="0" err="1">
                <a:latin typeface="Lucida Console" panose="020B0609040504020204" pitchFamily="49" charset="0"/>
              </a:rPr>
              <a:t>stdio</a:t>
            </a:r>
            <a:r>
              <a:rPr lang="fr-FR" dirty="0"/>
              <a:t> </a:t>
            </a:r>
            <a:r>
              <a:rPr lang="fr-FR" dirty="0" err="1"/>
              <a:t>approach</a:t>
            </a:r>
            <a:r>
              <a:rPr lang="fr-FR" dirty="0"/>
              <a:t> </a:t>
            </a:r>
            <a:r>
              <a:rPr lang="fr-FR" dirty="0" err="1"/>
              <a:t>may</a:t>
            </a:r>
            <a:r>
              <a:rPr lang="fr-FR" dirty="0"/>
              <a:t> lead to more data </a:t>
            </a:r>
            <a:r>
              <a:rPr lang="fr-FR" dirty="0" err="1"/>
              <a:t>loss</a:t>
            </a:r>
            <a:r>
              <a:rPr lang="fr-FR" dirty="0"/>
              <a:t>!</a:t>
            </a:r>
          </a:p>
          <a:p>
            <a:pPr lvl="1"/>
            <a:endParaRPr lang="fr-FR" dirty="0"/>
          </a:p>
          <a:p>
            <a:pPr lvl="1"/>
            <a:endParaRPr lang="en-US" dirty="0"/>
          </a:p>
        </p:txBody>
      </p:sp>
    </p:spTree>
    <p:extLst>
      <p:ext uri="{BB962C8B-B14F-4D97-AF65-F5344CB8AC3E}">
        <p14:creationId xmlns:p14="http://schemas.microsoft.com/office/powerpoint/2010/main" val="6281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D6ED76-B508-1014-EF00-00EF005B847A}"/>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9ABEA47B-5E0C-9046-6C32-0D041D946877}"/>
              </a:ext>
            </a:extLst>
          </p:cNvPr>
          <p:cNvSpPr/>
          <p:nvPr/>
        </p:nvSpPr>
        <p:spPr>
          <a:xfrm>
            <a:off x="0" y="0"/>
            <a:ext cx="12192000" cy="6858000"/>
          </a:xfrm>
          <a:prstGeom prst="rect">
            <a:avLst/>
          </a:prstGeom>
          <a:solidFill>
            <a:schemeClr val="tx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2FA6289-D1A9-1398-897F-C7EEA4CDEB91}"/>
              </a:ext>
            </a:extLst>
          </p:cNvPr>
          <p:cNvPicPr>
            <a:picLocks noChangeAspect="1"/>
          </p:cNvPicPr>
          <p:nvPr/>
        </p:nvPicPr>
        <p:blipFill>
          <a:blip r:embed="rId4"/>
          <a:stretch>
            <a:fillRect/>
          </a:stretch>
        </p:blipFill>
        <p:spPr>
          <a:xfrm>
            <a:off x="162054" y="142361"/>
            <a:ext cx="5695050" cy="3622748"/>
          </a:xfrm>
          <a:prstGeom prst="rect">
            <a:avLst/>
          </a:prstGeom>
          <a:ln>
            <a:solidFill>
              <a:schemeClr val="tx1"/>
            </a:solidFill>
          </a:ln>
        </p:spPr>
      </p:pic>
      <p:pic>
        <p:nvPicPr>
          <p:cNvPr id="9" name="Picture 8">
            <a:extLst>
              <a:ext uri="{FF2B5EF4-FFF2-40B4-BE49-F238E27FC236}">
                <a16:creationId xmlns:a16="http://schemas.microsoft.com/office/drawing/2014/main" id="{706BBCE6-B393-704A-79B6-47AA017D6989}"/>
              </a:ext>
            </a:extLst>
          </p:cNvPr>
          <p:cNvPicPr>
            <a:picLocks noChangeAspect="1"/>
          </p:cNvPicPr>
          <p:nvPr/>
        </p:nvPicPr>
        <p:blipFill>
          <a:blip r:embed="rId5"/>
          <a:stretch>
            <a:fillRect/>
          </a:stretch>
        </p:blipFill>
        <p:spPr>
          <a:xfrm>
            <a:off x="2576179" y="3589637"/>
            <a:ext cx="6561850" cy="3126002"/>
          </a:xfrm>
          <a:prstGeom prst="rect">
            <a:avLst/>
          </a:prstGeom>
          <a:ln>
            <a:solidFill>
              <a:schemeClr val="tx1"/>
            </a:solidFill>
          </a:ln>
        </p:spPr>
      </p:pic>
      <p:pic>
        <p:nvPicPr>
          <p:cNvPr id="3" name="Picture 2">
            <a:extLst>
              <a:ext uri="{FF2B5EF4-FFF2-40B4-BE49-F238E27FC236}">
                <a16:creationId xmlns:a16="http://schemas.microsoft.com/office/drawing/2014/main" id="{DF617F82-4354-3880-B635-E2A5FBF99C6C}"/>
              </a:ext>
            </a:extLst>
          </p:cNvPr>
          <p:cNvPicPr>
            <a:picLocks noChangeAspect="1"/>
          </p:cNvPicPr>
          <p:nvPr/>
        </p:nvPicPr>
        <p:blipFill>
          <a:blip r:embed="rId6"/>
          <a:stretch>
            <a:fillRect/>
          </a:stretch>
        </p:blipFill>
        <p:spPr>
          <a:xfrm>
            <a:off x="5820033" y="442993"/>
            <a:ext cx="6157572" cy="4868562"/>
          </a:xfrm>
          <a:prstGeom prst="rect">
            <a:avLst/>
          </a:prstGeom>
          <a:ln w="19050">
            <a:solidFill>
              <a:schemeClr val="tx1"/>
            </a:solidFill>
          </a:ln>
        </p:spPr>
      </p:pic>
    </p:spTree>
    <p:extLst>
      <p:ext uri="{BB962C8B-B14F-4D97-AF65-F5344CB8AC3E}">
        <p14:creationId xmlns:p14="http://schemas.microsoft.com/office/powerpoint/2010/main" val="140940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0D73-3877-BCC1-9BA1-DC821A01F4AF}"/>
              </a:ext>
            </a:extLst>
          </p:cNvPr>
          <p:cNvSpPr>
            <a:spLocks noGrp="1"/>
          </p:cNvSpPr>
          <p:nvPr>
            <p:ph type="title"/>
          </p:nvPr>
        </p:nvSpPr>
        <p:spPr>
          <a:xfrm>
            <a:off x="-30783" y="25688"/>
            <a:ext cx="12192000" cy="876012"/>
          </a:xfrm>
        </p:spPr>
        <p:txBody>
          <a:bodyPr/>
          <a:lstStyle/>
          <a:p>
            <a:r>
              <a:rPr lang="en-US" dirty="0"/>
              <a:t>Storage Tradeoffs</a:t>
            </a:r>
          </a:p>
        </p:txBody>
      </p:sp>
      <p:sp>
        <p:nvSpPr>
          <p:cNvPr id="3" name="Content Placeholder 2">
            <a:extLst>
              <a:ext uri="{FF2B5EF4-FFF2-40B4-BE49-F238E27FC236}">
                <a16:creationId xmlns:a16="http://schemas.microsoft.com/office/drawing/2014/main" id="{FCE7670A-3C92-48CA-031E-29B4B0573E44}"/>
              </a:ext>
            </a:extLst>
          </p:cNvPr>
          <p:cNvSpPr>
            <a:spLocks noGrp="1"/>
          </p:cNvSpPr>
          <p:nvPr>
            <p:ph idx="1"/>
          </p:nvPr>
        </p:nvSpPr>
        <p:spPr>
          <a:xfrm>
            <a:off x="838200" y="825501"/>
            <a:ext cx="10515600" cy="3124200"/>
          </a:xfrm>
        </p:spPr>
        <p:txBody>
          <a:bodyPr/>
          <a:lstStyle/>
          <a:p>
            <a:r>
              <a:rPr lang="en-US" dirty="0"/>
              <a:t>Due to physics, there are intrinsic trade-offs between the capacity, performance, and financial cost of a storage device</a:t>
            </a:r>
          </a:p>
          <a:p>
            <a:pPr lvl="1"/>
            <a:r>
              <a:rPr lang="en-US" b="1" i="1" dirty="0"/>
              <a:t>Capacity:</a:t>
            </a:r>
            <a:r>
              <a:rPr lang="en-US" dirty="0"/>
              <a:t> How many bytes can the device hold?</a:t>
            </a:r>
          </a:p>
          <a:p>
            <a:pPr lvl="1"/>
            <a:r>
              <a:rPr lang="en-US" b="1" i="1" dirty="0"/>
              <a:t>Performance:</a:t>
            </a:r>
            <a:r>
              <a:rPr lang="en-US" dirty="0"/>
              <a:t> Roughly speaking, how quickly can bytes be read and written?</a:t>
            </a:r>
          </a:p>
          <a:p>
            <a:pPr lvl="1"/>
            <a:r>
              <a:rPr lang="en-US" b="1" i="1" dirty="0"/>
              <a:t>Financial cost:</a:t>
            </a:r>
            <a:r>
              <a:rPr lang="en-US" dirty="0"/>
              <a:t> How expensive is it to build the device?</a:t>
            </a:r>
          </a:p>
          <a:p>
            <a:r>
              <a:rPr lang="en-US" dirty="0"/>
              <a:t>Increasing capacity and/or performance is expensive!</a:t>
            </a:r>
          </a:p>
        </p:txBody>
      </p:sp>
      <p:sp>
        <p:nvSpPr>
          <p:cNvPr id="4" name="TextBox 3">
            <a:extLst>
              <a:ext uri="{FF2B5EF4-FFF2-40B4-BE49-F238E27FC236}">
                <a16:creationId xmlns:a16="http://schemas.microsoft.com/office/drawing/2014/main" id="{19154688-A98E-243C-9920-96A8A6B019F3}"/>
              </a:ext>
            </a:extLst>
          </p:cNvPr>
          <p:cNvSpPr txBox="1"/>
          <p:nvPr/>
        </p:nvSpPr>
        <p:spPr>
          <a:xfrm>
            <a:off x="1853513" y="4114722"/>
            <a:ext cx="7994820" cy="348813"/>
          </a:xfrm>
          <a:prstGeom prst="rect">
            <a:avLst/>
          </a:prstGeom>
          <a:solidFill>
            <a:schemeClr val="tx1"/>
          </a:solidFill>
        </p:spPr>
        <p:txBody>
          <a:bodyPr wrap="square" rtlCol="0">
            <a:spAutoFit/>
          </a:bodyPr>
          <a:lstStyle/>
          <a:p>
            <a:pPr algn="ctr">
              <a:lnSpc>
                <a:spcPts val="2000"/>
              </a:lnSpc>
            </a:pPr>
            <a:r>
              <a:rPr lang="en-US" sz="2000" b="1" dirty="0">
                <a:solidFill>
                  <a:schemeClr val="bg1"/>
                </a:solidFill>
                <a:latin typeface="Segoe UI" panose="020B0502040204020203" pitchFamily="34" charset="0"/>
                <a:cs typeface="Segoe UI" panose="020B0502040204020203" pitchFamily="34" charset="0"/>
              </a:rPr>
              <a:t>Example: Adding new storage to a MacBook Pro</a:t>
            </a:r>
          </a:p>
        </p:txBody>
      </p:sp>
      <p:pic>
        <p:nvPicPr>
          <p:cNvPr id="10" name="Picture 9">
            <a:extLst>
              <a:ext uri="{FF2B5EF4-FFF2-40B4-BE49-F238E27FC236}">
                <a16:creationId xmlns:a16="http://schemas.microsoft.com/office/drawing/2014/main" id="{17EC4EEB-A1C1-D64C-31EC-621266B42B05}"/>
              </a:ext>
            </a:extLst>
          </p:cNvPr>
          <p:cNvPicPr>
            <a:picLocks noChangeAspect="1"/>
          </p:cNvPicPr>
          <p:nvPr/>
        </p:nvPicPr>
        <p:blipFill rotWithShape="1">
          <a:blip r:embed="rId3"/>
          <a:srcRect r="1892"/>
          <a:stretch/>
        </p:blipFill>
        <p:spPr>
          <a:xfrm>
            <a:off x="1853513" y="4463535"/>
            <a:ext cx="7994821" cy="1828947"/>
          </a:xfrm>
          <a:prstGeom prst="rect">
            <a:avLst/>
          </a:prstGeom>
        </p:spPr>
      </p:pic>
    </p:spTree>
    <p:extLst>
      <p:ext uri="{BB962C8B-B14F-4D97-AF65-F5344CB8AC3E}">
        <p14:creationId xmlns:p14="http://schemas.microsoft.com/office/powerpoint/2010/main" val="63428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A346-3304-EFD2-53D4-CCF72146A2E4}"/>
              </a:ext>
            </a:extLst>
          </p:cNvPr>
          <p:cNvSpPr>
            <a:spLocks noGrp="1"/>
          </p:cNvSpPr>
          <p:nvPr>
            <p:ph type="title"/>
          </p:nvPr>
        </p:nvSpPr>
        <p:spPr>
          <a:xfrm>
            <a:off x="-1" y="228600"/>
            <a:ext cx="12192000" cy="1006475"/>
          </a:xfrm>
        </p:spPr>
        <p:txBody>
          <a:bodyPr/>
          <a:lstStyle/>
          <a:p>
            <a:r>
              <a:rPr lang="en-US" dirty="0"/>
              <a:t>Storage Devices: Latency and Throughput</a:t>
            </a:r>
          </a:p>
        </p:txBody>
      </p:sp>
      <p:sp>
        <p:nvSpPr>
          <p:cNvPr id="3" name="Content Placeholder 2">
            <a:extLst>
              <a:ext uri="{FF2B5EF4-FFF2-40B4-BE49-F238E27FC236}">
                <a16:creationId xmlns:a16="http://schemas.microsoft.com/office/drawing/2014/main" id="{CDC5B130-6AA8-2F5E-C97C-2A099B1AC326}"/>
              </a:ext>
            </a:extLst>
          </p:cNvPr>
          <p:cNvSpPr>
            <a:spLocks noGrp="1"/>
          </p:cNvSpPr>
          <p:nvPr>
            <p:ph idx="1"/>
          </p:nvPr>
        </p:nvSpPr>
        <p:spPr>
          <a:xfrm>
            <a:off x="701417" y="1066800"/>
            <a:ext cx="10789165" cy="5562600"/>
          </a:xfrm>
        </p:spPr>
        <p:txBody>
          <a:bodyPr>
            <a:normAutofit/>
          </a:bodyPr>
          <a:lstStyle/>
          <a:p>
            <a:r>
              <a:rPr lang="en-US" b="1" i="1" dirty="0"/>
              <a:t>Latency</a:t>
            </a:r>
            <a:r>
              <a:rPr lang="en-US" dirty="0"/>
              <a:t> is the </a:t>
            </a:r>
            <a:r>
              <a:rPr lang="en-US" b="1" i="1" dirty="0"/>
              <a:t>delay</a:t>
            </a:r>
            <a:r>
              <a:rPr lang="en-US" dirty="0"/>
              <a:t> between the sending of a request and the storage device beginning to read/write the relevant object</a:t>
            </a:r>
          </a:p>
          <a:p>
            <a:pPr lvl="1"/>
            <a:r>
              <a:rPr lang="en-US" dirty="0"/>
              <a:t>For a read, latency corresponds to the time that code must wait to receive the first byte of requested data</a:t>
            </a:r>
          </a:p>
          <a:p>
            <a:pPr lvl="1"/>
            <a:r>
              <a:rPr lang="en-US" dirty="0"/>
              <a:t>For a write, latency corresponds to the wait time before the storage device begins to update the on-device object</a:t>
            </a:r>
          </a:p>
          <a:p>
            <a:r>
              <a:rPr lang="en-US" b="1" i="1" dirty="0"/>
              <a:t>Throughput</a:t>
            </a:r>
            <a:r>
              <a:rPr lang="en-US" dirty="0"/>
              <a:t> is the </a:t>
            </a:r>
            <a:r>
              <a:rPr lang="en-US" b="1" i="1" dirty="0"/>
              <a:t>rate</a:t>
            </a:r>
            <a:r>
              <a:rPr lang="en-US" dirty="0"/>
              <a:t> at which data can be read or written once the device has begun to handle the request</a:t>
            </a:r>
          </a:p>
          <a:p>
            <a:r>
              <a:rPr lang="en-US" dirty="0"/>
              <a:t>An ideal storage device has both low latency and high throughput!</a:t>
            </a:r>
          </a:p>
          <a:p>
            <a:pPr lvl="1"/>
            <a:r>
              <a:rPr lang="en-US" dirty="0"/>
              <a:t>For storage devices that have low capacity and/or only store small objects (e.g., registers, TLBs), latency is usually the key metric because transfer costs are negligible</a:t>
            </a:r>
          </a:p>
          <a:p>
            <a:pPr lvl="1"/>
            <a:r>
              <a:rPr lang="en-US" dirty="0"/>
              <a:t>For storage devices like SSDs that are higher capacity and store larger objects, both throughput and latency are important</a:t>
            </a:r>
          </a:p>
        </p:txBody>
      </p:sp>
    </p:spTree>
    <p:extLst>
      <p:ext uri="{BB962C8B-B14F-4D97-AF65-F5344CB8AC3E}">
        <p14:creationId xmlns:p14="http://schemas.microsoft.com/office/powerpoint/2010/main" val="357404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ACD10B-0BDB-EF5E-69FA-5A45D98E62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026"/>
          <a:stretch/>
        </p:blipFill>
        <p:spPr>
          <a:xfrm>
            <a:off x="0" y="0"/>
            <a:ext cx="12192000" cy="6858000"/>
          </a:xfrm>
        </p:spPr>
      </p:pic>
      <p:sp>
        <p:nvSpPr>
          <p:cNvPr id="2" name="Title 1">
            <a:extLst>
              <a:ext uri="{FF2B5EF4-FFF2-40B4-BE49-F238E27FC236}">
                <a16:creationId xmlns:a16="http://schemas.microsoft.com/office/drawing/2014/main" id="{4763CDDB-1BE3-999F-E28F-D3A41C0A2FA9}"/>
              </a:ext>
            </a:extLst>
          </p:cNvPr>
          <p:cNvSpPr>
            <a:spLocks noGrp="1"/>
          </p:cNvSpPr>
          <p:nvPr>
            <p:ph type="title"/>
          </p:nvPr>
        </p:nvSpPr>
        <p:spPr>
          <a:xfrm>
            <a:off x="838200" y="0"/>
            <a:ext cx="10515600" cy="1325563"/>
          </a:xfrm>
        </p:spPr>
        <p:txBody>
          <a:bodyPr/>
          <a:lstStyle/>
          <a:p>
            <a:r>
              <a:rPr lang="en-US" dirty="0">
                <a:solidFill>
                  <a:schemeClr val="bg1"/>
                </a:solidFill>
              </a:rPr>
              <a:t>High latency, High throughput</a:t>
            </a:r>
          </a:p>
        </p:txBody>
      </p:sp>
      <p:pic>
        <p:nvPicPr>
          <p:cNvPr id="9" name="Picture 8">
            <a:extLst>
              <a:ext uri="{FF2B5EF4-FFF2-40B4-BE49-F238E27FC236}">
                <a16:creationId xmlns:a16="http://schemas.microsoft.com/office/drawing/2014/main" id="{C60E05FF-E6A0-B8B7-EC40-00F8BEF539B3}"/>
              </a:ext>
            </a:extLst>
          </p:cNvPr>
          <p:cNvPicPr>
            <a:picLocks noChangeAspect="1"/>
          </p:cNvPicPr>
          <p:nvPr/>
        </p:nvPicPr>
        <p:blipFill>
          <a:blip r:embed="rId4"/>
          <a:stretch>
            <a:fillRect/>
          </a:stretch>
        </p:blipFill>
        <p:spPr>
          <a:xfrm>
            <a:off x="133865" y="4979387"/>
            <a:ext cx="6610350" cy="1743075"/>
          </a:xfrm>
          <a:prstGeom prst="rect">
            <a:avLst/>
          </a:prstGeom>
        </p:spPr>
      </p:pic>
      <p:pic>
        <p:nvPicPr>
          <p:cNvPr id="13" name="Picture 12">
            <a:extLst>
              <a:ext uri="{FF2B5EF4-FFF2-40B4-BE49-F238E27FC236}">
                <a16:creationId xmlns:a16="http://schemas.microsoft.com/office/drawing/2014/main" id="{A9317304-D1FF-787B-5AB6-F77A87CCC7D8}"/>
              </a:ext>
            </a:extLst>
          </p:cNvPr>
          <p:cNvPicPr>
            <a:picLocks noChangeAspect="1"/>
          </p:cNvPicPr>
          <p:nvPr/>
        </p:nvPicPr>
        <p:blipFill>
          <a:blip r:embed="rId5"/>
          <a:stretch>
            <a:fillRect/>
          </a:stretch>
        </p:blipFill>
        <p:spPr>
          <a:xfrm>
            <a:off x="0" y="1150338"/>
            <a:ext cx="12192000" cy="5707662"/>
          </a:xfrm>
          <a:prstGeom prst="rect">
            <a:avLst/>
          </a:prstGeom>
        </p:spPr>
      </p:pic>
    </p:spTree>
    <p:extLst>
      <p:ext uri="{BB962C8B-B14F-4D97-AF65-F5344CB8AC3E}">
        <p14:creationId xmlns:p14="http://schemas.microsoft.com/office/powerpoint/2010/main" val="423671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472A48-63D5-09CC-B1AB-D3D7DC9143E2}"/>
              </a:ext>
            </a:extLst>
          </p:cNvPr>
          <p:cNvPicPr>
            <a:picLocks noChangeAspect="1"/>
          </p:cNvPicPr>
          <p:nvPr/>
        </p:nvPicPr>
        <p:blipFill>
          <a:blip r:embed="rId2"/>
          <a:stretch>
            <a:fillRect/>
          </a:stretch>
        </p:blipFill>
        <p:spPr>
          <a:xfrm>
            <a:off x="0" y="0"/>
            <a:ext cx="12192000" cy="6871302"/>
          </a:xfrm>
          <a:prstGeom prst="rect">
            <a:avLst/>
          </a:prstGeom>
        </p:spPr>
      </p:pic>
      <p:sp>
        <p:nvSpPr>
          <p:cNvPr id="8" name="Title 1">
            <a:extLst>
              <a:ext uri="{FF2B5EF4-FFF2-40B4-BE49-F238E27FC236}">
                <a16:creationId xmlns:a16="http://schemas.microsoft.com/office/drawing/2014/main" id="{DDC8D9F1-8E05-6A29-1FB2-8CBC65AC96FA}"/>
              </a:ext>
            </a:extLst>
          </p:cNvPr>
          <p:cNvSpPr>
            <a:spLocks noGrp="1"/>
          </p:cNvSpPr>
          <p:nvPr>
            <p:ph type="title"/>
          </p:nvPr>
        </p:nvSpPr>
        <p:spPr>
          <a:xfrm>
            <a:off x="6820929" y="223023"/>
            <a:ext cx="5371071" cy="3205977"/>
          </a:xfrm>
        </p:spPr>
        <p:txBody>
          <a:bodyPr>
            <a:normAutofit/>
          </a:bodyPr>
          <a:lstStyle/>
          <a:p>
            <a:r>
              <a:rPr lang="en-US" sz="3800" dirty="0">
                <a:solidFill>
                  <a:schemeClr val="bg1"/>
                </a:solidFill>
              </a:rPr>
              <a:t>What if I told you that you could build a cheap storage system that is high capacity and fast to access?</a:t>
            </a:r>
          </a:p>
        </p:txBody>
      </p:sp>
      <p:sp>
        <p:nvSpPr>
          <p:cNvPr id="9" name="Title 1">
            <a:extLst>
              <a:ext uri="{FF2B5EF4-FFF2-40B4-BE49-F238E27FC236}">
                <a16:creationId xmlns:a16="http://schemas.microsoft.com/office/drawing/2014/main" id="{BDE92B91-15B8-44A9-266C-48BA6849FC25}"/>
              </a:ext>
            </a:extLst>
          </p:cNvPr>
          <p:cNvSpPr txBox="1">
            <a:spLocks/>
          </p:cNvSpPr>
          <p:nvPr/>
        </p:nvSpPr>
        <p:spPr>
          <a:xfrm>
            <a:off x="7109253" y="3264607"/>
            <a:ext cx="4794422" cy="1727523"/>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solidFill>
                  <a:schemeClr val="bg1"/>
                </a:solidFill>
              </a:rPr>
              <a:t>YOU CAN DO THIS</a:t>
            </a:r>
          </a:p>
          <a:p>
            <a:r>
              <a:rPr lang="en-US" dirty="0">
                <a:solidFill>
                  <a:schemeClr val="bg1"/>
                </a:solidFill>
              </a:rPr>
              <a:t>IF YOUR PROGRAMS EXHIBIT LOCALITY.</a:t>
            </a:r>
          </a:p>
        </p:txBody>
      </p:sp>
    </p:spTree>
    <p:extLst>
      <p:ext uri="{BB962C8B-B14F-4D97-AF65-F5344CB8AC3E}">
        <p14:creationId xmlns:p14="http://schemas.microsoft.com/office/powerpoint/2010/main" val="24455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E7A3-E720-16E2-774B-5FEFF4BDD742}"/>
              </a:ext>
            </a:extLst>
          </p:cNvPr>
          <p:cNvSpPr>
            <a:spLocks noGrp="1"/>
          </p:cNvSpPr>
          <p:nvPr>
            <p:ph type="title"/>
          </p:nvPr>
        </p:nvSpPr>
        <p:spPr>
          <a:xfrm>
            <a:off x="0" y="142701"/>
            <a:ext cx="7251700" cy="746300"/>
          </a:xfrm>
        </p:spPr>
        <p:txBody>
          <a:bodyPr/>
          <a:lstStyle/>
          <a:p>
            <a:r>
              <a:rPr lang="en-US" dirty="0"/>
              <a:t>Access Locality</a:t>
            </a:r>
          </a:p>
        </p:txBody>
      </p:sp>
      <p:sp>
        <p:nvSpPr>
          <p:cNvPr id="3" name="Content Placeholder 2">
            <a:extLst>
              <a:ext uri="{FF2B5EF4-FFF2-40B4-BE49-F238E27FC236}">
                <a16:creationId xmlns:a16="http://schemas.microsoft.com/office/drawing/2014/main" id="{989413C3-A29F-A36C-7591-8C53C3FD2758}"/>
              </a:ext>
            </a:extLst>
          </p:cNvPr>
          <p:cNvSpPr>
            <a:spLocks noGrp="1"/>
          </p:cNvSpPr>
          <p:nvPr>
            <p:ph idx="1"/>
          </p:nvPr>
        </p:nvSpPr>
        <p:spPr>
          <a:xfrm>
            <a:off x="0" y="889000"/>
            <a:ext cx="6895070" cy="5960137"/>
          </a:xfrm>
        </p:spPr>
        <p:txBody>
          <a:bodyPr>
            <a:normAutofit/>
          </a:bodyPr>
          <a:lstStyle/>
          <a:p>
            <a:r>
              <a:rPr lang="en-US" dirty="0"/>
              <a:t>A program’s access patterns to storage are often predictable!</a:t>
            </a:r>
          </a:p>
          <a:p>
            <a:pPr lvl="1"/>
            <a:r>
              <a:rPr lang="en-US" b="1" i="1" dirty="0"/>
              <a:t>Temporal locality:</a:t>
            </a:r>
            <a:r>
              <a:rPr lang="en-US" dirty="0"/>
              <a:t> An object that has been accessed recently will likely be accessed in the near future</a:t>
            </a:r>
          </a:p>
          <a:p>
            <a:pPr lvl="1"/>
            <a:r>
              <a:rPr lang="en-US" b="1" i="1" dirty="0"/>
              <a:t>Spatial locality:</a:t>
            </a:r>
            <a:r>
              <a:rPr lang="en-US" dirty="0"/>
              <a:t> If an object has been accessed recently, nearby objects are likely to be accessed in the near future</a:t>
            </a:r>
          </a:p>
          <a:p>
            <a:r>
              <a:rPr lang="en-US" dirty="0"/>
              <a:t>For such well-behaved programs, we can use </a:t>
            </a:r>
            <a:r>
              <a:rPr lang="en-US" b="1" i="1" dirty="0"/>
              <a:t>a lot of cheap-but-slow storage</a:t>
            </a:r>
            <a:r>
              <a:rPr lang="en-US" dirty="0"/>
              <a:t> and </a:t>
            </a:r>
            <a:r>
              <a:rPr lang="en-US" b="1" i="1" dirty="0"/>
              <a:t>a little fast-but-expensive storage</a:t>
            </a:r>
            <a:r>
              <a:rPr lang="en-US" dirty="0"/>
              <a:t> to give the illusion of </a:t>
            </a:r>
            <a:r>
              <a:rPr lang="en-US" b="1" i="1" dirty="0"/>
              <a:t>a cheap, big, and fast storage device</a:t>
            </a:r>
            <a:r>
              <a:rPr lang="en-US" dirty="0"/>
              <a:t>!</a:t>
            </a:r>
          </a:p>
          <a:p>
            <a:r>
              <a:rPr lang="en-US" dirty="0"/>
              <a:t>. . . unless your program has poor locality, in which case you will be sad</a:t>
            </a:r>
          </a:p>
          <a:p>
            <a:endParaRPr lang="en-US" dirty="0"/>
          </a:p>
        </p:txBody>
      </p:sp>
      <p:sp>
        <p:nvSpPr>
          <p:cNvPr id="4" name="TextBox 3">
            <a:extLst>
              <a:ext uri="{FF2B5EF4-FFF2-40B4-BE49-F238E27FC236}">
                <a16:creationId xmlns:a16="http://schemas.microsoft.com/office/drawing/2014/main" id="{2E567607-EE9C-DF97-FBD4-F072E4CB20C7}"/>
              </a:ext>
            </a:extLst>
          </p:cNvPr>
          <p:cNvSpPr txBox="1"/>
          <p:nvPr/>
        </p:nvSpPr>
        <p:spPr>
          <a:xfrm>
            <a:off x="6895070" y="360416"/>
            <a:ext cx="5222788" cy="2031325"/>
          </a:xfrm>
          <a:prstGeom prst="rect">
            <a:avLst/>
          </a:prstGeom>
          <a:solidFill>
            <a:schemeClr val="bg1">
              <a:lumMod val="95000"/>
            </a:schemeClr>
          </a:solidFill>
        </p:spPr>
        <p:txBody>
          <a:bodyPr wrap="square" rtlCol="0">
            <a:spAutoFit/>
          </a:bodyPr>
          <a:lstStyle/>
          <a:p>
            <a:r>
              <a:rPr lang="en-US" dirty="0">
                <a:solidFill>
                  <a:schemeClr val="accent1"/>
                </a:solidFill>
                <a:latin typeface="Lucida Console" panose="020B0609040504020204" pitchFamily="49" charset="0"/>
              </a:rPr>
              <a:t>long</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v,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n)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long</a:t>
            </a:r>
            <a:r>
              <a:rPr lang="en-US" dirty="0">
                <a:latin typeface="Lucida Console" panose="020B0609040504020204" pitchFamily="49" charset="0"/>
              </a:rPr>
              <a:t> sum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for</a:t>
            </a:r>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a:t>
            </a:r>
            <a:r>
              <a:rPr lang="en-US" dirty="0" err="1">
                <a:latin typeface="Lucida Console" panose="020B0609040504020204" pitchFamily="49" charset="0"/>
              </a:rPr>
              <a:t>i</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r>
              <a:rPr lang="en-US" dirty="0" err="1">
                <a:latin typeface="Lucida Console" panose="020B0609040504020204" pitchFamily="49" charset="0"/>
              </a:rPr>
              <a:t>i</a:t>
            </a:r>
            <a:r>
              <a:rPr lang="en-US" dirty="0">
                <a:latin typeface="Lucida Console" panose="020B0609040504020204" pitchFamily="49" charset="0"/>
              </a:rPr>
              <a:t> &lt; n; ++</a:t>
            </a:r>
            <a:r>
              <a:rPr lang="en-US" dirty="0" err="1">
                <a:latin typeface="Lucida Console" panose="020B0609040504020204" pitchFamily="49" charset="0"/>
              </a:rPr>
              <a:t>i</a:t>
            </a:r>
            <a:r>
              <a:rPr lang="en-US" dirty="0">
                <a:latin typeface="Lucida Console" panose="020B0609040504020204" pitchFamily="49" charset="0"/>
              </a:rPr>
              <a:t>) {</a:t>
            </a:r>
          </a:p>
          <a:p>
            <a:r>
              <a:rPr lang="en-US" dirty="0">
                <a:latin typeface="Lucida Console" panose="020B0609040504020204" pitchFamily="49" charset="0"/>
              </a:rPr>
              <a:t>      sum += v[</a:t>
            </a:r>
            <a:r>
              <a:rPr lang="en-US" dirty="0" err="1">
                <a:latin typeface="Lucida Console" panose="020B0609040504020204" pitchFamily="49" charset="0"/>
              </a:rPr>
              <a:t>i</a:t>
            </a:r>
            <a:r>
              <a:rPr lang="en-US" dirty="0">
                <a:latin typeface="Lucida Console" panose="020B0609040504020204" pitchFamily="49" charset="0"/>
              </a:rPr>
              <a:t>];</a:t>
            </a:r>
          </a:p>
          <a:p>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sum;</a:t>
            </a:r>
          </a:p>
          <a:p>
            <a:r>
              <a:rPr lang="en-US" dirty="0">
                <a:latin typeface="Lucida Console" panose="020B0609040504020204" pitchFamily="49" charset="0"/>
              </a:rPr>
              <a:t>}</a:t>
            </a:r>
          </a:p>
        </p:txBody>
      </p:sp>
      <p:sp>
        <p:nvSpPr>
          <p:cNvPr id="5" name="TextBox 4">
            <a:extLst>
              <a:ext uri="{FF2B5EF4-FFF2-40B4-BE49-F238E27FC236}">
                <a16:creationId xmlns:a16="http://schemas.microsoft.com/office/drawing/2014/main" id="{9713F56E-FEEF-E0C0-F47B-E0911FF02E8A}"/>
              </a:ext>
            </a:extLst>
          </p:cNvPr>
          <p:cNvSpPr txBox="1"/>
          <p:nvPr/>
        </p:nvSpPr>
        <p:spPr>
          <a:xfrm>
            <a:off x="6895070" y="2391741"/>
            <a:ext cx="5222788" cy="923330"/>
          </a:xfrm>
          <a:prstGeom prst="rect">
            <a:avLst/>
          </a:prstGeom>
          <a:solidFill>
            <a:schemeClr val="bg1">
              <a:lumMod val="95000"/>
            </a:schemeClr>
          </a:solidFill>
        </p:spPr>
        <p:txBody>
          <a:bodyPr wrap="square" rtlCol="0">
            <a:spAutoFit/>
          </a:bodyPr>
          <a:lstStyle/>
          <a:p>
            <a:r>
              <a:rPr lang="en-US" dirty="0">
                <a:solidFill>
                  <a:srgbClr val="00B050"/>
                </a:solidFill>
                <a:latin typeface="Lucida Console" panose="020B0609040504020204" pitchFamily="49" charset="0"/>
              </a:rPr>
              <a:t>//Temporal locality: </a:t>
            </a:r>
            <a:r>
              <a:rPr lang="en-US" dirty="0" err="1">
                <a:solidFill>
                  <a:srgbClr val="00B050"/>
                </a:solidFill>
                <a:latin typeface="Lucida Console" panose="020B0609040504020204" pitchFamily="49" charset="0"/>
              </a:rPr>
              <a:t>i</a:t>
            </a:r>
            <a:r>
              <a:rPr lang="en-US" dirty="0">
                <a:solidFill>
                  <a:srgbClr val="00B050"/>
                </a:solidFill>
                <a:latin typeface="Lucida Console" panose="020B0609040504020204" pitchFamily="49" charset="0"/>
              </a:rPr>
              <a:t> and sum</a:t>
            </a:r>
          </a:p>
          <a:p>
            <a:r>
              <a:rPr lang="en-US" dirty="0">
                <a:solidFill>
                  <a:srgbClr val="00B050"/>
                </a:solidFill>
                <a:latin typeface="Lucida Console" panose="020B0609040504020204" pitchFamily="49" charset="0"/>
              </a:rPr>
              <a:t>//Spatial locality: Elements in </a:t>
            </a:r>
          </a:p>
          <a:p>
            <a:r>
              <a:rPr lang="en-US" dirty="0">
                <a:solidFill>
                  <a:srgbClr val="00B050"/>
                </a:solidFill>
                <a:latin typeface="Lucida Console" panose="020B0609040504020204" pitchFamily="49" charset="0"/>
              </a:rPr>
              <a:t>//v[]</a:t>
            </a:r>
          </a:p>
        </p:txBody>
      </p:sp>
      <p:sp>
        <p:nvSpPr>
          <p:cNvPr id="8" name="TextBox 7">
            <a:extLst>
              <a:ext uri="{FF2B5EF4-FFF2-40B4-BE49-F238E27FC236}">
                <a16:creationId xmlns:a16="http://schemas.microsoft.com/office/drawing/2014/main" id="{C6A14D7D-EC2E-B63A-A693-C9FC9046FAF0}"/>
              </a:ext>
            </a:extLst>
          </p:cNvPr>
          <p:cNvSpPr txBox="1"/>
          <p:nvPr/>
        </p:nvSpPr>
        <p:spPr>
          <a:xfrm>
            <a:off x="6895070" y="3650943"/>
            <a:ext cx="5222788" cy="2862322"/>
          </a:xfrm>
          <a:prstGeom prst="rect">
            <a:avLst/>
          </a:prstGeom>
          <a:solidFill>
            <a:schemeClr val="bg1">
              <a:lumMod val="95000"/>
            </a:schemeClr>
          </a:solidFill>
        </p:spPr>
        <p:txBody>
          <a:bodyPr wrap="square" rtlCol="0">
            <a:spAutoFit/>
          </a:bodyPr>
          <a:lstStyle/>
          <a:p>
            <a:r>
              <a:rPr lang="en-US" dirty="0">
                <a:solidFill>
                  <a:srgbClr val="00B050"/>
                </a:solidFill>
                <a:latin typeface="Lucida Console" panose="020B0609040504020204" pitchFamily="49" charset="0"/>
              </a:rPr>
              <a:t>//This program has worse locality!</a:t>
            </a:r>
          </a:p>
          <a:p>
            <a:r>
              <a:rPr lang="en-US" dirty="0">
                <a:solidFill>
                  <a:schemeClr val="accent1"/>
                </a:solidFill>
                <a:latin typeface="Lucida Console" panose="020B0609040504020204" pitchFamily="49" charset="0"/>
              </a:rPr>
              <a:t>bool</a:t>
            </a:r>
            <a:r>
              <a:rPr lang="en-US" dirty="0">
                <a:latin typeface="Lucida Console" panose="020B0609040504020204" pitchFamily="49" charset="0"/>
              </a:rPr>
              <a:t> g(</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v,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n)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tries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(tries++ &lt; </a:t>
            </a:r>
            <a:r>
              <a:rPr lang="en-US" dirty="0">
                <a:solidFill>
                  <a:schemeClr val="accent2"/>
                </a:solidFill>
                <a:latin typeface="Lucida Console" panose="020B0609040504020204" pitchFamily="49" charset="0"/>
              </a:rPr>
              <a:t>1000</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if</a:t>
            </a:r>
            <a:r>
              <a:rPr lang="en-US" dirty="0">
                <a:latin typeface="Lucida Console" panose="020B0609040504020204" pitchFamily="49" charset="0"/>
              </a:rPr>
              <a:t> ((v[rand() % n] % 17)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a:t>
            </a:r>
          </a:p>
          <a:p>
            <a:r>
              <a:rPr lang="en-US" dirty="0">
                <a:latin typeface="Lucida Console" panose="020B0609040504020204" pitchFamily="49" charset="0"/>
              </a:rPr>
              <a:t>    }</a:t>
            </a:r>
          </a:p>
          <a:p>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a:t>
            </a:r>
            <a:r>
              <a:rPr lang="en-US" dirty="0">
                <a:solidFill>
                  <a:schemeClr val="accent2"/>
                </a:solidFill>
                <a:latin typeface="Lucida Console" panose="020B0609040504020204" pitchFamily="49" charset="0"/>
              </a:rPr>
              <a:t>false</a:t>
            </a:r>
            <a:r>
              <a:rPr lang="en-US" dirty="0">
                <a:latin typeface="Lucida Console" panose="020B0609040504020204" pitchFamily="49" charset="0"/>
              </a:rPr>
              <a:t>;</a:t>
            </a:r>
          </a:p>
          <a:p>
            <a:r>
              <a:rPr lang="en-US" dirty="0">
                <a:latin typeface="Lucida Console" panose="020B0609040504020204" pitchFamily="49" charset="0"/>
              </a:rPr>
              <a:t>}</a:t>
            </a:r>
          </a:p>
        </p:txBody>
      </p:sp>
    </p:spTree>
    <p:extLst>
      <p:ext uri="{BB962C8B-B14F-4D97-AF65-F5344CB8AC3E}">
        <p14:creationId xmlns:p14="http://schemas.microsoft.com/office/powerpoint/2010/main" val="353118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EF87-3B63-AFA8-6C86-DB50BFE7DBB2}"/>
              </a:ext>
            </a:extLst>
          </p:cNvPr>
          <p:cNvSpPr>
            <a:spLocks noGrp="1"/>
          </p:cNvSpPr>
          <p:nvPr>
            <p:ph type="title"/>
          </p:nvPr>
        </p:nvSpPr>
        <p:spPr>
          <a:xfrm>
            <a:off x="838200" y="105630"/>
            <a:ext cx="10515600" cy="1031189"/>
          </a:xfrm>
        </p:spPr>
        <p:txBody>
          <a:bodyPr/>
          <a:lstStyle/>
          <a:p>
            <a:r>
              <a:rPr lang="en-US" dirty="0"/>
              <a:t>Caching: Exploiting Locality</a:t>
            </a:r>
          </a:p>
        </p:txBody>
      </p:sp>
      <p:sp>
        <p:nvSpPr>
          <p:cNvPr id="3" name="Content Placeholder 2">
            <a:extLst>
              <a:ext uri="{FF2B5EF4-FFF2-40B4-BE49-F238E27FC236}">
                <a16:creationId xmlns:a16="http://schemas.microsoft.com/office/drawing/2014/main" id="{EBEBEE20-6361-CCA9-896F-5F42DBA5E6A3}"/>
              </a:ext>
            </a:extLst>
          </p:cNvPr>
          <p:cNvSpPr>
            <a:spLocks noGrp="1"/>
          </p:cNvSpPr>
          <p:nvPr>
            <p:ph idx="1"/>
          </p:nvPr>
        </p:nvSpPr>
        <p:spPr>
          <a:xfrm>
            <a:off x="838200" y="951463"/>
            <a:ext cx="10515600" cy="5721182"/>
          </a:xfrm>
        </p:spPr>
        <p:txBody>
          <a:bodyPr>
            <a:normAutofit/>
          </a:bodyPr>
          <a:lstStyle/>
          <a:p>
            <a:r>
              <a:rPr lang="en-US" sz="3200" dirty="0"/>
              <a:t>A </a:t>
            </a:r>
            <a:r>
              <a:rPr lang="en-US" sz="3200" b="1" i="1" dirty="0"/>
              <a:t>cache</a:t>
            </a:r>
            <a:r>
              <a:rPr lang="en-US" sz="3200" dirty="0"/>
              <a:t> is a small amount of fast storage that is used to hide the access latencies of larger-but-slower storage</a:t>
            </a:r>
          </a:p>
          <a:p>
            <a:pPr lvl="1"/>
            <a:r>
              <a:rPr lang="en-US" sz="2800" b="1" i="1" dirty="0"/>
              <a:t>Temporal locality for object </a:t>
            </a:r>
            <a:r>
              <a:rPr lang="en-US" sz="2800" b="1" i="1" dirty="0">
                <a:latin typeface="Lucida Console" panose="020B0609040504020204" pitchFamily="49" charset="0"/>
              </a:rPr>
              <a:t>x</a:t>
            </a:r>
            <a:r>
              <a:rPr lang="en-US" sz="2800" b="1" i="1" dirty="0"/>
              <a:t>:</a:t>
            </a:r>
            <a:r>
              <a:rPr lang="en-US" sz="2800" dirty="0"/>
              <a:t> Once </a:t>
            </a:r>
            <a:r>
              <a:rPr lang="en-US" sz="2800" dirty="0">
                <a:latin typeface="Lucida Console" panose="020B0609040504020204" pitchFamily="49" charset="0"/>
              </a:rPr>
              <a:t>x</a:t>
            </a:r>
            <a:r>
              <a:rPr lang="en-US" sz="2800" dirty="0"/>
              <a:t> has been fetched into the cache, subsequent reads and writes of the object can be satisfied by the cache</a:t>
            </a:r>
          </a:p>
          <a:p>
            <a:pPr lvl="1"/>
            <a:r>
              <a:rPr lang="en-US" sz="2800" b="1" i="1" dirty="0"/>
              <a:t>Spatial locality for object </a:t>
            </a:r>
            <a:r>
              <a:rPr lang="en-US" sz="2800" b="1" i="1" dirty="0">
                <a:latin typeface="Lucida Console" panose="020B0609040504020204" pitchFamily="49" charset="0"/>
              </a:rPr>
              <a:t>x</a:t>
            </a:r>
            <a:r>
              <a:rPr lang="en-US" sz="2800" b="1" i="1" dirty="0"/>
              <a:t>:</a:t>
            </a:r>
            <a:r>
              <a:rPr lang="en-US" sz="2800" dirty="0"/>
              <a:t> When a program accesses </a:t>
            </a:r>
            <a:r>
              <a:rPr lang="en-US" sz="2800" dirty="0">
                <a:latin typeface="Lucida Console" panose="020B0609040504020204" pitchFamily="49" charset="0"/>
              </a:rPr>
              <a:t>x</a:t>
            </a:r>
            <a:r>
              <a:rPr lang="en-US" sz="2800" dirty="0"/>
              <a:t>, fetch </a:t>
            </a:r>
            <a:r>
              <a:rPr lang="en-US" sz="2800" dirty="0">
                <a:latin typeface="Lucida Console" panose="020B0609040504020204" pitchFamily="49" charset="0"/>
              </a:rPr>
              <a:t>x</a:t>
            </a:r>
            <a:r>
              <a:rPr lang="en-US" sz="2800" dirty="0"/>
              <a:t> and nearby objects </a:t>
            </a:r>
            <a:r>
              <a:rPr lang="en-US" sz="2800" dirty="0">
                <a:latin typeface="Lucida Console" panose="020B0609040504020204" pitchFamily="49" charset="0"/>
              </a:rPr>
              <a:t>x+1</a:t>
            </a:r>
            <a:r>
              <a:rPr lang="en-US" sz="2800" dirty="0"/>
              <a:t>, </a:t>
            </a:r>
            <a:r>
              <a:rPr lang="en-US" sz="2800" dirty="0">
                <a:latin typeface="Lucida Console" panose="020B0609040504020204" pitchFamily="49" charset="0"/>
              </a:rPr>
              <a:t>x+2</a:t>
            </a:r>
            <a:r>
              <a:rPr lang="en-US" sz="2800" dirty="0"/>
              <a:t>, . . . into the cache as well, so that those objects will already be in fast storage when the program tries to access them!</a:t>
            </a:r>
          </a:p>
          <a:p>
            <a:r>
              <a:rPr lang="en-US" sz="3200" dirty="0"/>
              <a:t>Caches are a pervasive concept in computer science</a:t>
            </a:r>
          </a:p>
          <a:p>
            <a:pPr lvl="1"/>
            <a:r>
              <a:rPr lang="en-US" sz="2800" dirty="0"/>
              <a:t>Ex: Registers as a cache for RAM</a:t>
            </a:r>
          </a:p>
          <a:p>
            <a:pPr lvl="1"/>
            <a:r>
              <a:rPr lang="en-US" sz="2800" dirty="0"/>
              <a:t>Ex: TLBs as a cache for PTEs stored in RAM</a:t>
            </a:r>
          </a:p>
          <a:p>
            <a:pPr lvl="1"/>
            <a:r>
              <a:rPr lang="en-US" sz="2800" dirty="0"/>
              <a:t>Ex: Memory as a cache for SSDs/hard disks</a:t>
            </a:r>
          </a:p>
          <a:p>
            <a:pPr lvl="1"/>
            <a:endParaRPr lang="en-US" sz="2800" dirty="0"/>
          </a:p>
        </p:txBody>
      </p:sp>
      <p:pic>
        <p:nvPicPr>
          <p:cNvPr id="6" name="Picture 5">
            <a:extLst>
              <a:ext uri="{FF2B5EF4-FFF2-40B4-BE49-F238E27FC236}">
                <a16:creationId xmlns:a16="http://schemas.microsoft.com/office/drawing/2014/main" id="{560D1DBE-460E-9002-40C6-0E03010AE52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877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20662</TotalTime>
  <Words>4021</Words>
  <Application>Microsoft Office PowerPoint</Application>
  <PresentationFormat>Widescreen</PresentationFormat>
  <Paragraphs>315</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Bahnschrift</vt:lpstr>
      <vt:lpstr>Calibri</vt:lpstr>
      <vt:lpstr>Consolas</vt:lpstr>
      <vt:lpstr>Lucida Console</vt:lpstr>
      <vt:lpstr>Segoe UI</vt:lpstr>
      <vt:lpstr>Segoe UI Light</vt:lpstr>
      <vt:lpstr>Office Theme</vt:lpstr>
      <vt:lpstr>Storage, Part I</vt:lpstr>
      <vt:lpstr>There are Many Different Kinds of Storage!</vt:lpstr>
      <vt:lpstr>PowerPoint Presentation</vt:lpstr>
      <vt:lpstr>Storage Tradeoffs</vt:lpstr>
      <vt:lpstr>Storage Devices: Latency and Throughput</vt:lpstr>
      <vt:lpstr>High latency, High throughput</vt:lpstr>
      <vt:lpstr>What if I told you that you could build a cheap storage system that is high capacity and fast to access?</vt:lpstr>
      <vt:lpstr>Access Locality</vt:lpstr>
      <vt:lpstr>Caching: Exploiting Locality</vt:lpstr>
      <vt:lpstr>Caching Terminology</vt:lpstr>
      <vt:lpstr>Caching Terminology</vt:lpstr>
      <vt:lpstr>Caching Terminology</vt:lpstr>
      <vt:lpstr>Providing the Illusion of Fast, Big, and Cheap Storage</vt:lpstr>
      <vt:lpstr>PowerPoint Presentation</vt:lpstr>
      <vt:lpstr>SSDs versus Hard Drives (Throughput) [Source: “Flash-based SSDs” chapter of “Operating Systems: Three Easy Pieces” by the Arpaci-Dusseaus]</vt:lpstr>
      <vt:lpstr>Storage: Isolation and Caching</vt:lpstr>
      <vt:lpstr>Linux: C++ File IO</vt:lpstr>
      <vt:lpstr>Linux: C++ File IO</vt:lpstr>
      <vt:lpstr>Linux: C++ File IO</vt:lpstr>
      <vt:lpstr>The Power of strace!</vt:lpstr>
      <vt:lpstr>PowerPoint Presentation</vt:lpstr>
      <vt:lpstr>Performance Comparison: Direct System Calls vs. stdio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5116</cp:revision>
  <dcterms:created xsi:type="dcterms:W3CDTF">2017-01-17T01:11:39Z</dcterms:created>
  <dcterms:modified xsi:type="dcterms:W3CDTF">2023-12-15T17:42:00Z</dcterms:modified>
</cp:coreProperties>
</file>