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86" r:id="rId3"/>
    <p:sldId id="387" r:id="rId4"/>
    <p:sldId id="403" r:id="rId5"/>
    <p:sldId id="390" r:id="rId6"/>
    <p:sldId id="391" r:id="rId7"/>
    <p:sldId id="399" r:id="rId8"/>
    <p:sldId id="392" r:id="rId9"/>
    <p:sldId id="400" r:id="rId10"/>
    <p:sldId id="396" r:id="rId11"/>
    <p:sldId id="401" r:id="rId12"/>
    <p:sldId id="405" r:id="rId13"/>
    <p:sldId id="4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0FB"/>
    <a:srgbClr val="99FF66"/>
    <a:srgbClr val="FF66FF"/>
    <a:srgbClr val="FFCCCC"/>
    <a:srgbClr val="5B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59" autoAdjust="0"/>
  </p:normalViewPr>
  <p:slideViewPr>
    <p:cSldViewPr snapToGrid="0">
      <p:cViewPr varScale="1">
        <p:scale>
          <a:sx n="52" d="100"/>
          <a:sy n="52" d="100"/>
        </p:scale>
        <p:origin x="1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primary advantage of UTF-32 is that it allows straightforward indexing into a string’s code point array: the </a:t>
            </a:r>
            <a:r>
              <a:rPr lang="en-US" dirty="0" err="1"/>
              <a:t>i-th</a:t>
            </a:r>
            <a:r>
              <a:rPr lang="en-US" dirty="0"/>
              <a:t> code point can be located by taking the base of the array and finding the 4 bytes at the offset </a:t>
            </a:r>
            <a:r>
              <a:rPr lang="en-US" dirty="0" err="1"/>
              <a:t>i</a:t>
            </a:r>
            <a:r>
              <a:rPr lang="en-US" dirty="0"/>
              <a:t>*4. But, as we discussed in a previous slide, perhaps being able to quickly identify a code point isn’t every helpful?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[Ref for the quote at the bottom of the slide: http://utf8everywhere.org/]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6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https://w3techs.com/technologies/overview/character_encoding]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2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 for diagrams: “Intel® 64 and IA-32 Architectures Software Developer’s Manual, Volume 1: Basic Architecture”]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 that the size of the string does not include the NUL terminator, but the underlying array does require enough space to hold the string’s characters *and* the NUL terminator!]</a:t>
            </a:r>
          </a:p>
          <a:p>
            <a:endParaRPr lang="en-US" dirty="0"/>
          </a:p>
          <a:p>
            <a:r>
              <a:rPr lang="en-US" dirty="0"/>
              <a:t>[Ref: For gory details about how the `string` class is implemented, see https://joellaity.com/2020/01/31/string.html]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[As Wikipedia says (https://en.wikipedia.org/wiki/Unicode), “The Unicode Standard defines a </a:t>
            </a:r>
            <a:r>
              <a:rPr lang="en-US" i="1" dirty="0" err="1"/>
              <a:t>codespace</a:t>
            </a:r>
            <a:r>
              <a:rPr lang="en-US" dirty="0"/>
              <a:t>: a sequence of integers called </a:t>
            </a:r>
            <a:r>
              <a:rPr lang="en-US" i="1" dirty="0"/>
              <a:t>code points</a:t>
            </a:r>
            <a:r>
              <a:rPr lang="en-US" dirty="0"/>
              <a:t> covering the interval [0 , 17×2</a:t>
            </a:r>
            <a:r>
              <a:rPr lang="en-US" baseline="30000" dirty="0"/>
              <a:t>16</a:t>
            </a:r>
            <a:r>
              <a:rPr lang="en-US" dirty="0"/>
              <a:t>), notated according to the standard as U+0000–U+</a:t>
            </a:r>
            <a:r>
              <a:rPr lang="en-US"/>
              <a:t>10FFFF.”]</a:t>
            </a:r>
            <a:endParaRPr lang="en-US" dirty="0"/>
          </a:p>
          <a:p>
            <a:endParaRPr lang="en-US" dirty="0"/>
          </a:p>
          <a:p>
            <a:r>
              <a:rPr lang="en-US" dirty="0"/>
              <a:t>[The Japanese kanji ideograph </a:t>
            </a:r>
            <a:r>
              <a:rPr lang="ja-JP" altLang="en-US" dirty="0"/>
              <a:t>学</a:t>
            </a:r>
            <a:r>
              <a:rPr lang="en-US" altLang="ja-JP" dirty="0"/>
              <a:t> has several meanings like “</a:t>
            </a:r>
            <a:r>
              <a:rPr lang="en-US" dirty="0"/>
              <a:t>learning” and “knowledge.”]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4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nice thing about UTF-8 is that an ASCII file is automagically a valid UTF-8 file that contains the same characters!</a:t>
            </a:r>
          </a:p>
          <a:p>
            <a:endParaRPr lang="en-US" dirty="0"/>
          </a:p>
          <a:p>
            <a:r>
              <a:rPr lang="en-US" dirty="0"/>
              <a:t>[As described by https://docs.python.org/3/howto/unicode.html, “UTF-8 uses the following rules:</a:t>
            </a:r>
          </a:p>
          <a:p>
            <a:pPr>
              <a:buFont typeface="+mj-lt"/>
              <a:buAutoNum type="arabicPeriod"/>
            </a:pPr>
            <a:r>
              <a:rPr lang="en-US" dirty="0"/>
              <a:t>If the code point is &lt; 128, it’s represented by the corresponding byte value.</a:t>
            </a:r>
          </a:p>
          <a:p>
            <a:pPr>
              <a:buFont typeface="+mj-lt"/>
              <a:buAutoNum type="arabicPeriod"/>
            </a:pPr>
            <a:r>
              <a:rPr lang="en-US" dirty="0"/>
              <a:t>If the code point is &gt;= 128, it’s turned into a sequence of two, three, or four bytes, where each byte of the sequence is between 128 and 255.</a:t>
            </a:r>
          </a:p>
          <a:p>
            <a:r>
              <a:rPr lang="en-US" dirty="0"/>
              <a:t>UTF-8 has several convenient properties:</a:t>
            </a:r>
          </a:p>
          <a:p>
            <a:pPr>
              <a:buFont typeface="+mj-lt"/>
              <a:buAutoNum type="arabicPeriod"/>
            </a:pPr>
            <a:r>
              <a:rPr lang="en-US" dirty="0"/>
              <a:t> It can handle any Unicode code point.</a:t>
            </a:r>
          </a:p>
          <a:p>
            <a:pPr>
              <a:buFont typeface="+mj-lt"/>
              <a:buAutoNum type="arabicPeriod"/>
            </a:pPr>
            <a:r>
              <a:rPr lang="en-US" dirty="0"/>
              <a:t> A Unicode string is turned into a sequence of bytes that contains embedded zero bytes only where they represent the null character (U+0000). This means that UTF-8 strings can be processed by C functions such as </a:t>
            </a:r>
            <a:r>
              <a:rPr lang="en-US" dirty="0" err="1"/>
              <a:t>strcpy</a:t>
            </a:r>
            <a:r>
              <a:rPr lang="en-US" dirty="0"/>
              <a:t>() and sent through protocols that can’t handle zero bytes for anything other than end-of-string markers.</a:t>
            </a:r>
          </a:p>
          <a:p>
            <a:pPr>
              <a:buFont typeface="+mj-lt"/>
              <a:buAutoNum type="arabicPeriod"/>
            </a:pPr>
            <a:r>
              <a:rPr lang="en-US" dirty="0"/>
              <a:t> A string of ASCII text is also valid UTF-8 text.</a:t>
            </a:r>
          </a:p>
          <a:p>
            <a:pPr>
              <a:buFont typeface="+mj-lt"/>
              <a:buAutoNum type="arabicPeriod"/>
            </a:pPr>
            <a:r>
              <a:rPr lang="en-US" dirty="0"/>
              <a:t> UTF-8 is fairly compact; the majority of commonly used characters can be represented with one or two bytes.</a:t>
            </a:r>
          </a:p>
          <a:p>
            <a:pPr>
              <a:buFont typeface="+mj-lt"/>
              <a:buAutoNum type="arabicPeriod"/>
            </a:pPr>
            <a:r>
              <a:rPr lang="en-US" dirty="0"/>
              <a:t> If bytes are corrupted or lost, it’s possible to determine the start of the next UTF-8-encoded code point and resynchronize. It’s also unlikely that random 8-bit data will look like valid UTF-8.</a:t>
            </a:r>
          </a:p>
          <a:p>
            <a:pPr>
              <a:buFont typeface="+mj-lt"/>
              <a:buAutoNum type="arabicPeriod"/>
            </a:pPr>
            <a:r>
              <a:rPr lang="en-US" dirty="0"/>
              <a:t> UTF-8 is a byte oriented encoding. The encoding specifies that each character is represented by a specific sequence of one or more bytes. This avoids the byte-ordering issues that can occur with integer and word oriented encodings, like UTF-16 and UTF-32, where the sequence of bytes varies depending on the hardware on which the string was encoded.”</a:t>
            </a:r>
          </a:p>
          <a:p>
            <a:endParaRPr lang="en-US" dirty="0"/>
          </a:p>
          <a:p>
            <a:r>
              <a:rPr lang="en-US" dirty="0"/>
              <a:t>[Ref: https://en.wikipedia.org/wiki/UTF-8]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https://quuxplusone.github.io/blog/2019/02/03/on-teaching-unicode/]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“UTF-8 strings never contain '\0' (or indeed any ASCII character) unless it represents a real '\0' (or indeed the corresponding real ASCII character)” (Ref [1]). This is a very convenient property because it means that string manipulation functions that assume NUL-terminated strings will work as expected—a NUL character won’t show up in the middle of the string.</a:t>
            </a:r>
          </a:p>
          <a:p>
            <a:endParaRPr lang="en-US" dirty="0"/>
          </a:p>
          <a:p>
            <a:r>
              <a:rPr lang="en-US" dirty="0"/>
              <a:t>[Ref: [1] https://quuxplusone.github.io/blog/2019/02/03/on-teaching-unicode/]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0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https://docs.python.org/3/howto/unicode.html]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3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http://utf8everywhere.org/]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6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890407-7F8D-412F-97C8-95D453954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594861"/>
            <a:ext cx="6842546" cy="1334948"/>
          </a:xfrm>
          <a:noFill/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Embedded </a:t>
            </a:r>
            <a:r>
              <a:rPr lang="en-US" sz="5400" dirty="0" err="1">
                <a:solidFill>
                  <a:schemeClr val="bg1"/>
                </a:solidFill>
                <a:latin typeface="Bahnschrift" panose="020B0502040204020203" pitchFamily="34" charset="0"/>
              </a:rPr>
              <a:t>EthiCS</a:t>
            </a:r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:</a:t>
            </a:r>
            <a:b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Character Encodings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A541D8-D8C0-7FB8-CE96-0EA6AB041DA3}"/>
              </a:ext>
            </a:extLst>
          </p:cNvPr>
          <p:cNvSpPr txBox="1">
            <a:spLocks/>
          </p:cNvSpPr>
          <p:nvPr/>
        </p:nvSpPr>
        <p:spPr>
          <a:xfrm>
            <a:off x="1493093" y="3655039"/>
            <a:ext cx="4086037" cy="13648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  <a:t>CS 61: Lecture 12</a:t>
            </a:r>
            <a:b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Bahnschrift" panose="020B0502040204020203" pitchFamily="34" charset="0"/>
              </a:rPr>
              <a:t>10/23/2023</a:t>
            </a:r>
            <a:endParaRPr lang="en-US" sz="6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E2051-A276-2E23-EFA0-984C11231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46" y="0"/>
            <a:ext cx="534945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47A2D5-3CDB-B39B-5973-DA17C2F55EB1}"/>
              </a:ext>
            </a:extLst>
          </p:cNvPr>
          <p:cNvSpPr txBox="1"/>
          <p:nvPr/>
        </p:nvSpPr>
        <p:spPr>
          <a:xfrm>
            <a:off x="6842546" y="0"/>
            <a:ext cx="5349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I WAS A TABLET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6A25B-2F23-945C-A87C-BF3875A7955F}"/>
              </a:ext>
            </a:extLst>
          </p:cNvPr>
          <p:cNvSpPr txBox="1"/>
          <p:nvPr/>
        </p:nvSpPr>
        <p:spPr>
          <a:xfrm>
            <a:off x="6842546" y="5277491"/>
            <a:ext cx="5349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4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BEFORE TABLETS WERE COOL</a:t>
            </a:r>
          </a:p>
        </p:txBody>
      </p:sp>
    </p:spTree>
    <p:extLst>
      <p:ext uri="{BB962C8B-B14F-4D97-AF65-F5344CB8AC3E}">
        <p14:creationId xmlns:p14="http://schemas.microsoft.com/office/powerpoint/2010/main" val="6424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B85A5C-BF18-C7BF-4B81-BEFB94E2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" y="0"/>
            <a:ext cx="1217177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5F712-025D-D399-7E6C-34F848A28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" y="0"/>
            <a:ext cx="12171770" cy="68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43E3-5E46-5D52-4857-AEF19DC4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516"/>
            <a:ext cx="12192000" cy="922202"/>
          </a:xfrm>
        </p:spPr>
        <p:txBody>
          <a:bodyPr/>
          <a:lstStyle/>
          <a:p>
            <a:r>
              <a:rPr lang="en-US" dirty="0"/>
              <a:t>But is UTF-8 the Best Unicode Encoding?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A2E96-11FA-555B-EFF9-86872E985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40" y="5116567"/>
            <a:ext cx="11738919" cy="16384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82FAD2-D617-B5A5-795D-74FDF77CB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63141"/>
            <a:ext cx="10863650" cy="6128956"/>
          </a:xfrm>
        </p:spPr>
        <p:txBody>
          <a:bodyPr>
            <a:normAutofit/>
          </a:bodyPr>
          <a:lstStyle/>
          <a:p>
            <a:r>
              <a:rPr lang="en-US" dirty="0"/>
              <a:t>UTF-32 is a fixed-sized encoding that represents each code point using 32 bits</a:t>
            </a:r>
          </a:p>
          <a:p>
            <a:pPr lvl="1"/>
            <a:r>
              <a:rPr lang="en-US" dirty="0"/>
              <a:t>Unlike a variable-length encoding, UTF-32 allows straightforward identification of the i</a:t>
            </a:r>
            <a:r>
              <a:rPr lang="en-US" sz="3200" baseline="30000" dirty="0"/>
              <a:t>th</a:t>
            </a:r>
            <a:r>
              <a:rPr lang="en-US" dirty="0"/>
              <a:t> code point in a string’s code point array</a:t>
            </a:r>
          </a:p>
          <a:p>
            <a:pPr lvl="1"/>
            <a:r>
              <a:rPr lang="en-US" dirty="0"/>
              <a:t>However, UTF-32 wastes space: there are only 2</a:t>
            </a:r>
            <a:r>
              <a:rPr lang="en-US" sz="3200" baseline="30000" dirty="0"/>
              <a:t>21</a:t>
            </a:r>
            <a:r>
              <a:rPr lang="en-US" dirty="0"/>
              <a:t> code points, so 11 bits in a UTF-32 code point are always zero</a:t>
            </a:r>
          </a:p>
          <a:p>
            <a:pPr lvl="1"/>
            <a:r>
              <a:rPr lang="en-US" dirty="0"/>
              <a:t>UTF-32 is not backwards-compatible with ASCII</a:t>
            </a:r>
          </a:p>
          <a:p>
            <a:r>
              <a:rPr lang="en-US" dirty="0"/>
              <a:t>UTF-16 is a variable-sized encoding that uses one or two 16-bit values to represent a code point</a:t>
            </a:r>
          </a:p>
          <a:p>
            <a:pPr lvl="1"/>
            <a:r>
              <a:rPr lang="en-US" dirty="0"/>
              <a:t>UTF-16 is not backwards compatible with ASCII</a:t>
            </a:r>
          </a:p>
          <a:p>
            <a:pPr lvl="1"/>
            <a:r>
              <a:rPr lang="en-US" dirty="0"/>
              <a:t>UTF-16 preferences certain character sets</a:t>
            </a:r>
          </a:p>
        </p:txBody>
      </p:sp>
    </p:spTree>
    <p:extLst>
      <p:ext uri="{BB962C8B-B14F-4D97-AF65-F5344CB8AC3E}">
        <p14:creationId xmlns:p14="http://schemas.microsoft.com/office/powerpoint/2010/main" val="42839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3703A0-A7C4-24A0-6BE3-F766992CC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8"/>
          <a:stretch/>
        </p:blipFill>
        <p:spPr>
          <a:xfrm>
            <a:off x="-1" y="0"/>
            <a:ext cx="12192001" cy="70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FED01-5993-36B6-6B76-6CCB7CF78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0E5A1B-0922-3C0B-5952-6F2CBDF7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initial developers of a technology get an outsized say in how the technology works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61AAC-6217-EFBA-3CBA-CC0394DEE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03" y="1272747"/>
            <a:ext cx="6792098" cy="56746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Many foundational computer technologies were initially developed in English-speaking environments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Unix: An extremely influential OS whose abstractions (e.g., file descriptors) and system calls influenced many other OSes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C: The language designed to implement the UNIX kernel and whose syntax influenced many subsequent languages (e.g., C++, Java, Go, Python, JavaScript)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Internet protocol (IP), HTML, and HTTP: Foundational protocols for allowing computers to exchange data</a:t>
            </a:r>
          </a:p>
          <a:p>
            <a:r>
              <a:rPr lang="en-US" dirty="0">
                <a:solidFill>
                  <a:schemeClr val="bg1"/>
                </a:solidFill>
              </a:rPr>
              <a:t>Implicit cultural assumptions continue to resonate when technologies become international!</a:t>
            </a:r>
          </a:p>
        </p:txBody>
      </p:sp>
    </p:spTree>
    <p:extLst>
      <p:ext uri="{BB962C8B-B14F-4D97-AF65-F5344CB8AC3E}">
        <p14:creationId xmlns:p14="http://schemas.microsoft.com/office/powerpoint/2010/main" val="7693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C4970D-BA40-27F5-51DF-345587BA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425" y="466167"/>
            <a:ext cx="5564922" cy="6268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EB5418-E2C6-4C71-CC28-6277D4F2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3" y="0"/>
            <a:ext cx="6687065" cy="808767"/>
          </a:xfrm>
        </p:spPr>
        <p:txBody>
          <a:bodyPr/>
          <a:lstStyle/>
          <a:p>
            <a:r>
              <a:rPr lang="en-US" dirty="0"/>
              <a:t>Data Encodings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71AB3-C8F2-0A85-C5ED-469289352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67266"/>
            <a:ext cx="6882714" cy="6462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CPU instructions manipulate bytes (i.e., sequences of binary digits)</a:t>
            </a:r>
          </a:p>
          <a:p>
            <a:r>
              <a:rPr lang="en-US" dirty="0"/>
              <a:t>A CPU defines:</a:t>
            </a:r>
          </a:p>
          <a:p>
            <a:pPr lvl="1"/>
            <a:r>
              <a:rPr lang="en-US" dirty="0"/>
              <a:t>A few low-level types (e.g., integers, floats, and pointers)</a:t>
            </a:r>
          </a:p>
          <a:p>
            <a:pPr lvl="1"/>
            <a:r>
              <a:rPr lang="en-US" dirty="0"/>
              <a:t>Semantics for how to interpret the bit patterns in those types</a:t>
            </a:r>
          </a:p>
          <a:p>
            <a:pPr lvl="1"/>
            <a:r>
              <a:rPr lang="en-US" dirty="0"/>
              <a:t>Instructions which directly manipulate those bit patterns (e.g., </a:t>
            </a:r>
            <a:r>
              <a:rPr lang="en-US" dirty="0">
                <a:latin typeface="Lucida Console" panose="020B0609040504020204" pitchFamily="49" charset="0"/>
              </a:rPr>
              <a:t>add</a:t>
            </a:r>
            <a:r>
              <a:rPr lang="en-US" dirty="0"/>
              <a:t>, </a:t>
            </a:r>
            <a:r>
              <a:rPr lang="en-US" dirty="0" err="1">
                <a:latin typeface="Lucida Console" panose="020B0609040504020204" pitchFamily="49" charset="0"/>
              </a:rPr>
              <a:t>fdiv</a:t>
            </a:r>
            <a:r>
              <a:rPr lang="en-US" dirty="0"/>
              <a:t>, </a:t>
            </a:r>
            <a:r>
              <a:rPr lang="en-US" dirty="0">
                <a:latin typeface="Lucida Console" panose="020B0609040504020204" pitchFamily="49" charset="0"/>
              </a:rPr>
              <a:t>call</a:t>
            </a:r>
            <a:r>
              <a:rPr lang="en-US" dirty="0"/>
              <a:t>)</a:t>
            </a:r>
          </a:p>
          <a:p>
            <a:r>
              <a:rPr lang="en-US" dirty="0"/>
              <a:t>A higher-level programming language defines higher-level types whose bit-level semantics are not defined by the hardware</a:t>
            </a:r>
          </a:p>
          <a:p>
            <a:pPr lvl="1"/>
            <a:r>
              <a:rPr lang="en-US" dirty="0"/>
              <a:t>For example, there are multiple ways that a C++ library could represent a </a:t>
            </a:r>
            <a:r>
              <a:rPr lang="en-US" dirty="0">
                <a:latin typeface="Lucida Console" panose="020B0609040504020204" pitchFamily="49" charset="0"/>
              </a:rPr>
              <a:t>vector</a:t>
            </a:r>
            <a:r>
              <a:rPr lang="en-US" dirty="0"/>
              <a:t>; internally, it could be represented as a growable array, or a growable tree, or something else!</a:t>
            </a:r>
          </a:p>
          <a:p>
            <a:pPr lvl="1"/>
            <a:r>
              <a:rPr lang="en-US" dirty="0"/>
              <a:t>Given such a representation, the library must cobble together low-level byte manipulation instructions to implement the </a:t>
            </a:r>
            <a:r>
              <a:rPr lang="en-US" dirty="0">
                <a:latin typeface="Lucida Console" panose="020B0609040504020204" pitchFamily="49" charset="0"/>
              </a:rPr>
              <a:t>vector</a:t>
            </a:r>
            <a:r>
              <a:rPr lang="en-US" dirty="0"/>
              <a:t> interface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054080-9D7F-35AF-4ACB-6E5A4EC7A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083" y="480838"/>
            <a:ext cx="5387549" cy="6260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A030B0-21A1-5BD9-A987-C8A06414B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083" y="1399834"/>
            <a:ext cx="5344860" cy="46946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9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FFF0DBC-E811-EE8B-9627-B578F2E9C00B}"/>
              </a:ext>
            </a:extLst>
          </p:cNvPr>
          <p:cNvSpPr/>
          <p:nvPr/>
        </p:nvSpPr>
        <p:spPr>
          <a:xfrm>
            <a:off x="7473094" y="3834027"/>
            <a:ext cx="4617308" cy="2922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F323E-F187-81C5-575A-512BC3357352}"/>
              </a:ext>
            </a:extLst>
          </p:cNvPr>
          <p:cNvSpPr/>
          <p:nvPr/>
        </p:nvSpPr>
        <p:spPr>
          <a:xfrm>
            <a:off x="8078230" y="1093570"/>
            <a:ext cx="3903705" cy="2504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D53AA-26DE-A1CA-CAD3-0434A138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73"/>
            <a:ext cx="10515600" cy="919978"/>
          </a:xfrm>
        </p:spPr>
        <p:txBody>
          <a:bodyPr/>
          <a:lstStyle/>
          <a:p>
            <a:r>
              <a:rPr lang="en-US" dirty="0"/>
              <a:t>How Should Strings Be Represented?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8953-0E38-28FE-DD27-E6D6C6F9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5" y="1013251"/>
            <a:ext cx="7364627" cy="584474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Strings are a critical data type provided by higher-level languages</a:t>
            </a:r>
          </a:p>
          <a:p>
            <a:r>
              <a:rPr lang="en-US" sz="3200" dirty="0"/>
              <a:t>C and C++ historically used a very simple representation of strings</a:t>
            </a:r>
          </a:p>
          <a:p>
            <a:pPr lvl="1"/>
            <a:r>
              <a:rPr lang="en-US" sz="2800" dirty="0"/>
              <a:t>C: A string is a </a:t>
            </a:r>
            <a:r>
              <a:rPr lang="en-US" sz="2800" dirty="0">
                <a:latin typeface="Lucida Console" panose="020B0609040504020204" pitchFamily="49" charset="0"/>
              </a:rPr>
              <a:t>char</a:t>
            </a:r>
            <a:r>
              <a:rPr lang="en-US" sz="2800" dirty="0"/>
              <a:t> array that is terminated by the special </a:t>
            </a:r>
            <a:r>
              <a:rPr lang="en-US" sz="2800" dirty="0">
                <a:latin typeface="Lucida Console" panose="020B0609040504020204" pitchFamily="49" charset="0"/>
              </a:rPr>
              <a:t>NUL </a:t>
            </a:r>
            <a:r>
              <a:rPr lang="en-US" sz="2800" dirty="0"/>
              <a:t>character (</a:t>
            </a:r>
            <a:r>
              <a:rPr lang="en-US" sz="2800" dirty="0">
                <a:latin typeface="Lucida Console" panose="020B0609040504020204" pitchFamily="49" charset="0"/>
              </a:rPr>
              <a:t>‘\0’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C++: A string is implemented via a </a:t>
            </a:r>
            <a:r>
              <a:rPr lang="en-US" sz="2800" dirty="0">
                <a:latin typeface="Lucida Console" panose="020B0609040504020204" pitchFamily="49" charset="0"/>
              </a:rPr>
              <a:t>string</a:t>
            </a:r>
            <a:r>
              <a:rPr lang="en-US" sz="2800" dirty="0"/>
              <a:t> class which internally is similar to </a:t>
            </a:r>
            <a:r>
              <a:rPr lang="en-US" sz="2800" dirty="0">
                <a:latin typeface="Lucida Console" panose="020B0609040504020204" pitchFamily="49" charset="0"/>
              </a:rPr>
              <a:t>vector</a:t>
            </a:r>
            <a:r>
              <a:rPr lang="en-US" sz="2800" dirty="0"/>
              <a:t>!</a:t>
            </a:r>
          </a:p>
          <a:p>
            <a:pPr lvl="1"/>
            <a:r>
              <a:rPr lang="en-US" sz="2800" dirty="0"/>
              <a:t>These representations assume one byte (i.e., one </a:t>
            </a:r>
            <a:r>
              <a:rPr lang="en-US" sz="2800" dirty="0">
                <a:latin typeface="Lucida Console" panose="020B0609040504020204" pitchFamily="49" charset="0"/>
              </a:rPr>
              <a:t>char</a:t>
            </a:r>
            <a:r>
              <a:rPr lang="en-US" sz="2800" dirty="0"/>
              <a:t>) maps to a single character in the human-language string</a:t>
            </a:r>
          </a:p>
          <a:p>
            <a:pPr lvl="1"/>
            <a:r>
              <a:rPr lang="en-US" sz="2800" dirty="0"/>
              <a:t>The ASCII encoding defined the mapping from a human-language (Latin) character to a byte value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88DF8-8D8E-1D5D-60AC-B7BD8C58F19C}"/>
              </a:ext>
            </a:extLst>
          </p:cNvPr>
          <p:cNvSpPr txBox="1"/>
          <p:nvPr/>
        </p:nvSpPr>
        <p:spPr>
          <a:xfrm>
            <a:off x="8078230" y="1093570"/>
            <a:ext cx="36112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char*</a:t>
            </a:r>
            <a:r>
              <a:rPr lang="en-US" sz="2000" dirty="0">
                <a:latin typeface="Lucida Console" panose="020B0609040504020204" pitchFamily="49" charset="0"/>
              </a:rPr>
              <a:t> s = malloc(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3</a:t>
            </a:r>
            <a:r>
              <a:rPr lang="en-US" sz="20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s[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2000" dirty="0">
                <a:latin typeface="Lucida Console" panose="020B0609040504020204" pitchFamily="49" charset="0"/>
              </a:rPr>
              <a:t>] = 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‘C’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s[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latin typeface="Lucida Console" panose="020B0609040504020204" pitchFamily="49" charset="0"/>
              </a:rPr>
              <a:t>] = 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‘S’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s[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2</a:t>
            </a:r>
            <a:r>
              <a:rPr lang="en-US" sz="2000" dirty="0">
                <a:latin typeface="Lucida Console" panose="020B0609040504020204" pitchFamily="49" charset="0"/>
              </a:rPr>
              <a:t>] = 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‘\0’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 err="1">
                <a:latin typeface="Lucida Console" panose="020B0609040504020204" pitchFamily="49" charset="0"/>
              </a:rPr>
              <a:t>printf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“%s\n”</a:t>
            </a:r>
            <a:r>
              <a:rPr lang="en-US" sz="2000" dirty="0">
                <a:latin typeface="Lucida Console" panose="020B0609040504020204" pitchFamily="49" charset="0"/>
              </a:rPr>
              <a:t>, s);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42E43-FCB7-FF9D-EF42-94DABD3953E0}"/>
              </a:ext>
            </a:extLst>
          </p:cNvPr>
          <p:cNvSpPr txBox="1"/>
          <p:nvPr/>
        </p:nvSpPr>
        <p:spPr>
          <a:xfrm>
            <a:off x="7976632" y="3937001"/>
            <a:ext cx="361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string</a:t>
            </a:r>
            <a:r>
              <a:rPr lang="en-US" sz="2000" dirty="0">
                <a:latin typeface="Lucida Console" panose="020B0609040504020204" pitchFamily="49" charset="0"/>
              </a:rPr>
              <a:t> s = 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“CS”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 err="1">
                <a:latin typeface="Lucida Console" panose="020B0609040504020204" pitchFamily="49" charset="0"/>
              </a:rPr>
              <a:t>cout</a:t>
            </a:r>
            <a:r>
              <a:rPr lang="en-US" sz="2000" dirty="0">
                <a:latin typeface="Lucida Console" panose="020B0609040504020204" pitchFamily="49" charset="0"/>
              </a:rPr>
              <a:t> &lt;&lt; s &lt;&lt; </a:t>
            </a:r>
            <a:r>
              <a:rPr lang="en-US" sz="2000" dirty="0" err="1">
                <a:latin typeface="Lucida Console" panose="020B0609040504020204" pitchFamily="49" charset="0"/>
              </a:rPr>
              <a:t>endl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0AD001-B7DF-6E77-2266-09E7ED49BBE6}"/>
              </a:ext>
            </a:extLst>
          </p:cNvPr>
          <p:cNvGrpSpPr/>
          <p:nvPr/>
        </p:nvGrpSpPr>
        <p:grpSpPr>
          <a:xfrm>
            <a:off x="8329492" y="2819401"/>
            <a:ext cx="3534251" cy="778422"/>
            <a:chOff x="8329492" y="2819401"/>
            <a:chExt cx="3534251" cy="77842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AD4E3F-65C8-98F0-E7CD-8F1CCF6E5ABC}"/>
                </a:ext>
              </a:extLst>
            </p:cNvPr>
            <p:cNvGrpSpPr/>
            <p:nvPr/>
          </p:nvGrpSpPr>
          <p:grpSpPr>
            <a:xfrm>
              <a:off x="9431523" y="2819401"/>
              <a:ext cx="2432220" cy="578599"/>
              <a:chOff x="8727986" y="2986561"/>
              <a:chExt cx="2432220" cy="57859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23E00F-2670-2A10-D832-35AFED12AC22}"/>
                  </a:ext>
                </a:extLst>
              </p:cNvPr>
              <p:cNvSpPr/>
              <p:nvPr/>
            </p:nvSpPr>
            <p:spPr>
              <a:xfrm>
                <a:off x="8727986" y="2986793"/>
                <a:ext cx="810740" cy="578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‘C’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A636AD-B033-8FA3-D9FF-EE54A76D87A7}"/>
                  </a:ext>
                </a:extLst>
              </p:cNvPr>
              <p:cNvSpPr/>
              <p:nvPr/>
            </p:nvSpPr>
            <p:spPr>
              <a:xfrm>
                <a:off x="9538726" y="2986561"/>
                <a:ext cx="810740" cy="578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‘S’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826320E-CF45-9E1B-A2BB-76EA909BDD20}"/>
                  </a:ext>
                </a:extLst>
              </p:cNvPr>
              <p:cNvSpPr/>
              <p:nvPr/>
            </p:nvSpPr>
            <p:spPr>
              <a:xfrm>
                <a:off x="10349466" y="2986561"/>
                <a:ext cx="810740" cy="578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‘\0’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93AAE-E419-B33E-914A-8543245840DE}"/>
                </a:ext>
              </a:extLst>
            </p:cNvPr>
            <p:cNvSpPr txBox="1"/>
            <p:nvPr/>
          </p:nvSpPr>
          <p:spPr>
            <a:xfrm>
              <a:off x="8329492" y="3197713"/>
              <a:ext cx="384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Lucida Console" panose="020B0609040504020204" pitchFamily="49" charset="0"/>
                </a:rPr>
                <a:t>s</a:t>
              </a: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514FCD06-521C-FF05-C75B-76623E85DC9C}"/>
                </a:ext>
              </a:extLst>
            </p:cNvPr>
            <p:cNvCxnSpPr>
              <a:stCxn id="16" idx="3"/>
              <a:endCxn id="4" idx="1"/>
            </p:cNvCxnSpPr>
            <p:nvPr/>
          </p:nvCxnSpPr>
          <p:spPr>
            <a:xfrm flipV="1">
              <a:off x="8713689" y="3108817"/>
              <a:ext cx="717834" cy="288951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F9D8BD-522D-243C-6D76-776A602E322D}"/>
              </a:ext>
            </a:extLst>
          </p:cNvPr>
          <p:cNvGrpSpPr/>
          <p:nvPr/>
        </p:nvGrpSpPr>
        <p:grpSpPr>
          <a:xfrm>
            <a:off x="8129835" y="4796363"/>
            <a:ext cx="3874429" cy="1829694"/>
            <a:chOff x="8129835" y="4796363"/>
            <a:chExt cx="3874429" cy="182969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CCB4DE-841B-8CD2-8086-8D016848E6C7}"/>
                </a:ext>
              </a:extLst>
            </p:cNvPr>
            <p:cNvSpPr txBox="1"/>
            <p:nvPr/>
          </p:nvSpPr>
          <p:spPr>
            <a:xfrm>
              <a:off x="8591848" y="4871015"/>
              <a:ext cx="384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Lucida Console" panose="020B0609040504020204" pitchFamily="49" charset="0"/>
                </a:rPr>
                <a:t>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22CD4-F1DC-1700-4B89-DF0489791760}"/>
                </a:ext>
              </a:extLst>
            </p:cNvPr>
            <p:cNvGrpSpPr/>
            <p:nvPr/>
          </p:nvGrpSpPr>
          <p:grpSpPr>
            <a:xfrm>
              <a:off x="9001441" y="4796363"/>
              <a:ext cx="2432220" cy="578599"/>
              <a:chOff x="8727986" y="2986561"/>
              <a:chExt cx="2432220" cy="578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886AFFD-20EF-63A9-A5C2-328EFD0BB591}"/>
                  </a:ext>
                </a:extLst>
              </p:cNvPr>
              <p:cNvSpPr/>
              <p:nvPr/>
            </p:nvSpPr>
            <p:spPr>
              <a:xfrm>
                <a:off x="8727986" y="2986793"/>
                <a:ext cx="810740" cy="578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size:2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B13AA-6579-AF68-DECF-C704069E2403}"/>
                  </a:ext>
                </a:extLst>
              </p:cNvPr>
              <p:cNvSpPr/>
              <p:nvPr/>
            </p:nvSpPr>
            <p:spPr>
              <a:xfrm>
                <a:off x="9538726" y="2986561"/>
                <a:ext cx="810740" cy="578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cap: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3C4F11B-A281-60A6-59B1-387304E2731F}"/>
                  </a:ext>
                </a:extLst>
              </p:cNvPr>
              <p:cNvSpPr/>
              <p:nvPr/>
            </p:nvSpPr>
            <p:spPr>
              <a:xfrm>
                <a:off x="10349466" y="2986561"/>
                <a:ext cx="810740" cy="578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data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9291ED-D61A-76A0-5AA2-D9EC9B815D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29835" y="5934353"/>
              <a:ext cx="3874429" cy="691704"/>
              <a:chOff x="8713689" y="6092271"/>
              <a:chExt cx="2038099" cy="36386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4A684D-8870-CCA2-3C1A-65EEA4C55AF5}"/>
                  </a:ext>
                </a:extLst>
              </p:cNvPr>
              <p:cNvSpPr/>
              <p:nvPr/>
            </p:nvSpPr>
            <p:spPr>
              <a:xfrm>
                <a:off x="8713689" y="6092649"/>
                <a:ext cx="509525" cy="363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‘C’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7E61B43-DAF9-A131-435E-7851287507C0}"/>
                  </a:ext>
                </a:extLst>
              </p:cNvPr>
              <p:cNvSpPr/>
              <p:nvPr/>
            </p:nvSpPr>
            <p:spPr>
              <a:xfrm>
                <a:off x="9223214" y="6092503"/>
                <a:ext cx="509525" cy="363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‘S’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D187AFB-27AC-885E-C4FB-4A077B697F7C}"/>
                  </a:ext>
                </a:extLst>
              </p:cNvPr>
              <p:cNvSpPr/>
              <p:nvPr/>
            </p:nvSpPr>
            <p:spPr>
              <a:xfrm>
                <a:off x="9732738" y="6092503"/>
                <a:ext cx="509525" cy="363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‘\0’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EB29B48-30F2-21EE-DA1D-A58707C125A7}"/>
                  </a:ext>
                </a:extLst>
              </p:cNvPr>
              <p:cNvSpPr/>
              <p:nvPr/>
            </p:nvSpPr>
            <p:spPr>
              <a:xfrm>
                <a:off x="10242263" y="6092271"/>
                <a:ext cx="509525" cy="3634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Lucida Console" panose="020B0609040504020204" pitchFamily="49" charset="0"/>
                </a:endParaRPr>
              </a:p>
            </p:txBody>
          </p:sp>
        </p:grp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B1677DF9-182D-1E3A-B9F3-6A81C8D4591E}"/>
                </a:ext>
              </a:extLst>
            </p:cNvPr>
            <p:cNvCxnSpPr>
              <a:stCxn id="24" idx="2"/>
              <a:endCxn id="26" idx="1"/>
            </p:cNvCxnSpPr>
            <p:nvPr/>
          </p:nvCxnSpPr>
          <p:spPr>
            <a:xfrm rot="5400000">
              <a:off x="9126146" y="4378419"/>
              <a:ext cx="905835" cy="2898456"/>
            </a:xfrm>
            <a:prstGeom prst="bentConnector4">
              <a:avLst>
                <a:gd name="adj1" fmla="val 30930"/>
                <a:gd name="adj2" fmla="val 11577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E2B5EF-6693-1787-5C0B-201A294DED5E}"/>
              </a:ext>
            </a:extLst>
          </p:cNvPr>
          <p:cNvGrpSpPr/>
          <p:nvPr/>
        </p:nvGrpSpPr>
        <p:grpSpPr>
          <a:xfrm>
            <a:off x="0" y="0"/>
            <a:ext cx="12192000" cy="6889233"/>
            <a:chOff x="0" y="-1"/>
            <a:chExt cx="12192000" cy="68892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B5C57F-3B31-8CCE-15D0-4C450F4EC601}"/>
                </a:ext>
              </a:extLst>
            </p:cNvPr>
            <p:cNvSpPr/>
            <p:nvPr/>
          </p:nvSpPr>
          <p:spPr>
            <a:xfrm>
              <a:off x="0" y="-1"/>
              <a:ext cx="12192000" cy="6889233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FB28E0-2B94-1D6C-0C21-7B948BE51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327" y="476197"/>
              <a:ext cx="5957345" cy="5905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FBCCF-F675-27E7-2F08-295652B7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/>
        </p:blipFill>
        <p:spPr>
          <a:xfrm>
            <a:off x="1" y="-1"/>
            <a:ext cx="12192000" cy="6863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08211-8D11-16FF-C3DB-6CF7B0F7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5657"/>
            <a:ext cx="5554133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LATIN ALPHABET IS NOT UNIVERSAL</a:t>
            </a:r>
          </a:p>
        </p:txBody>
      </p:sp>
    </p:spTree>
    <p:extLst>
      <p:ext uri="{BB962C8B-B14F-4D97-AF65-F5344CB8AC3E}">
        <p14:creationId xmlns:p14="http://schemas.microsoft.com/office/powerpoint/2010/main" val="1416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F1B9E-1442-2BC7-39DE-4B2BAED9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193"/>
            <a:ext cx="10515600" cy="870551"/>
          </a:xfrm>
        </p:spPr>
        <p:txBody>
          <a:bodyPr/>
          <a:lstStyle/>
          <a:p>
            <a:r>
              <a:rPr lang="en-US" dirty="0"/>
              <a:t>Overview of Unicode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CF06-6B1F-D112-6CE3-24BF98704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956" y="1411672"/>
            <a:ext cx="7599406" cy="5535829"/>
          </a:xfrm>
        </p:spPr>
        <p:txBody>
          <a:bodyPr>
            <a:normAutofit/>
          </a:bodyPr>
          <a:lstStyle/>
          <a:p>
            <a:r>
              <a:rPr lang="en-US" dirty="0"/>
              <a:t>As the Unicode consortium says, ““Unicode provides a unique number for every character, no matter what the platform, no matter what the program, no matter what the language”</a:t>
            </a:r>
          </a:p>
          <a:p>
            <a:r>
              <a:rPr lang="en-US" dirty="0"/>
              <a:t>A </a:t>
            </a:r>
            <a:r>
              <a:rPr lang="en-US" b="1" i="1" dirty="0"/>
              <a:t>code point</a:t>
            </a:r>
            <a:r>
              <a:rPr lang="en-US" dirty="0"/>
              <a:t> is the number for a particular character</a:t>
            </a:r>
          </a:p>
          <a:p>
            <a:pPr lvl="1"/>
            <a:r>
              <a:rPr lang="en-US" dirty="0"/>
              <a:t>Ex: The code point for the Latin character “M” is </a:t>
            </a:r>
            <a:r>
              <a:rPr lang="en-US" dirty="0">
                <a:latin typeface="Lucida Console" panose="020B0609040504020204" pitchFamily="49" charset="0"/>
              </a:rPr>
              <a:t>U+004D</a:t>
            </a:r>
          </a:p>
          <a:p>
            <a:pPr lvl="1"/>
            <a:r>
              <a:rPr lang="en-US" dirty="0"/>
              <a:t>Ex: The code point for the Japanese kanji “</a:t>
            </a:r>
            <a:r>
              <a:rPr lang="ja-JP" altLang="en-US" dirty="0"/>
              <a:t>学</a:t>
            </a:r>
            <a:r>
              <a:rPr lang="en-US" altLang="ja-JP" dirty="0"/>
              <a:t>” is </a:t>
            </a:r>
            <a:r>
              <a:rPr lang="en-US" dirty="0">
                <a:latin typeface="Lucida Console" panose="020B0609040504020204" pitchFamily="49" charset="0"/>
              </a:rPr>
              <a:t>U+5B66</a:t>
            </a:r>
          </a:p>
          <a:p>
            <a:r>
              <a:rPr lang="en-US" dirty="0"/>
              <a:t>The Unicode standards define several ways of </a:t>
            </a:r>
            <a:r>
              <a:rPr lang="en-US" b="1" i="1" dirty="0"/>
              <a:t>encoding</a:t>
            </a:r>
            <a:r>
              <a:rPr lang="en-US" dirty="0"/>
              <a:t> (i.e., translating) a code point into a bit-level representation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AC729-C7CF-C865-160E-93340620F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2" y="1461100"/>
            <a:ext cx="4288052" cy="514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5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4BB6-52CD-5C57-8470-24990373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7"/>
            <a:ext cx="10515600" cy="933528"/>
          </a:xfrm>
        </p:spPr>
        <p:txBody>
          <a:bodyPr/>
          <a:lstStyle/>
          <a:p>
            <a:r>
              <a:rPr lang="en-US" dirty="0"/>
              <a:t>Unicode Encoding Schemes: UTF-8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1206B-C843-4BB5-EEB5-C0B2A65E2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3190"/>
            <a:ext cx="10515600" cy="6413156"/>
          </a:xfrm>
        </p:spPr>
        <p:txBody>
          <a:bodyPr>
            <a:normAutofit/>
          </a:bodyPr>
          <a:lstStyle/>
          <a:p>
            <a:r>
              <a:rPr lang="en-US" sz="3200" dirty="0"/>
              <a:t>UTF-8 is a </a:t>
            </a:r>
            <a:r>
              <a:rPr lang="en-US" sz="3200" b="1" i="1" dirty="0"/>
              <a:t>variable-length encoding</a:t>
            </a:r>
            <a:r>
              <a:rPr lang="en-US" sz="3200" dirty="0"/>
              <a:t>: depending on the code point, the byte-level representation will be 1-4 bytes</a:t>
            </a:r>
          </a:p>
          <a:p>
            <a:r>
              <a:rPr lang="en-US" sz="3200" dirty="0"/>
              <a:t>UTF-8 is backwards-compatible with ASCII: Each valid one-byte ASCII character has the same UTF-8 byte-level value!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/>
              <a:t>One-byte encodings start with a 0</a:t>
            </a:r>
          </a:p>
          <a:p>
            <a:pPr lvl="1"/>
            <a:r>
              <a:rPr lang="en-US" sz="2800" dirty="0"/>
              <a:t>Two-byte encodings start with 110</a:t>
            </a:r>
          </a:p>
          <a:p>
            <a:pPr lvl="1"/>
            <a:r>
              <a:rPr lang="en-US" sz="2800" dirty="0"/>
              <a:t>Three-byte encodings start with 1110</a:t>
            </a:r>
          </a:p>
          <a:p>
            <a:pPr lvl="1"/>
            <a:r>
              <a:rPr lang="en-US" sz="2800" dirty="0"/>
              <a:t>Four byte encodings start with 11110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8E06E4-D7DA-C71D-0982-A5A6FBD82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8398"/>
              </p:ext>
            </p:extLst>
          </p:nvPr>
        </p:nvGraphicFramePr>
        <p:xfrm>
          <a:off x="1693563" y="2770887"/>
          <a:ext cx="88048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79">
                  <a:extLst>
                    <a:ext uri="{9D8B030D-6E8A-4147-A177-3AD203B41FA5}">
                      <a16:colId xmlns:a16="http://schemas.microsoft.com/office/drawing/2014/main" val="2337576425"/>
                    </a:ext>
                  </a:extLst>
                </a:gridCol>
                <a:gridCol w="1467479">
                  <a:extLst>
                    <a:ext uri="{9D8B030D-6E8A-4147-A177-3AD203B41FA5}">
                      <a16:colId xmlns:a16="http://schemas.microsoft.com/office/drawing/2014/main" val="1718280742"/>
                    </a:ext>
                  </a:extLst>
                </a:gridCol>
                <a:gridCol w="1467479">
                  <a:extLst>
                    <a:ext uri="{9D8B030D-6E8A-4147-A177-3AD203B41FA5}">
                      <a16:colId xmlns:a16="http://schemas.microsoft.com/office/drawing/2014/main" val="1687519455"/>
                    </a:ext>
                  </a:extLst>
                </a:gridCol>
                <a:gridCol w="1467479">
                  <a:extLst>
                    <a:ext uri="{9D8B030D-6E8A-4147-A177-3AD203B41FA5}">
                      <a16:colId xmlns:a16="http://schemas.microsoft.com/office/drawing/2014/main" val="2789686008"/>
                    </a:ext>
                  </a:extLst>
                </a:gridCol>
                <a:gridCol w="1467479">
                  <a:extLst>
                    <a:ext uri="{9D8B030D-6E8A-4147-A177-3AD203B41FA5}">
                      <a16:colId xmlns:a16="http://schemas.microsoft.com/office/drawing/2014/main" val="3335486513"/>
                    </a:ext>
                  </a:extLst>
                </a:gridCol>
                <a:gridCol w="1467479">
                  <a:extLst>
                    <a:ext uri="{9D8B030D-6E8A-4147-A177-3AD203B41FA5}">
                      <a16:colId xmlns:a16="http://schemas.microsoft.com/office/drawing/2014/main" val="1724782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code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code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Byte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3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U+0000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U+007F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0xxxxxxx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ucida Console" panose="020B06090405040202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ucida Console" panose="020B06090405040202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ucida Console" panose="020B06090405040202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49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U+0080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U+07FF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110xxxxx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10xxxxxx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ucida Console" panose="020B06090405040202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ucida Console" panose="020B06090405040202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866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U+0800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U+FFFF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1110xxxx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10xxxxxx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10xxxxxx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ucida Console" panose="020B06090405040202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0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U+10000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U+10FFFF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11110xxx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10xxxxxx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10xxxxxx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Console" panose="020B0609040504020204" pitchFamily="49" charset="0"/>
                        </a:rPr>
                        <a:t>10xxxxxx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18629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7B4B88B2-961B-9E03-947B-0012374276F8}"/>
              </a:ext>
            </a:extLst>
          </p:cNvPr>
          <p:cNvGrpSpPr/>
          <p:nvPr/>
        </p:nvGrpSpPr>
        <p:grpSpPr>
          <a:xfrm>
            <a:off x="6734432" y="5047937"/>
            <a:ext cx="5245166" cy="646331"/>
            <a:chOff x="6734432" y="5023223"/>
            <a:chExt cx="5245166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A3ED5C-FFC8-6F89-AF56-F1E10F0B16B9}"/>
                </a:ext>
              </a:extLst>
            </p:cNvPr>
            <p:cNvSpPr txBox="1"/>
            <p:nvPr/>
          </p:nvSpPr>
          <p:spPr>
            <a:xfrm>
              <a:off x="8563640" y="5023223"/>
              <a:ext cx="3415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These 127 code points handle the ASCII characters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EC6809B-511D-7FBC-6CC2-17A1A40F3464}"/>
                </a:ext>
              </a:extLst>
            </p:cNvPr>
            <p:cNvCxnSpPr/>
            <p:nvPr/>
          </p:nvCxnSpPr>
          <p:spPr>
            <a:xfrm>
              <a:off x="6734432" y="5199612"/>
              <a:ext cx="18974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5809E1-B92A-08DB-BE3A-FA526A51D43C}"/>
              </a:ext>
            </a:extLst>
          </p:cNvPr>
          <p:cNvGrpSpPr/>
          <p:nvPr/>
        </p:nvGrpSpPr>
        <p:grpSpPr>
          <a:xfrm>
            <a:off x="6675256" y="5626180"/>
            <a:ext cx="5462152" cy="1200329"/>
            <a:chOff x="6675256" y="5626180"/>
            <a:chExt cx="5462152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F5D77B-E069-76D0-8E0C-1C32A6A55047}"/>
                </a:ext>
              </a:extLst>
            </p:cNvPr>
            <p:cNvSpPr txBox="1"/>
            <p:nvPr/>
          </p:nvSpPr>
          <p:spPr>
            <a:xfrm>
              <a:off x="7883250" y="5626180"/>
              <a:ext cx="42541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These 1,920 code points cover almost all remaining Latin-script alphabets, and some non-Latin alphabets (e.g., Greek, Arabic, Cyrillic)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52B70ADE-14F5-2B02-3BC0-C95E415612E8}"/>
                </a:ext>
              </a:extLst>
            </p:cNvPr>
            <p:cNvCxnSpPr/>
            <p:nvPr/>
          </p:nvCxnSpPr>
          <p:spPr>
            <a:xfrm>
              <a:off x="6675256" y="5669554"/>
              <a:ext cx="1239874" cy="158040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AC8981-521A-86FD-4959-01A07A970476}"/>
              </a:ext>
            </a:extLst>
          </p:cNvPr>
          <p:cNvGrpSpPr/>
          <p:nvPr/>
        </p:nvGrpSpPr>
        <p:grpSpPr>
          <a:xfrm>
            <a:off x="42218" y="2763859"/>
            <a:ext cx="1591963" cy="3290951"/>
            <a:chOff x="42218" y="2763859"/>
            <a:chExt cx="1591963" cy="32909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5A8AF0-C542-E66B-4EB7-3EAABAB46BA6}"/>
                </a:ext>
              </a:extLst>
            </p:cNvPr>
            <p:cNvSpPr txBox="1"/>
            <p:nvPr/>
          </p:nvSpPr>
          <p:spPr>
            <a:xfrm>
              <a:off x="42218" y="2763859"/>
              <a:ext cx="159196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These 61,440 code points cover most </a:t>
              </a:r>
            </a:p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Chinese, Japanese, and Korean characters</a:t>
              </a:r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D44C6E87-CB88-EC29-464D-0B7DF1FC988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6868" y="4913700"/>
              <a:ext cx="980687" cy="68906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1053F4-7F58-5386-1F63-BFFB02244B96}"/>
                </a:ext>
              </a:extLst>
            </p:cNvPr>
            <p:cNvCxnSpPr>
              <a:cxnSpLocks/>
            </p:cNvCxnSpPr>
            <p:nvPr/>
          </p:nvCxnSpPr>
          <p:spPr>
            <a:xfrm>
              <a:off x="1309181" y="5724605"/>
              <a:ext cx="101946" cy="3302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9E06E1-6DED-86CA-AA2F-FA9B905EDC9D}"/>
              </a:ext>
            </a:extLst>
          </p:cNvPr>
          <p:cNvGrpSpPr/>
          <p:nvPr/>
        </p:nvGrpSpPr>
        <p:grpSpPr>
          <a:xfrm>
            <a:off x="0" y="5233748"/>
            <a:ext cx="1490024" cy="1569660"/>
            <a:chOff x="0" y="5233748"/>
            <a:chExt cx="1490024" cy="15696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D3E682-2413-BFA8-5429-E1D8FB27A70E}"/>
                </a:ext>
              </a:extLst>
            </p:cNvPr>
            <p:cNvSpPr txBox="1"/>
            <p:nvPr/>
          </p:nvSpPr>
          <p:spPr>
            <a:xfrm>
              <a:off x="0" y="5233748"/>
              <a:ext cx="1490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These 1,048,576 code points cover various languages…</a:t>
              </a:r>
            </a:p>
            <a:p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and emojis!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74369D8-936B-492B-EAF7-53A30FF71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7785" y="6581233"/>
              <a:ext cx="196046" cy="682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6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9E813B-DE0E-56E8-22B6-951E2F5C5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429" y="0"/>
            <a:ext cx="765257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296A45-C772-DEE7-B182-BCBA3F5D1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8617"/>
            <a:ext cx="3702778" cy="3719384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4E21062-1160-C096-3119-4D2FFA701DAA}"/>
              </a:ext>
            </a:extLst>
          </p:cNvPr>
          <p:cNvSpPr/>
          <p:nvPr/>
        </p:nvSpPr>
        <p:spPr>
          <a:xfrm>
            <a:off x="222423" y="1121019"/>
            <a:ext cx="4786563" cy="1523327"/>
          </a:xfrm>
          <a:prstGeom prst="cloudCallout">
            <a:avLst>
              <a:gd name="adj1" fmla="val -15151"/>
              <a:gd name="adj2" fmla="val 88825"/>
            </a:avLst>
          </a:prstGeom>
          <a:solidFill>
            <a:srgbClr val="B7F0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13741-1850-9733-39AD-F1E0EE74CF62}"/>
              </a:ext>
            </a:extLst>
          </p:cNvPr>
          <p:cNvSpPr txBox="1"/>
          <p:nvPr/>
        </p:nvSpPr>
        <p:spPr>
          <a:xfrm>
            <a:off x="766119" y="1281660"/>
            <a:ext cx="397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How (and when) do we teach internationalization to programmers?</a:t>
            </a:r>
          </a:p>
        </p:txBody>
      </p:sp>
    </p:spTree>
    <p:extLst>
      <p:ext uri="{BB962C8B-B14F-4D97-AF65-F5344CB8AC3E}">
        <p14:creationId xmlns:p14="http://schemas.microsoft.com/office/powerpoint/2010/main" val="41185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CBF031-989F-A8A3-FEAD-0EB199BB4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0" r="13053"/>
          <a:stretch/>
        </p:blipFill>
        <p:spPr>
          <a:xfrm>
            <a:off x="804618" y="263318"/>
            <a:ext cx="10582764" cy="58293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FDC8E02-5577-9C80-7551-DC683051A1CB}"/>
              </a:ext>
            </a:extLst>
          </p:cNvPr>
          <p:cNvGrpSpPr/>
          <p:nvPr/>
        </p:nvGrpSpPr>
        <p:grpSpPr>
          <a:xfrm>
            <a:off x="485141" y="6092618"/>
            <a:ext cx="10147020" cy="347862"/>
            <a:chOff x="167641" y="6246820"/>
            <a:chExt cx="10147020" cy="3478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26798E-342D-A692-C56A-AC5B25485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41" y="6246820"/>
              <a:ext cx="7376159" cy="34539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2BDCE7-5F4E-1F1E-0DDD-AEBE5A37B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3800" y="6249284"/>
              <a:ext cx="2770861" cy="345398"/>
            </a:xfrm>
            <a:prstGeom prst="rect">
              <a:avLst/>
            </a:prstGeom>
          </p:spPr>
        </p:pic>
      </p:grp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FE526410-A34D-4C31-CF68-B85C04033B96}"/>
              </a:ext>
            </a:extLst>
          </p:cNvPr>
          <p:cNvSpPr/>
          <p:nvPr/>
        </p:nvSpPr>
        <p:spPr>
          <a:xfrm>
            <a:off x="4919312" y="5233345"/>
            <a:ext cx="245327" cy="391034"/>
          </a:xfrm>
          <a:prstGeom prst="leftBracket">
            <a:avLst>
              <a:gd name="adj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419F910B-C0C6-33C2-AB53-5340E1407368}"/>
              </a:ext>
            </a:extLst>
          </p:cNvPr>
          <p:cNvSpPr/>
          <p:nvPr/>
        </p:nvSpPr>
        <p:spPr>
          <a:xfrm flipH="1">
            <a:off x="9629041" y="5233345"/>
            <a:ext cx="245327" cy="391034"/>
          </a:xfrm>
          <a:prstGeom prst="leftBracket">
            <a:avLst>
              <a:gd name="adj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6E82CA3-9A9A-C421-ED01-73FCDDA65713}"/>
              </a:ext>
            </a:extLst>
          </p:cNvPr>
          <p:cNvCxnSpPr>
            <a:stCxn id="17" idx="1"/>
            <a:endCxn id="13" idx="3"/>
          </p:cNvCxnSpPr>
          <p:nvPr/>
        </p:nvCxnSpPr>
        <p:spPr>
          <a:xfrm>
            <a:off x="9874368" y="5428862"/>
            <a:ext cx="757793" cy="838919"/>
          </a:xfrm>
          <a:prstGeom prst="bentConnector3">
            <a:avLst>
              <a:gd name="adj1" fmla="val 130167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BF48D-02EF-10D7-3291-1D3FAFC7B51F}"/>
              </a:ext>
            </a:extLst>
          </p:cNvPr>
          <p:cNvSpPr/>
          <p:nvPr/>
        </p:nvSpPr>
        <p:spPr>
          <a:xfrm>
            <a:off x="368300" y="3302000"/>
            <a:ext cx="10083800" cy="265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0E313A-54D6-C29E-5546-12CB1FE6F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281" y="2779039"/>
            <a:ext cx="4509713" cy="39338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BB79F1-DF7F-BD0C-B991-B63D0D49B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63" y="2779039"/>
            <a:ext cx="7207056" cy="21444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2D0E91-BF03-CF60-2746-3611446CB4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2146FB-E69A-1498-633A-8A7BEBE8E384}"/>
              </a:ext>
            </a:extLst>
          </p:cNvPr>
          <p:cNvGrpSpPr/>
          <p:nvPr/>
        </p:nvGrpSpPr>
        <p:grpSpPr>
          <a:xfrm>
            <a:off x="4461600" y="1592368"/>
            <a:ext cx="5829300" cy="4652830"/>
            <a:chOff x="4461600" y="1592368"/>
            <a:chExt cx="5829300" cy="46528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30B831-D9D1-3D63-7526-DD1D60D00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61600" y="1633686"/>
              <a:ext cx="5829300" cy="44577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0633CD-508E-9853-6402-659BFC7212B1}"/>
                </a:ext>
              </a:extLst>
            </p:cNvPr>
            <p:cNvSpPr txBox="1"/>
            <p:nvPr/>
          </p:nvSpPr>
          <p:spPr>
            <a:xfrm>
              <a:off x="4643848" y="1592368"/>
              <a:ext cx="54648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  <a:cs typeface="Segoe UI" panose="020B0502040204020203" pitchFamily="34" charset="0"/>
                </a:rPr>
                <a:t>‘é’ is after 'h'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B6763F-C3C1-439A-CC0E-5F4E07EE9538}"/>
                </a:ext>
              </a:extLst>
            </p:cNvPr>
            <p:cNvSpPr txBox="1"/>
            <p:nvPr/>
          </p:nvSpPr>
          <p:spPr>
            <a:xfrm>
              <a:off x="4643848" y="5137202"/>
              <a:ext cx="54648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  <a:cs typeface="Segoe UI" panose="020B0502040204020203" pitchFamily="34" charset="0"/>
                </a:rPr>
                <a:t>O RLY?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2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3D89F-3CEF-0F4A-4C33-FA7BFD80E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776"/>
            <a:ext cx="12192000" cy="52744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CADB0E-524E-F7D0-9D3F-E1D57E5836D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356363-2007-BC0C-1C32-87EFA75860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75D5DEB-21DC-C203-1BE5-16801D3A3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562" y="1885949"/>
              <a:ext cx="11572875" cy="308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15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18979</TotalTime>
  <Words>1575</Words>
  <Application>Microsoft Office PowerPoint</Application>
  <PresentationFormat>Widescreen</PresentationFormat>
  <Paragraphs>146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Bahnschrift</vt:lpstr>
      <vt:lpstr>Calibri</vt:lpstr>
      <vt:lpstr>Impact</vt:lpstr>
      <vt:lpstr>Lucida Console</vt:lpstr>
      <vt:lpstr>Segoe UI</vt:lpstr>
      <vt:lpstr>Segoe UI Light</vt:lpstr>
      <vt:lpstr>Office Theme</vt:lpstr>
      <vt:lpstr>Embedded EthiCS: Character Encodings</vt:lpstr>
      <vt:lpstr>Data Encodings</vt:lpstr>
      <vt:lpstr>How Should Strings Be Represented?</vt:lpstr>
      <vt:lpstr>THE LATIN ALPHABET IS NOT UNIVERSAL</vt:lpstr>
      <vt:lpstr>Overview of Unicode</vt:lpstr>
      <vt:lpstr>Unicode Encoding Schemes: UTF-8</vt:lpstr>
      <vt:lpstr>PowerPoint Presentation</vt:lpstr>
      <vt:lpstr>PowerPoint Presentation</vt:lpstr>
      <vt:lpstr>PowerPoint Presentation</vt:lpstr>
      <vt:lpstr>PowerPoint Presentation</vt:lpstr>
      <vt:lpstr>But is UTF-8 the Best Unicode Encoding?</vt:lpstr>
      <vt:lpstr>PowerPoint Presentation</vt:lpstr>
      <vt:lpstr>The initial developers of a technology get an outsized say in how the technology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4826</cp:revision>
  <dcterms:created xsi:type="dcterms:W3CDTF">2017-01-17T01:11:39Z</dcterms:created>
  <dcterms:modified xsi:type="dcterms:W3CDTF">2023-10-23T21:19:00Z</dcterms:modified>
</cp:coreProperties>
</file>