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47" r:id="rId3"/>
    <p:sldId id="392" r:id="rId4"/>
    <p:sldId id="394" r:id="rId5"/>
    <p:sldId id="399" r:id="rId6"/>
    <p:sldId id="401" r:id="rId7"/>
    <p:sldId id="310" r:id="rId8"/>
    <p:sldId id="334" r:id="rId9"/>
    <p:sldId id="331" r:id="rId10"/>
    <p:sldId id="396" r:id="rId11"/>
    <p:sldId id="397" r:id="rId12"/>
    <p:sldId id="337" r:id="rId13"/>
    <p:sldId id="274" r:id="rId14"/>
    <p:sldId id="259" r:id="rId15"/>
    <p:sldId id="279" r:id="rId16"/>
    <p:sldId id="286" r:id="rId17"/>
    <p:sldId id="277" r:id="rId18"/>
    <p:sldId id="400" r:id="rId19"/>
    <p:sldId id="402" r:id="rId20"/>
    <p:sldId id="393" r:id="rId21"/>
    <p:sldId id="35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66FF"/>
    <a:srgbClr val="FFCCCC"/>
    <a:srgbClr val="B7F0FB"/>
    <a:srgbClr val="5BF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59" autoAdjust="0"/>
  </p:normalViewPr>
  <p:slideViewPr>
    <p:cSldViewPr snapToGrid="0">
      <p:cViewPr varScale="1">
        <p:scale>
          <a:sx n="52" d="100"/>
          <a:sy n="52" d="100"/>
        </p:scale>
        <p:origin x="5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10</a:t>
            </a:fld>
            <a:endParaRPr lang="en-US"/>
          </a:p>
        </p:txBody>
      </p:sp>
    </p:spTree>
    <p:extLst>
      <p:ext uri="{BB962C8B-B14F-4D97-AF65-F5344CB8AC3E}">
        <p14:creationId xmlns:p14="http://schemas.microsoft.com/office/powerpoint/2010/main" val="38453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11</a:t>
            </a:fld>
            <a:endParaRPr lang="en-US"/>
          </a:p>
        </p:txBody>
      </p:sp>
    </p:spTree>
    <p:extLst>
      <p:ext uri="{BB962C8B-B14F-4D97-AF65-F5344CB8AC3E}">
        <p14:creationId xmlns:p14="http://schemas.microsoft.com/office/powerpoint/2010/main" val="424005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31049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14</a:t>
            </a:fld>
            <a:endParaRPr lang="en-US"/>
          </a:p>
        </p:txBody>
      </p:sp>
    </p:spTree>
    <p:extLst>
      <p:ext uri="{BB962C8B-B14F-4D97-AF65-F5344CB8AC3E}">
        <p14:creationId xmlns:p14="http://schemas.microsoft.com/office/powerpoint/2010/main" val="177710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Temporal locality means that a TLB entry that has recently been accessed will be accessed again in the near future.</a:t>
            </a:r>
          </a:p>
          <a:p>
            <a:endParaRPr lang="en-US" dirty="0"/>
          </a:p>
          <a:p>
            <a:r>
              <a:rPr lang="en-US" dirty="0"/>
              <a:t>Spatial locality means that, when we access a virtual address x, and we create a TLB entry for the associated page, the TLB entry will likely be useful for other virtual addresses that the program accesses. Remember that a TLB entry covers an entire page of spatially contiguous addresses! For machines that have a lot of physical RAM, you might want a single TLB entry to cover a much larger region than 4 KB. x64 supports this idea using “</a:t>
            </a:r>
            <a:r>
              <a:rPr lang="en-US" dirty="0" err="1"/>
              <a:t>superpages</a:t>
            </a:r>
            <a:r>
              <a:rPr lang="en-US" dirty="0"/>
              <a:t>.” When a process’s page table uses </a:t>
            </a:r>
            <a:r>
              <a:rPr lang="en-US" dirty="0" err="1"/>
              <a:t>superpages</a:t>
            </a:r>
            <a:r>
              <a:rPr lang="en-US" dirty="0"/>
              <a:t>, each PTE and TLB entry covers 2 MB or 1 GB instead of 4 KB. [Lecturer note: For reference on </a:t>
            </a:r>
            <a:r>
              <a:rPr lang="en-US" dirty="0" err="1"/>
              <a:t>superpages</a:t>
            </a:r>
            <a:r>
              <a:rPr lang="en-US" dirty="0"/>
              <a:t>, see Section 4.5 (“IA-32E Paging”) of “</a:t>
            </a:r>
            <a:r>
              <a:rPr lang="en-US" sz="1200" b="0" i="0" u="none" strike="noStrike" kern="1200" baseline="0" dirty="0">
                <a:solidFill>
                  <a:schemeClr val="tx1"/>
                </a:solidFill>
                <a:latin typeface="+mn-lt"/>
                <a:ea typeface="+mn-ea"/>
                <a:cs typeface="+mn-cs"/>
              </a:rPr>
              <a:t>Intel® 64 and IA-32 Architectures Software Developer’s Manual Volume 3 (3A, 3B, 3C &amp; 3D): System Programming Guide.”]</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380948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protection bits state things like “is this page writable?” and “is this page accessible to user-mode processes?”</a:t>
            </a:r>
          </a:p>
          <a:p>
            <a:endParaRPr lang="en-US" dirty="0"/>
          </a:p>
          <a:p>
            <a:r>
              <a:rPr lang="en-US" dirty="0"/>
              <a:t>If there’s a TLB miss, the hardware walks the page table. If the hardware doesn’t find a valid PTE, i.e., if the PTE for the virtual address is not set to “present,” then the hardware raises a fault. Note that a fault could be raised for one of two reasons: the virtual address may reside in an unallocated part of the virtual address space (e.g., in the hole between the stack and the heap). Alternatively, the virtual address may reside in an allocated page of the address space, but that page is not in physical memory (e.g., because it has been swapped to disk).</a:t>
            </a:r>
          </a:p>
          <a:p>
            <a:endParaRPr lang="en-US" dirty="0"/>
          </a:p>
          <a:p>
            <a:r>
              <a:rPr lang="en-US" dirty="0"/>
              <a:t>[References:  </a:t>
            </a:r>
            <a:r>
              <a:rPr lang="en-US" baseline="0" dirty="0"/>
              <a:t>https://www.ece.umd.edu/~blj/papers/micro18-4.pdf</a:t>
            </a:r>
          </a:p>
          <a:p>
            <a:r>
              <a:rPr lang="en-US" baseline="0" dirty="0"/>
              <a:t>                     </a:t>
            </a:r>
            <a:r>
              <a:rPr lang="en-US" dirty="0"/>
              <a:t>http://www.scs.stanford.edu/06au-cs240/notes/l7.pdf </a:t>
            </a:r>
          </a:p>
          <a:p>
            <a:r>
              <a:rPr lang="en-US" dirty="0"/>
              <a:t>                     http://wiki.osdev.org/Paging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https://en.wikipedia.org/wiki/Control_register#CR2</a:t>
            </a:r>
          </a:p>
          <a:p>
            <a:r>
              <a:rPr lang="en-US" dirty="0"/>
              <a:t>                     https://users.ece.cmu.edu/~jhoe/course/ece447/handouts/L21.pdf</a:t>
            </a:r>
          </a:p>
          <a:p>
            <a:r>
              <a:rPr lang="en-US" dirty="0"/>
              <a:t>                     https://users.ece.cmu.edu/~jhoe/course/ece447/handouts/L22.pdf]</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16</a:t>
            </a:fld>
            <a:endParaRPr lang="en-US"/>
          </a:p>
        </p:txBody>
      </p:sp>
    </p:spTree>
    <p:extLst>
      <p:ext uri="{BB962C8B-B14F-4D97-AF65-F5344CB8AC3E}">
        <p14:creationId xmlns:p14="http://schemas.microsoft.com/office/powerpoint/2010/main" val="163830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17</a:t>
            </a:fld>
            <a:endParaRPr lang="en-US"/>
          </a:p>
        </p:txBody>
      </p:sp>
    </p:spTree>
    <p:extLst>
      <p:ext uri="{BB962C8B-B14F-4D97-AF65-F5344CB8AC3E}">
        <p14:creationId xmlns:p14="http://schemas.microsoft.com/office/powerpoint/2010/main" val="208591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dirty="0" err="1"/>
              <a:t>memviewer</a:t>
            </a:r>
            <a:r>
              <a:rPr lang="en-US" dirty="0"/>
              <a:t>, `K` represents a kernel page. `R` represents reserved memory that mustn’t be allocated for other uses. An integer like `1` corresponds to memory belonging to a particular user-mode process. A `.` indicates that a particular physical page or virtual page is unmapped. In the virtual memory portion of the </a:t>
            </a:r>
            <a:r>
              <a:rPr lang="en-US" dirty="0" err="1"/>
              <a:t>memviewer</a:t>
            </a:r>
            <a:r>
              <a:rPr lang="en-US" dirty="0"/>
              <a:t>, a reverse-video entry indicates that a process can access the associated page. In the handout code, all of the virtual memory entries in the </a:t>
            </a:r>
            <a:r>
              <a:rPr lang="en-US" dirty="0" err="1"/>
              <a:t>memviewer</a:t>
            </a:r>
            <a:r>
              <a:rPr lang="en-US" dirty="0"/>
              <a:t> are reverse-video because every process uses an identity mapping for address translation, and that mapping puts no restrictions on which of those mappings a process can use to access memory!]</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13420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on, commodity OSes, the kernel lives at the top of the virtual address space, but in </a:t>
            </a:r>
            <a:r>
              <a:rPr lang="en-US" dirty="0" err="1"/>
              <a:t>WeensyOS</a:t>
            </a:r>
            <a:r>
              <a:rPr lang="en-US" dirty="0"/>
              <a:t>, the kernel lives at the bottom!]</a:t>
            </a:r>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274040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An x86-64 CPU initially boots into a restricted mode with no virtual addresses: the initial part of the kernel must configure the CPU to use virtual addressing! If you’re interested in the low-level technical gore of how this is done, see </a:t>
            </a:r>
            <a:r>
              <a:rPr lang="en-US" dirty="0" err="1"/>
              <a:t>WeensyOS’s</a:t>
            </a:r>
            <a:r>
              <a:rPr lang="en-US" dirty="0"/>
              <a:t> </a:t>
            </a:r>
            <a:r>
              <a:rPr lang="en-US" dirty="0" err="1"/>
              <a:t>bootentry.S</a:t>
            </a:r>
            <a:r>
              <a:rPr lang="en-US" dirty="0"/>
              <a:t>. The incantations in </a:t>
            </a:r>
            <a:r>
              <a:rPr lang="en-US" dirty="0" err="1"/>
              <a:t>bootentry.S</a:t>
            </a:r>
            <a:r>
              <a:rPr lang="en-US" dirty="0"/>
              <a:t> won’t be on the midterm LOL.]</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20103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425782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page is execute-disabled, the CPU will generate a page fault if an instruction tries to jump to an address in the page!</a:t>
            </a:r>
          </a:p>
          <a:p>
            <a:endParaRPr lang="en-US" dirty="0"/>
          </a:p>
          <a:p>
            <a:r>
              <a:rPr lang="en-US" dirty="0"/>
              <a:t>Why might a virtual page be absent from physical RAM? A main reason is that the associated process hasn’t allocated that page. For example, the heap grows when a program calls `malloc()` or `new`. When a process initially starts, the process hasn’t allocated any heap memory, so the associated parts of the virtual address space are not associated with actual virtual pages (and thus there are no backing physical pages for those virtual pages).</a:t>
            </a:r>
          </a:p>
          <a:p>
            <a:endParaRPr lang="en-US" dirty="0"/>
          </a:p>
          <a:p>
            <a:r>
              <a:rPr lang="en-US" dirty="0"/>
              <a:t>[Aside: In commodity OSes, a virtual page might be valid (i.e., allocated) but placed by the OS on the disk instead of in physical RAM. Why would a virtual page be swapped to disk? Well, there may be a lot of processes that are running; if so, that means that a lot of processes will want to put their virtual pages in RAM. If all of the pages can’t fit at once, then some of those pages need to be stored on disk, where they can be retrieved later. The page table entry for a swapped-out page will not have the `present` bit set; when the process tries to access that page, the CPU will generate a page fault. The OS can then read the page from disk into somewhere in physical RAM, and then adjust the page’s page table entry to indicate where the page now lives.]</a:t>
            </a:r>
          </a:p>
          <a:p>
            <a:endParaRPr lang="en-US" dirty="0"/>
          </a:p>
          <a:p>
            <a:r>
              <a:rPr lang="en-US" dirty="0"/>
              <a:t>[Aside: The slide above says that modern x86-64 chips only support 256 TB of actual virtual address space. What’s interesting is that this allowable virtual address space isn’t contiguous—there’s a hole in the middle of it! The allowable virtual addresses lie in this range:</a:t>
            </a:r>
          </a:p>
          <a:p>
            <a:r>
              <a:rPr lang="en-US" dirty="0"/>
              <a:t>     [0, 2^47) U [2^64 – 2^47, 2^64)</a:t>
            </a:r>
          </a:p>
          <a:p>
            <a:r>
              <a:rPr lang="en-US" dirty="0"/>
              <a:t>The weird reason is that modern x86-64 chips require that only the least-significant 48 bits of a virtual address be used for address translation, with all bits higher than the 48</a:t>
            </a:r>
            <a:r>
              <a:rPr lang="en-US" baseline="30000" dirty="0"/>
              <a:t>th</a:t>
            </a:r>
            <a:r>
              <a:rPr lang="en-US" dirty="0"/>
              <a:t> bit needing to be a copy of the 48</a:t>
            </a:r>
            <a:r>
              <a:rPr lang="en-US" baseline="30000" dirty="0"/>
              <a:t>th</a:t>
            </a:r>
            <a:r>
              <a:rPr lang="en-US" dirty="0"/>
              <a:t> bit. The net effect of all of this is that the allowable addresses are “low” addresses in the range 0---0000’7FFF'FFFF’FFFF, and “high” addresses in the range FFFF’8000'0000’0000—FFFF’FFFF'FFFF’FFFF. For more details, see https://en.wikipedia.org/wiki/X86-64#Virtual_address_space_details.]</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249273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on modern hardware, v is larger than p because physical RAM is much smaller than a virtual address space!</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1106381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“PML4” stands for “Page Map Level 4.”</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You might wonder why </a:t>
            </a:r>
            <a:r>
              <a:rPr lang="en-US" dirty="0"/>
              <a:t>%cr3 stores a physical address even though every other register stores a virtual address. The reason is that page tables are used to convert virtual addresses to physical addresses, so the page table itself must be referenced using a physical address (i.e., one that doesn’t already presuppose a way to map virtual addresses to physical ones)!</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[Reference: https://wiki.osdev.org/CPU_Registers_x86-64#CR3</a:t>
            </a:r>
          </a:p>
          <a:p>
            <a:r>
              <a:rPr lang="en-US" sz="1200" b="0" i="0" kern="1200" baseline="0" dirty="0">
                <a:solidFill>
                  <a:schemeClr val="tx1"/>
                </a:solidFill>
                <a:effectLst/>
                <a:latin typeface="+mn-lt"/>
                <a:ea typeface="+mn-ea"/>
                <a:cs typeface="+mn-cs"/>
              </a:rPr>
              <a:t>                   Section 4.5 of “</a:t>
            </a:r>
            <a:r>
              <a:rPr lang="en-US" sz="1200" b="0" i="0" u="none" strike="noStrike" kern="1200" baseline="0" dirty="0">
                <a:solidFill>
                  <a:schemeClr val="tx1"/>
                </a:solidFill>
                <a:latin typeface="+mn-lt"/>
                <a:ea typeface="+mn-ea"/>
                <a:cs typeface="+mn-cs"/>
              </a:rPr>
              <a:t>Intel® 64 and IA-32 Architectures Software Developer’s Manual</a:t>
            </a:r>
          </a:p>
          <a:p>
            <a:r>
              <a:rPr lang="en-US" sz="1200" b="0" i="0" u="none" strike="noStrike" kern="1200" baseline="0" dirty="0">
                <a:solidFill>
                  <a:schemeClr val="tx1"/>
                </a:solidFill>
                <a:latin typeface="+mn-lt"/>
                <a:ea typeface="+mn-ea"/>
                <a:cs typeface="+mn-cs"/>
              </a:rPr>
              <a:t>                                           Volume 3 (3A, 3B, 3C &amp; 3D): System Programming Guide” (there’s a</a:t>
            </a:r>
          </a:p>
          <a:p>
            <a:r>
              <a:rPr lang="en-US" sz="1200" b="0" i="0" u="none" strike="noStrike" kern="1200" baseline="0" dirty="0">
                <a:solidFill>
                  <a:schemeClr val="tx1"/>
                </a:solidFill>
                <a:effectLst/>
                <a:latin typeface="+mn-lt"/>
                <a:ea typeface="+mn-ea"/>
                <a:cs typeface="+mn-cs"/>
              </a:rPr>
              <a:t>                                           copy in the repo)</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                   https://software.intel.com/sites/default/files/managed/2b/80/5-level_paging_white_paper.pdf</a:t>
            </a:r>
          </a:p>
          <a:p>
            <a:r>
              <a:rPr lang="en-US" sz="1200" b="0" i="0" kern="1200" baseline="0" dirty="0">
                <a:solidFill>
                  <a:schemeClr val="tx1"/>
                </a:solidFill>
                <a:effectLst/>
                <a:latin typeface="+mn-lt"/>
                <a:ea typeface="+mn-ea"/>
                <a:cs typeface="+mn-cs"/>
              </a:rPr>
              <a:t>                   https://os.phil-opp.com/paging-introduction/</a:t>
            </a:r>
          </a:p>
          <a:p>
            <a:r>
              <a:rPr lang="en-US" sz="1200" b="0" i="0" kern="1200" baseline="0" dirty="0">
                <a:solidFill>
                  <a:schemeClr val="tx1"/>
                </a:solidFill>
                <a:effectLst/>
                <a:latin typeface="+mn-lt"/>
                <a:ea typeface="+mn-ea"/>
                <a:cs typeface="+mn-cs"/>
              </a:rPr>
              <a:t>                   https://wiki.osdev.org/Page_Tables#Long_mode_.2864-bit.29_page_map]</a:t>
            </a:r>
            <a:endParaRPr lang="en-US" baseline="0"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7</a:t>
            </a:fld>
            <a:endParaRPr lang="en-US"/>
          </a:p>
        </p:txBody>
      </p:sp>
    </p:spTree>
    <p:extLst>
      <p:ext uri="{BB962C8B-B14F-4D97-AF65-F5344CB8AC3E}">
        <p14:creationId xmlns:p14="http://schemas.microsoft.com/office/powerpoint/2010/main" val="138556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8</a:t>
            </a:fld>
            <a:endParaRPr lang="en-US"/>
          </a:p>
        </p:txBody>
      </p:sp>
    </p:spTree>
    <p:extLst>
      <p:ext uri="{BB962C8B-B14F-4D97-AF65-F5344CB8AC3E}">
        <p14:creationId xmlns:p14="http://schemas.microsoft.com/office/powerpoint/2010/main" val="368524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9</a:t>
            </a:fld>
            <a:endParaRPr lang="en-US"/>
          </a:p>
        </p:txBody>
      </p:sp>
    </p:spTree>
    <p:extLst>
      <p:ext uri="{BB962C8B-B14F-4D97-AF65-F5344CB8AC3E}">
        <p14:creationId xmlns:p14="http://schemas.microsoft.com/office/powerpoint/2010/main" val="277236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10/18/2023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630201" y="2239262"/>
            <a:ext cx="4086037" cy="1334948"/>
          </a:xfrm>
          <a:noFill/>
        </p:spPr>
        <p:txBody>
          <a:bodyPr>
            <a:normAutofit fontScale="90000"/>
          </a:bodyPr>
          <a:lstStyle/>
          <a:p>
            <a:pPr>
              <a:lnSpc>
                <a:spcPts val="6500"/>
              </a:lnSpc>
            </a:pPr>
            <a:r>
              <a:rPr lang="en-US" sz="6600" dirty="0">
                <a:solidFill>
                  <a:schemeClr val="bg1"/>
                </a:solidFill>
                <a:latin typeface="Bahnschrift" panose="020B0502040204020203" pitchFamily="34" charset="0"/>
              </a:rPr>
              <a:t>Kernels: Part III</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630201" y="3373580"/>
            <a:ext cx="4086037" cy="1364848"/>
          </a:xfrm>
          <a:prstGeom prst="rect">
            <a:avLst/>
          </a:prstGeom>
          <a:no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4500"/>
              </a:lnSpc>
            </a:pPr>
            <a:r>
              <a:rPr lang="en-US" sz="4400" dirty="0">
                <a:solidFill>
                  <a:schemeClr val="bg1"/>
                </a:solidFill>
                <a:latin typeface="Bahnschrift" panose="020B0502040204020203" pitchFamily="34" charset="0"/>
              </a:rPr>
              <a:t>CS 61: Lecture 11</a:t>
            </a:r>
            <a:br>
              <a:rPr lang="en-US" sz="4400" dirty="0">
                <a:solidFill>
                  <a:schemeClr val="bg1"/>
                </a:solidFill>
                <a:latin typeface="Bahnschrift" panose="020B0502040204020203" pitchFamily="34" charset="0"/>
              </a:rPr>
            </a:br>
            <a:r>
              <a:rPr lang="en-US" sz="3600" dirty="0">
                <a:solidFill>
                  <a:schemeClr val="bg1"/>
                </a:solidFill>
                <a:latin typeface="Bahnschrift" panose="020B0502040204020203" pitchFamily="34" charset="0"/>
              </a:rPr>
              <a:t>10/18/2023</a:t>
            </a:r>
            <a:endParaRPr lang="en-US" sz="6600" dirty="0">
              <a:solidFill>
                <a:schemeClr val="bg1"/>
              </a:solidFill>
              <a:latin typeface="Bahnschrift" panose="020B0502040204020203" pitchFamily="34" charset="0"/>
            </a:endParaRPr>
          </a:p>
        </p:txBody>
      </p:sp>
      <p:pic>
        <p:nvPicPr>
          <p:cNvPr id="6" name="Picture 5">
            <a:extLst>
              <a:ext uri="{FF2B5EF4-FFF2-40B4-BE49-F238E27FC236}">
                <a16:creationId xmlns:a16="http://schemas.microsoft.com/office/drawing/2014/main" id="{181E2C54-B955-78DF-F652-D756FFD33802}"/>
              </a:ext>
            </a:extLst>
          </p:cNvPr>
          <p:cNvPicPr>
            <a:picLocks noChangeAspect="1"/>
          </p:cNvPicPr>
          <p:nvPr/>
        </p:nvPicPr>
        <p:blipFill>
          <a:blip r:embed="rId3"/>
          <a:stretch>
            <a:fillRect/>
          </a:stretch>
        </p:blipFill>
        <p:spPr>
          <a:xfrm>
            <a:off x="4919940" y="528232"/>
            <a:ext cx="7097115" cy="5801535"/>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145" name="TextBox 144">
            <a:extLst>
              <a:ext uri="{FF2B5EF4-FFF2-40B4-BE49-F238E27FC236}">
                <a16:creationId xmlns:a16="http://schemas.microsoft.com/office/drawing/2014/main" id="{D86BD5EB-717B-4B0E-9A38-913CCEF874E7}"/>
              </a:ext>
            </a:extLst>
          </p:cNvPr>
          <p:cNvSpPr txBox="1"/>
          <p:nvPr/>
        </p:nvSpPr>
        <p:spPr>
          <a:xfrm>
            <a:off x="3495799" y="5391192"/>
            <a:ext cx="1582086" cy="646331"/>
          </a:xfrm>
          <a:prstGeom prst="rect">
            <a:avLst/>
          </a:prstGeom>
          <a:noFill/>
        </p:spPr>
        <p:txBody>
          <a:bodyPr wrap="square" rtlCol="0">
            <a:spAutoFit/>
          </a:bodyPr>
          <a:lstStyle/>
          <a:p>
            <a:pPr algn="ctr"/>
            <a:r>
              <a:rPr lang="en-US" dirty="0"/>
              <a:t>Page directory pointer</a:t>
            </a:r>
          </a:p>
        </p:txBody>
      </p:sp>
      <p:grpSp>
        <p:nvGrpSpPr>
          <p:cNvPr id="2" name="Group 1">
            <a:extLst>
              <a:ext uri="{FF2B5EF4-FFF2-40B4-BE49-F238E27FC236}">
                <a16:creationId xmlns:a16="http://schemas.microsoft.com/office/drawing/2014/main" id="{9C48D4A7-02BA-42FE-8A47-1EF2AA2E087D}"/>
              </a:ext>
            </a:extLst>
          </p:cNvPr>
          <p:cNvGrpSpPr/>
          <p:nvPr/>
        </p:nvGrpSpPr>
        <p:grpSpPr>
          <a:xfrm>
            <a:off x="2922900" y="1022193"/>
            <a:ext cx="1949357" cy="4375251"/>
            <a:chOff x="2922900" y="1022193"/>
            <a:chExt cx="1949357" cy="4375251"/>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3734548" y="395665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3613646" y="487754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3616819" y="102219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2922900" y="429261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nvGrpSpPr>
          <p:cNvPr id="4" name="Group 3">
            <a:extLst>
              <a:ext uri="{FF2B5EF4-FFF2-40B4-BE49-F238E27FC236}">
                <a16:creationId xmlns:a16="http://schemas.microsoft.com/office/drawing/2014/main" id="{1A50FF1C-7DBF-49D2-B6D8-D6114D6FE935}"/>
              </a:ext>
            </a:extLst>
          </p:cNvPr>
          <p:cNvGrpSpPr/>
          <p:nvPr/>
        </p:nvGrpSpPr>
        <p:grpSpPr>
          <a:xfrm>
            <a:off x="4794262" y="1022193"/>
            <a:ext cx="2165878" cy="3857752"/>
            <a:chOff x="4794262" y="1022193"/>
            <a:chExt cx="2165878" cy="3857752"/>
          </a:xfrm>
        </p:grpSpPr>
        <p:grpSp>
          <p:nvGrpSpPr>
            <p:cNvPr id="125" name="Group 124">
              <a:extLst>
                <a:ext uri="{FF2B5EF4-FFF2-40B4-BE49-F238E27FC236}">
                  <a16:creationId xmlns:a16="http://schemas.microsoft.com/office/drawing/2014/main" id="{0BAABE2A-A855-4ACB-9C2E-1A1E6606F0A7}"/>
                </a:ext>
              </a:extLst>
            </p:cNvPr>
            <p:cNvGrpSpPr/>
            <p:nvPr/>
          </p:nvGrpSpPr>
          <p:grpSpPr>
            <a:xfrm>
              <a:off x="5682854" y="306343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398432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496636"/>
              <a:ext cx="1582086" cy="369332"/>
            </a:xfrm>
            <a:prstGeom prst="rect">
              <a:avLst/>
            </a:prstGeom>
            <a:noFill/>
          </p:spPr>
          <p:txBody>
            <a:bodyPr wrap="square" rtlCol="0">
              <a:spAutoFit/>
            </a:bodyPr>
            <a:lstStyle/>
            <a:p>
              <a:pPr algn="ctr"/>
              <a:r>
                <a:rPr lang="en-US" dirty="0"/>
                <a:t>Page directory</a:t>
              </a:r>
            </a:p>
          </p:txBody>
        </p: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2219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39939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5103428" y="449627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4794262" y="487639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5103427" y="449627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6450" cy="5609191"/>
            <a:chOff x="4805155" y="-707127"/>
            <a:chExt cx="2766450"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0" name="Group 229">
            <a:extLst>
              <a:ext uri="{FF2B5EF4-FFF2-40B4-BE49-F238E27FC236}">
                <a16:creationId xmlns:a16="http://schemas.microsoft.com/office/drawing/2014/main" id="{F97BB700-90EE-45A7-8503-71385C3331AE}"/>
              </a:ext>
            </a:extLst>
          </p:cNvPr>
          <p:cNvGrpSpPr/>
          <p:nvPr/>
        </p:nvGrpSpPr>
        <p:grpSpPr>
          <a:xfrm>
            <a:off x="5668083" y="4852198"/>
            <a:ext cx="4454325" cy="1542538"/>
            <a:chOff x="-55735" y="1540733"/>
            <a:chExt cx="4454325" cy="1542538"/>
          </a:xfrm>
        </p:grpSpPr>
        <p:sp>
          <p:nvSpPr>
            <p:cNvPr id="231" name="Arrow: Right 230">
              <a:extLst>
                <a:ext uri="{FF2B5EF4-FFF2-40B4-BE49-F238E27FC236}">
                  <a16:creationId xmlns:a16="http://schemas.microsoft.com/office/drawing/2014/main" id="{F5F2EC82-0EA3-4451-AF73-A05B3D7AF2F2}"/>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TextBox 231">
              <a:extLst>
                <a:ext uri="{FF2B5EF4-FFF2-40B4-BE49-F238E27FC236}">
                  <a16:creationId xmlns:a16="http://schemas.microsoft.com/office/drawing/2014/main" id="{4550E497-33EF-4D53-9E43-4809B077014A}"/>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 has 512 8-byte entries</a:t>
              </a:r>
            </a:p>
          </p:txBody>
        </p:sp>
      </p:grpSp>
      <p:grpSp>
        <p:nvGrpSpPr>
          <p:cNvPr id="99" name="Group 98">
            <a:extLst>
              <a:ext uri="{FF2B5EF4-FFF2-40B4-BE49-F238E27FC236}">
                <a16:creationId xmlns:a16="http://schemas.microsoft.com/office/drawing/2014/main" id="{CE83004B-4C11-43BD-B68B-B959EF21B209}"/>
              </a:ext>
            </a:extLst>
          </p:cNvPr>
          <p:cNvGrpSpPr/>
          <p:nvPr/>
        </p:nvGrpSpPr>
        <p:grpSpPr>
          <a:xfrm>
            <a:off x="4909221" y="4507333"/>
            <a:ext cx="7216490" cy="2349802"/>
            <a:chOff x="4909221" y="4507333"/>
            <a:chExt cx="7216490" cy="2349802"/>
          </a:xfrm>
        </p:grpSpPr>
        <p:cxnSp>
          <p:nvCxnSpPr>
            <p:cNvPr id="100" name="Straight Connector 99">
              <a:extLst>
                <a:ext uri="{FF2B5EF4-FFF2-40B4-BE49-F238E27FC236}">
                  <a16:creationId xmlns:a16="http://schemas.microsoft.com/office/drawing/2014/main" id="{1D3A51BA-BCED-4AA4-979E-62CBA428B826}"/>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1" name="Group 100">
              <a:extLst>
                <a:ext uri="{FF2B5EF4-FFF2-40B4-BE49-F238E27FC236}">
                  <a16:creationId xmlns:a16="http://schemas.microsoft.com/office/drawing/2014/main" id="{632941C7-DB26-4D91-8709-60BB0DFC37DB}"/>
                </a:ext>
              </a:extLst>
            </p:cNvPr>
            <p:cNvGrpSpPr/>
            <p:nvPr/>
          </p:nvGrpSpPr>
          <p:grpSpPr>
            <a:xfrm>
              <a:off x="6064810" y="5877836"/>
              <a:ext cx="5968726" cy="533400"/>
              <a:chOff x="822435" y="1524000"/>
              <a:chExt cx="7690945" cy="533400"/>
            </a:xfrm>
          </p:grpSpPr>
          <p:sp>
            <p:nvSpPr>
              <p:cNvPr id="117" name="Rectangle 116">
                <a:extLst>
                  <a:ext uri="{FF2B5EF4-FFF2-40B4-BE49-F238E27FC236}">
                    <a16:creationId xmlns:a16="http://schemas.microsoft.com/office/drawing/2014/main" id="{D72BAFBD-C6C8-43F7-8B86-B9DB1C211CA5}"/>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118" name="Rectangle 117">
                <a:extLst>
                  <a:ext uri="{FF2B5EF4-FFF2-40B4-BE49-F238E27FC236}">
                    <a16:creationId xmlns:a16="http://schemas.microsoft.com/office/drawing/2014/main" id="{3DA5B8E3-22B6-4242-A339-8D809B1044C7}"/>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102" name="TextBox 101">
              <a:extLst>
                <a:ext uri="{FF2B5EF4-FFF2-40B4-BE49-F238E27FC236}">
                  <a16:creationId xmlns:a16="http://schemas.microsoft.com/office/drawing/2014/main" id="{9B3C3247-FB8A-457B-9A87-3B969BF00480}"/>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103" name="TextBox 102">
              <a:extLst>
                <a:ext uri="{FF2B5EF4-FFF2-40B4-BE49-F238E27FC236}">
                  <a16:creationId xmlns:a16="http://schemas.microsoft.com/office/drawing/2014/main" id="{846C40E6-C8D2-4BA9-BD7E-E3AE88586AF8}"/>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104" name="TextBox 103">
              <a:extLst>
                <a:ext uri="{FF2B5EF4-FFF2-40B4-BE49-F238E27FC236}">
                  <a16:creationId xmlns:a16="http://schemas.microsoft.com/office/drawing/2014/main" id="{9AABD7B7-75CD-4A6A-B962-2073DFC4A076}"/>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05" name="TextBox 104">
              <a:extLst>
                <a:ext uri="{FF2B5EF4-FFF2-40B4-BE49-F238E27FC236}">
                  <a16:creationId xmlns:a16="http://schemas.microsoft.com/office/drawing/2014/main" id="{BF8F175B-A75F-409D-8055-957CB6522A1F}"/>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06" name="TextBox 105">
              <a:extLst>
                <a:ext uri="{FF2B5EF4-FFF2-40B4-BE49-F238E27FC236}">
                  <a16:creationId xmlns:a16="http://schemas.microsoft.com/office/drawing/2014/main" id="{22D18F3B-CFD0-4F31-9EB7-DF0BE898DDF4}"/>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07" name="TextBox 106">
              <a:extLst>
                <a:ext uri="{FF2B5EF4-FFF2-40B4-BE49-F238E27FC236}">
                  <a16:creationId xmlns:a16="http://schemas.microsoft.com/office/drawing/2014/main" id="{FC37E94E-49B8-45F6-BC6A-34F130BCEABE}"/>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08" name="TextBox 107">
              <a:extLst>
                <a:ext uri="{FF2B5EF4-FFF2-40B4-BE49-F238E27FC236}">
                  <a16:creationId xmlns:a16="http://schemas.microsoft.com/office/drawing/2014/main" id="{856367C7-ABAF-448E-A8BE-720AC869B194}"/>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09" name="TextBox 108">
              <a:extLst>
                <a:ext uri="{FF2B5EF4-FFF2-40B4-BE49-F238E27FC236}">
                  <a16:creationId xmlns:a16="http://schemas.microsoft.com/office/drawing/2014/main" id="{61F0648A-C2B3-4CC1-8F29-3F675A48AE46}"/>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PDE</a:t>
              </a:r>
              <a:endParaRPr lang="en-US" sz="2400" b="1" dirty="0">
                <a:latin typeface="+mj-lt"/>
              </a:endParaRPr>
            </a:p>
          </p:txBody>
        </p:sp>
        <p:sp>
          <p:nvSpPr>
            <p:cNvPr id="110" name="TextBox 109">
              <a:extLst>
                <a:ext uri="{FF2B5EF4-FFF2-40B4-BE49-F238E27FC236}">
                  <a16:creationId xmlns:a16="http://schemas.microsoft.com/office/drawing/2014/main" id="{BDB8F03A-9CA6-40E5-BF45-2EF10C38DF21}"/>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111" name="Straight Connector 110">
              <a:extLst>
                <a:ext uri="{FF2B5EF4-FFF2-40B4-BE49-F238E27FC236}">
                  <a16:creationId xmlns:a16="http://schemas.microsoft.com/office/drawing/2014/main" id="{D556D967-CD35-42BC-A76D-479F267A4329}"/>
                </a:ext>
              </a:extLst>
            </p:cNvPr>
            <p:cNvCxnSpPr>
              <a:cxnSpLocks/>
              <a:stCxn id="115"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99926D3-50F7-4AC3-827F-A848592687C4}"/>
                </a:ext>
              </a:extLst>
            </p:cNvPr>
            <p:cNvCxnSpPr>
              <a:cxnSpLocks/>
              <a:endCxn id="116"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Left Bracket 114">
              <a:extLst>
                <a:ext uri="{FF2B5EF4-FFF2-40B4-BE49-F238E27FC236}">
                  <a16:creationId xmlns:a16="http://schemas.microsoft.com/office/drawing/2014/main" id="{08E2D85E-231A-4653-B9EA-6D75E41D8DB8}"/>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Left Bracket 115">
              <a:extLst>
                <a:ext uri="{FF2B5EF4-FFF2-40B4-BE49-F238E27FC236}">
                  <a16:creationId xmlns:a16="http://schemas.microsoft.com/office/drawing/2014/main" id="{DD8C373C-69EA-4724-BD78-9B31ECC17D5E}"/>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9486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30"/>
                                        </p:tgtEl>
                                      </p:cBhvr>
                                    </p:animEffect>
                                    <p:set>
                                      <p:cBhvr>
                                        <p:cTn id="7" dur="1" fill="hold">
                                          <p:stCondLst>
                                            <p:cond delay="499"/>
                                          </p:stCondLst>
                                        </p:cTn>
                                        <p:tgtEl>
                                          <p:spTgt spid="23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5C000F5D-5D4B-4031-9AFC-6B5CBBEB34A4}"/>
              </a:ext>
            </a:extLst>
          </p:cNvPr>
          <p:cNvGrpSpPr/>
          <p:nvPr/>
        </p:nvGrpSpPr>
        <p:grpSpPr>
          <a:xfrm>
            <a:off x="5299855" y="3778868"/>
            <a:ext cx="7142203" cy="3083384"/>
            <a:chOff x="5299855" y="3778868"/>
            <a:chExt cx="7142203" cy="3083384"/>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 name="Group 13">
              <a:extLst>
                <a:ext uri="{FF2B5EF4-FFF2-40B4-BE49-F238E27FC236}">
                  <a16:creationId xmlns:a16="http://schemas.microsoft.com/office/drawing/2014/main" id="{029CFC3E-63A5-4273-8BF9-AE6EAF489D61}"/>
                </a:ext>
              </a:extLst>
            </p:cNvPr>
            <p:cNvGrpSpPr/>
            <p:nvPr/>
          </p:nvGrpSpPr>
          <p:grpSpPr>
            <a:xfrm>
              <a:off x="5299855" y="3778868"/>
              <a:ext cx="7142203" cy="3083384"/>
              <a:chOff x="5299855" y="3778868"/>
              <a:chExt cx="7142203" cy="3083384"/>
            </a:xfrm>
          </p:grpSpPr>
          <p:cxnSp>
            <p:nvCxnSpPr>
              <p:cNvPr id="186" name="Straight Connector 185">
                <a:extLst>
                  <a:ext uri="{FF2B5EF4-FFF2-40B4-BE49-F238E27FC236}">
                    <a16:creationId xmlns:a16="http://schemas.microsoft.com/office/drawing/2014/main" id="{81A3FCC3-FFE6-40A7-A843-F1A2048A62D8}"/>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6BBDFB20-B4C5-4EC2-9A8C-53D9F5F13DB3}"/>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9A0D1D0-1319-4ADF-A36A-2F5117C7405E}"/>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6B6E6EA4-2127-4954-BD7A-9A997CC4D13D}"/>
                  </a:ext>
                </a:extLst>
              </p:cNvPr>
              <p:cNvGrpSpPr/>
              <p:nvPr/>
            </p:nvGrpSpPr>
            <p:grpSpPr>
              <a:xfrm>
                <a:off x="5299855" y="3778868"/>
                <a:ext cx="7142203" cy="3083384"/>
                <a:chOff x="5299855" y="3778868"/>
                <a:chExt cx="7142203" cy="3083384"/>
              </a:xfrm>
            </p:grpSpPr>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3" name="TextBox 202">
                  <a:extLst>
                    <a:ext uri="{FF2B5EF4-FFF2-40B4-BE49-F238E27FC236}">
                      <a16:creationId xmlns:a16="http://schemas.microsoft.com/office/drawing/2014/main" id="{F3D71388-5D4B-44D9-B277-2AE2644F5520}"/>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204" name="TextBox 203">
                  <a:extLst>
                    <a:ext uri="{FF2B5EF4-FFF2-40B4-BE49-F238E27FC236}">
                      <a16:creationId xmlns:a16="http://schemas.microsoft.com/office/drawing/2014/main" id="{9A6B60BB-3FF9-429F-B4E5-19E08F524689}"/>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205" name="TextBox 204">
                  <a:extLst>
                    <a:ext uri="{FF2B5EF4-FFF2-40B4-BE49-F238E27FC236}">
                      <a16:creationId xmlns:a16="http://schemas.microsoft.com/office/drawing/2014/main" id="{731F1DD5-CAFE-475F-961A-6AE7626E6732}"/>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200" name="TextBox 199">
                  <a:extLst>
                    <a:ext uri="{FF2B5EF4-FFF2-40B4-BE49-F238E27FC236}">
                      <a16:creationId xmlns:a16="http://schemas.microsoft.com/office/drawing/2014/main" id="{C2E14D11-8BEF-470A-B024-4DD89509C97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physPage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208" name="Group 207">
                  <a:extLst>
                    <a:ext uri="{FF2B5EF4-FFF2-40B4-BE49-F238E27FC236}">
                      <a16:creationId xmlns:a16="http://schemas.microsoft.com/office/drawing/2014/main" id="{D9F5B840-A047-4BC8-83B7-A9FFDE5A7BBE}"/>
                    </a:ext>
                  </a:extLst>
                </p:cNvPr>
                <p:cNvGrpSpPr/>
                <p:nvPr/>
              </p:nvGrpSpPr>
              <p:grpSpPr>
                <a:xfrm>
                  <a:off x="10788656" y="4625690"/>
                  <a:ext cx="1653402" cy="1208584"/>
                  <a:chOff x="9264656" y="4625690"/>
                  <a:chExt cx="1653402" cy="1208584"/>
                </a:xfrm>
              </p:grpSpPr>
              <p:sp>
                <p:nvSpPr>
                  <p:cNvPr id="209" name="TextBox 208">
                    <a:extLst>
                      <a:ext uri="{FF2B5EF4-FFF2-40B4-BE49-F238E27FC236}">
                        <a16:creationId xmlns:a16="http://schemas.microsoft.com/office/drawing/2014/main" id="{1DE7D200-3EFE-4F05-BEF6-02F15B0D501C}"/>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210" name="Straight Arrow Connector 209">
                    <a:extLst>
                      <a:ext uri="{FF2B5EF4-FFF2-40B4-BE49-F238E27FC236}">
                        <a16:creationId xmlns:a16="http://schemas.microsoft.com/office/drawing/2014/main" id="{50082421-8D7A-4DDA-BE26-D27539D0DC0E}"/>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1" name="Group 210">
                  <a:extLst>
                    <a:ext uri="{FF2B5EF4-FFF2-40B4-BE49-F238E27FC236}">
                      <a16:creationId xmlns:a16="http://schemas.microsoft.com/office/drawing/2014/main" id="{8FCC3926-6FE8-4723-86BC-F1C90AD1BD13}"/>
                    </a:ext>
                  </a:extLst>
                </p:cNvPr>
                <p:cNvGrpSpPr/>
                <p:nvPr/>
              </p:nvGrpSpPr>
              <p:grpSpPr>
                <a:xfrm>
                  <a:off x="10021424" y="4204194"/>
                  <a:ext cx="2077110" cy="1623703"/>
                  <a:chOff x="8630114" y="4204193"/>
                  <a:chExt cx="2077110" cy="1623703"/>
                </a:xfrm>
              </p:grpSpPr>
              <p:sp>
                <p:nvSpPr>
                  <p:cNvPr id="212" name="TextBox 211">
                    <a:extLst>
                      <a:ext uri="{FF2B5EF4-FFF2-40B4-BE49-F238E27FC236}">
                        <a16:creationId xmlns:a16="http://schemas.microsoft.com/office/drawing/2014/main" id="{A133C12C-ED53-4A32-9551-A7D965ED1B10}"/>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213" name="Straight Arrow Connector 212">
                    <a:extLst>
                      <a:ext uri="{FF2B5EF4-FFF2-40B4-BE49-F238E27FC236}">
                        <a16:creationId xmlns:a16="http://schemas.microsoft.com/office/drawing/2014/main" id="{765105D2-0CCC-4ACF-9B5D-53CB9E1985A1}"/>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4" name="Group 213">
                  <a:extLst>
                    <a:ext uri="{FF2B5EF4-FFF2-40B4-BE49-F238E27FC236}">
                      <a16:creationId xmlns:a16="http://schemas.microsoft.com/office/drawing/2014/main" id="{080E805F-E67F-4C04-94F9-9ECD1E5E52F1}"/>
                    </a:ext>
                  </a:extLst>
                </p:cNvPr>
                <p:cNvGrpSpPr/>
                <p:nvPr/>
              </p:nvGrpSpPr>
              <p:grpSpPr>
                <a:xfrm>
                  <a:off x="8592855" y="3778868"/>
                  <a:ext cx="3075789" cy="2036329"/>
                  <a:chOff x="2793783" y="4607249"/>
                  <a:chExt cx="3075789" cy="2036329"/>
                </a:xfrm>
              </p:grpSpPr>
              <p:cxnSp>
                <p:nvCxnSpPr>
                  <p:cNvPr id="215" name="Straight Arrow Connector 214">
                    <a:extLst>
                      <a:ext uri="{FF2B5EF4-FFF2-40B4-BE49-F238E27FC236}">
                        <a16:creationId xmlns:a16="http://schemas.microsoft.com/office/drawing/2014/main" id="{D3AF9199-E001-4C4B-8909-0025C0669114}"/>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16" name="TextBox 215">
                    <a:extLst>
                      <a:ext uri="{FF2B5EF4-FFF2-40B4-BE49-F238E27FC236}">
                        <a16:creationId xmlns:a16="http://schemas.microsoft.com/office/drawing/2014/main" id="{C3B0406D-8BCC-402F-9C18-A195EFB16828}"/>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27D4EE3F-B987-4952-8414-03FD6836B4FE}"/>
              </a:ext>
            </a:extLst>
          </p:cNvPr>
          <p:cNvGrpSpPr/>
          <p:nvPr/>
        </p:nvGrpSpPr>
        <p:grpSpPr>
          <a:xfrm>
            <a:off x="7579211" y="3951187"/>
            <a:ext cx="4454325" cy="1542538"/>
            <a:chOff x="-55735" y="1540733"/>
            <a:chExt cx="4454325" cy="1542538"/>
          </a:xfrm>
        </p:grpSpPr>
        <p:sp>
          <p:nvSpPr>
            <p:cNvPr id="182" name="Arrow: Right 181">
              <a:extLst>
                <a:ext uri="{FF2B5EF4-FFF2-40B4-BE49-F238E27FC236}">
                  <a16:creationId xmlns:a16="http://schemas.microsoft.com/office/drawing/2014/main" id="{AAD563EA-C664-4A38-8C40-DC3A7A27F457}"/>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20789EC1-EC48-4987-AEEC-B74D28C6AB4B}"/>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PT has 512 8-byte entries</a:t>
              </a:r>
            </a:p>
          </p:txBody>
        </p:sp>
      </p:grpSp>
      <p:grpSp>
        <p:nvGrpSpPr>
          <p:cNvPr id="7" name="Group 6">
            <a:extLst>
              <a:ext uri="{FF2B5EF4-FFF2-40B4-BE49-F238E27FC236}">
                <a16:creationId xmlns:a16="http://schemas.microsoft.com/office/drawing/2014/main" id="{1BAEC6F3-9FB4-A844-2BB4-4F471A06AC79}"/>
              </a:ext>
            </a:extLst>
          </p:cNvPr>
          <p:cNvGrpSpPr/>
          <p:nvPr/>
        </p:nvGrpSpPr>
        <p:grpSpPr>
          <a:xfrm>
            <a:off x="0" y="0"/>
            <a:ext cx="12192000" cy="6858000"/>
            <a:chOff x="0" y="0"/>
            <a:chExt cx="12192000" cy="6858000"/>
          </a:xfrm>
        </p:grpSpPr>
        <p:pic>
          <p:nvPicPr>
            <p:cNvPr id="8" name="Picture 7">
              <a:extLst>
                <a:ext uri="{FF2B5EF4-FFF2-40B4-BE49-F238E27FC236}">
                  <a16:creationId xmlns:a16="http://schemas.microsoft.com/office/drawing/2014/main" id="{D22F1C1E-0D78-543B-B370-943EEE12B802}"/>
                </a:ext>
              </a:extLst>
            </p:cNvPr>
            <p:cNvPicPr>
              <a:picLocks noChangeAspect="1"/>
            </p:cNvPicPr>
            <p:nvPr/>
          </p:nvPicPr>
          <p:blipFill>
            <a:blip r:embed="rId3"/>
            <a:stretch>
              <a:fillRect/>
            </a:stretch>
          </p:blipFill>
          <p:spPr>
            <a:xfrm>
              <a:off x="0" y="0"/>
              <a:ext cx="12191999" cy="6858000"/>
            </a:xfrm>
            <a:prstGeom prst="rect">
              <a:avLst/>
            </a:prstGeom>
          </p:spPr>
        </p:pic>
        <p:sp>
          <p:nvSpPr>
            <p:cNvPr id="10" name="Rectangle 9">
              <a:extLst>
                <a:ext uri="{FF2B5EF4-FFF2-40B4-BE49-F238E27FC236}">
                  <a16:creationId xmlns:a16="http://schemas.microsoft.com/office/drawing/2014/main" id="{74A81905-A13D-E2D0-FE7B-C314BD181080}"/>
                </a:ext>
              </a:extLst>
            </p:cNvPr>
            <p:cNvSpPr/>
            <p:nvPr/>
          </p:nvSpPr>
          <p:spPr>
            <a:xfrm>
              <a:off x="0" y="0"/>
              <a:ext cx="12191999" cy="1927654"/>
            </a:xfrm>
            <a:prstGeom prst="rect">
              <a:avLst/>
            </a:prstGeom>
            <a:solidFill>
              <a:schemeClr val="tx1">
                <a:alpha val="5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651A4F-1FE2-2C5E-913D-CF45AC67A9D7}"/>
                </a:ext>
              </a:extLst>
            </p:cNvPr>
            <p:cNvSpPr/>
            <p:nvPr/>
          </p:nvSpPr>
          <p:spPr>
            <a:xfrm>
              <a:off x="0" y="1927654"/>
              <a:ext cx="5202196" cy="4930346"/>
            </a:xfrm>
            <a:prstGeom prst="rect">
              <a:avLst/>
            </a:prstGeom>
            <a:solidFill>
              <a:schemeClr val="tx1">
                <a:alpha val="5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C844-AB22-C0F0-8C2C-EEB2BFEA9875}"/>
                </a:ext>
              </a:extLst>
            </p:cNvPr>
            <p:cNvSpPr/>
            <p:nvPr/>
          </p:nvSpPr>
          <p:spPr>
            <a:xfrm>
              <a:off x="5202196" y="4683210"/>
              <a:ext cx="6989804" cy="2174789"/>
            </a:xfrm>
            <a:prstGeom prst="rect">
              <a:avLst/>
            </a:prstGeom>
            <a:solidFill>
              <a:schemeClr val="tx1">
                <a:alpha val="5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169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9"/>
                                        </p:tgtEl>
                                      </p:cBhvr>
                                    </p:animEffect>
                                    <p:set>
                                      <p:cBhvr>
                                        <p:cTn id="7" dur="1" fill="hold">
                                          <p:stCondLst>
                                            <p:cond delay="499"/>
                                          </p:stCondLst>
                                        </p:cTn>
                                        <p:tgtEl>
                                          <p:spTgt spid="17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882A6D-7541-4C31-9218-8D053283247E}"/>
              </a:ext>
            </a:extLst>
          </p:cNvPr>
          <p:cNvPicPr>
            <a:picLocks noChangeAspect="1"/>
          </p:cNvPicPr>
          <p:nvPr/>
        </p:nvPicPr>
        <p:blipFill>
          <a:blip r:embed="rId2"/>
          <a:stretch>
            <a:fillRect/>
          </a:stretch>
        </p:blipFill>
        <p:spPr>
          <a:xfrm>
            <a:off x="431074" y="162013"/>
            <a:ext cx="5769073" cy="6526170"/>
          </a:xfrm>
          <a:prstGeom prst="rect">
            <a:avLst/>
          </a:prstGeom>
        </p:spPr>
      </p:pic>
      <p:sp>
        <p:nvSpPr>
          <p:cNvPr id="2" name="Title 1">
            <a:extLst>
              <a:ext uri="{FF2B5EF4-FFF2-40B4-BE49-F238E27FC236}">
                <a16:creationId xmlns:a16="http://schemas.microsoft.com/office/drawing/2014/main" id="{E8C240EF-E64A-4875-B378-0072E720346C}"/>
              </a:ext>
            </a:extLst>
          </p:cNvPr>
          <p:cNvSpPr>
            <a:spLocks noGrp="1"/>
          </p:cNvSpPr>
          <p:nvPr>
            <p:ph type="title"/>
          </p:nvPr>
        </p:nvSpPr>
        <p:spPr>
          <a:xfrm>
            <a:off x="6081116" y="25489"/>
            <a:ext cx="5769073" cy="933992"/>
          </a:xfrm>
        </p:spPr>
        <p:txBody>
          <a:bodyPr/>
          <a:lstStyle/>
          <a:p>
            <a:r>
              <a:rPr lang="en-US" dirty="0"/>
              <a:t>Why so many levels?</a:t>
            </a:r>
          </a:p>
        </p:txBody>
      </p:sp>
      <p:sp>
        <p:nvSpPr>
          <p:cNvPr id="3" name="Content Placeholder 2">
            <a:extLst>
              <a:ext uri="{FF2B5EF4-FFF2-40B4-BE49-F238E27FC236}">
                <a16:creationId xmlns:a16="http://schemas.microsoft.com/office/drawing/2014/main" id="{5BCC61EF-14CA-4E48-9BEF-17C41BA2EACC}"/>
              </a:ext>
            </a:extLst>
          </p:cNvPr>
          <p:cNvSpPr>
            <a:spLocks noGrp="1"/>
          </p:cNvSpPr>
          <p:nvPr>
            <p:ph idx="1"/>
          </p:nvPr>
        </p:nvSpPr>
        <p:spPr>
          <a:xfrm>
            <a:off x="6081116" y="875213"/>
            <a:ext cx="5923650" cy="5820774"/>
          </a:xfrm>
        </p:spPr>
        <p:txBody>
          <a:bodyPr>
            <a:normAutofit/>
          </a:bodyPr>
          <a:lstStyle/>
          <a:p>
            <a:r>
              <a:rPr lang="en-US" dirty="0"/>
              <a:t>Virtual address spaces are sparse!</a:t>
            </a:r>
          </a:p>
          <a:p>
            <a:pPr lvl="1"/>
            <a:r>
              <a:rPr lang="en-US" sz="2800" dirty="0"/>
              <a:t>Ex: Most processes don’t have gigabytes of code</a:t>
            </a:r>
          </a:p>
          <a:p>
            <a:pPr lvl="1"/>
            <a:r>
              <a:rPr lang="en-US" sz="2800" dirty="0"/>
              <a:t>Ex: Most processes don’t have gigabytes of stack frames</a:t>
            </a:r>
          </a:p>
          <a:p>
            <a:r>
              <a:rPr lang="en-US" dirty="0"/>
              <a:t>Multi-level tables: only materialize entries for live parts of address space</a:t>
            </a:r>
          </a:p>
          <a:p>
            <a:pPr lvl="1"/>
            <a:r>
              <a:rPr lang="en-US" sz="2800" dirty="0"/>
              <a:t>Ex: A single PML4E covers 512 GB</a:t>
            </a:r>
          </a:p>
          <a:p>
            <a:pPr lvl="1"/>
            <a:r>
              <a:rPr lang="en-US" sz="2800" dirty="0"/>
              <a:t>If none of those addresses are in use, just set the PML4E.present bit to 0!</a:t>
            </a:r>
          </a:p>
          <a:p>
            <a:pPr lvl="1"/>
            <a:r>
              <a:rPr lang="en-US" sz="2800" dirty="0"/>
              <a:t>Don’t need to create PDP/PD/PT tables for the subtree</a:t>
            </a:r>
          </a:p>
        </p:txBody>
      </p:sp>
      <p:grpSp>
        <p:nvGrpSpPr>
          <p:cNvPr id="63" name="Group 62">
            <a:extLst>
              <a:ext uri="{FF2B5EF4-FFF2-40B4-BE49-F238E27FC236}">
                <a16:creationId xmlns:a16="http://schemas.microsoft.com/office/drawing/2014/main" id="{2BF6CC75-3B8C-4247-BE05-57C7FC9D607B}"/>
              </a:ext>
            </a:extLst>
          </p:cNvPr>
          <p:cNvGrpSpPr/>
          <p:nvPr/>
        </p:nvGrpSpPr>
        <p:grpSpPr>
          <a:xfrm>
            <a:off x="4837867" y="3624726"/>
            <a:ext cx="7532837" cy="3102571"/>
            <a:chOff x="4909221" y="3778868"/>
            <a:chExt cx="7532837" cy="3102571"/>
          </a:xfrm>
        </p:grpSpPr>
        <p:sp>
          <p:nvSpPr>
            <p:cNvPr id="64" name="Rectangle 63">
              <a:extLst>
                <a:ext uri="{FF2B5EF4-FFF2-40B4-BE49-F238E27FC236}">
                  <a16:creationId xmlns:a16="http://schemas.microsoft.com/office/drawing/2014/main" id="{373E41B4-7AA7-40DC-996B-D60973D5C134}"/>
                </a:ext>
              </a:extLst>
            </p:cNvPr>
            <p:cNvSpPr/>
            <p:nvPr/>
          </p:nvSpPr>
          <p:spPr>
            <a:xfrm>
              <a:off x="4909221" y="3778868"/>
              <a:ext cx="7282779" cy="3102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7063D581-D080-400F-83D9-4FC4E0BBC6CE}"/>
                </a:ext>
              </a:extLst>
            </p:cNvPr>
            <p:cNvGrpSpPr/>
            <p:nvPr/>
          </p:nvGrpSpPr>
          <p:grpSpPr>
            <a:xfrm>
              <a:off x="5942453" y="3778868"/>
              <a:ext cx="6499605" cy="3083384"/>
              <a:chOff x="5942453" y="3778868"/>
              <a:chExt cx="6499605" cy="3083384"/>
            </a:xfrm>
          </p:grpSpPr>
          <p:cxnSp>
            <p:nvCxnSpPr>
              <p:cNvPr id="69" name="Straight Connector 68">
                <a:extLst>
                  <a:ext uri="{FF2B5EF4-FFF2-40B4-BE49-F238E27FC236}">
                    <a16:creationId xmlns:a16="http://schemas.microsoft.com/office/drawing/2014/main" id="{C2C79088-9C8D-43F5-A7D4-46042CA147DA}"/>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0" name="Group 69">
                <a:extLst>
                  <a:ext uri="{FF2B5EF4-FFF2-40B4-BE49-F238E27FC236}">
                    <a16:creationId xmlns:a16="http://schemas.microsoft.com/office/drawing/2014/main" id="{883C9E91-DA5D-4D12-8952-11CF6F812A6F}"/>
                  </a:ext>
                </a:extLst>
              </p:cNvPr>
              <p:cNvGrpSpPr/>
              <p:nvPr/>
            </p:nvGrpSpPr>
            <p:grpSpPr>
              <a:xfrm>
                <a:off x="5942453" y="3778868"/>
                <a:ext cx="6499605" cy="3083384"/>
                <a:chOff x="5942453" y="3778868"/>
                <a:chExt cx="6499605" cy="3083384"/>
              </a:xfrm>
            </p:grpSpPr>
            <p:cxnSp>
              <p:nvCxnSpPr>
                <p:cNvPr id="71" name="Straight Connector 70">
                  <a:extLst>
                    <a:ext uri="{FF2B5EF4-FFF2-40B4-BE49-F238E27FC236}">
                      <a16:creationId xmlns:a16="http://schemas.microsoft.com/office/drawing/2014/main" id="{3B1F1A6C-630C-40B4-BB3D-8F8628204264}"/>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86A88ED3-BE8E-4A0A-9CDA-023C61C7800E}"/>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D3BF5341-E5FA-424A-AFAC-3D8084FA3916}"/>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4" name="Group 73">
                  <a:extLst>
                    <a:ext uri="{FF2B5EF4-FFF2-40B4-BE49-F238E27FC236}">
                      <a16:creationId xmlns:a16="http://schemas.microsoft.com/office/drawing/2014/main" id="{D7321A35-2058-48B3-8C2E-D3005A9E6009}"/>
                    </a:ext>
                  </a:extLst>
                </p:cNvPr>
                <p:cNvGrpSpPr/>
                <p:nvPr/>
              </p:nvGrpSpPr>
              <p:grpSpPr>
                <a:xfrm>
                  <a:off x="5942453" y="3778868"/>
                  <a:ext cx="6499605" cy="3083384"/>
                  <a:chOff x="5942453" y="3778868"/>
                  <a:chExt cx="6499605" cy="3083384"/>
                </a:xfrm>
              </p:grpSpPr>
              <p:grpSp>
                <p:nvGrpSpPr>
                  <p:cNvPr id="75" name="Group 74">
                    <a:extLst>
                      <a:ext uri="{FF2B5EF4-FFF2-40B4-BE49-F238E27FC236}">
                        <a16:creationId xmlns:a16="http://schemas.microsoft.com/office/drawing/2014/main" id="{143CAC07-CBDD-4784-8C73-3E74C9F9D49F}"/>
                      </a:ext>
                    </a:extLst>
                  </p:cNvPr>
                  <p:cNvGrpSpPr/>
                  <p:nvPr/>
                </p:nvGrpSpPr>
                <p:grpSpPr>
                  <a:xfrm>
                    <a:off x="6064810" y="5877836"/>
                    <a:ext cx="5968726" cy="533400"/>
                    <a:chOff x="822435" y="1524000"/>
                    <a:chExt cx="7690945" cy="533400"/>
                  </a:xfrm>
                </p:grpSpPr>
                <p:sp>
                  <p:nvSpPr>
                    <p:cNvPr id="95" name="Rectangle 94">
                      <a:extLst>
                        <a:ext uri="{FF2B5EF4-FFF2-40B4-BE49-F238E27FC236}">
                          <a16:creationId xmlns:a16="http://schemas.microsoft.com/office/drawing/2014/main" id="{264C1FCA-7CC7-4D12-AEC1-E3D068D09AEB}"/>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96" name="Rectangle 95">
                      <a:extLst>
                        <a:ext uri="{FF2B5EF4-FFF2-40B4-BE49-F238E27FC236}">
                          <a16:creationId xmlns:a16="http://schemas.microsoft.com/office/drawing/2014/main" id="{21C1C2F0-6EBC-4ED4-ACBC-FBE07D617754}"/>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76" name="TextBox 75">
                    <a:extLst>
                      <a:ext uri="{FF2B5EF4-FFF2-40B4-BE49-F238E27FC236}">
                        <a16:creationId xmlns:a16="http://schemas.microsoft.com/office/drawing/2014/main" id="{2824D564-117E-41D5-A1D9-EDC76E487461}"/>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77" name="TextBox 76">
                    <a:extLst>
                      <a:ext uri="{FF2B5EF4-FFF2-40B4-BE49-F238E27FC236}">
                        <a16:creationId xmlns:a16="http://schemas.microsoft.com/office/drawing/2014/main" id="{95515D93-EAA6-4A84-9C8E-85579BA42DC3}"/>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78" name="TextBox 77">
                    <a:extLst>
                      <a:ext uri="{FF2B5EF4-FFF2-40B4-BE49-F238E27FC236}">
                        <a16:creationId xmlns:a16="http://schemas.microsoft.com/office/drawing/2014/main" id="{3E9C3ED3-B770-4EEE-93C3-9EC9911574B7}"/>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79" name="TextBox 78">
                    <a:extLst>
                      <a:ext uri="{FF2B5EF4-FFF2-40B4-BE49-F238E27FC236}">
                        <a16:creationId xmlns:a16="http://schemas.microsoft.com/office/drawing/2014/main" id="{40C25376-75E0-43AD-9E33-FB5F54B8E6EC}"/>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80" name="TextBox 79">
                    <a:extLst>
                      <a:ext uri="{FF2B5EF4-FFF2-40B4-BE49-F238E27FC236}">
                        <a16:creationId xmlns:a16="http://schemas.microsoft.com/office/drawing/2014/main" id="{16E064EF-4FDE-4A0D-858F-6C4CF5E9BEF9}"/>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81" name="TextBox 80">
                    <a:extLst>
                      <a:ext uri="{FF2B5EF4-FFF2-40B4-BE49-F238E27FC236}">
                        <a16:creationId xmlns:a16="http://schemas.microsoft.com/office/drawing/2014/main" id="{5C521D8F-30FB-4336-91B8-1A8938B16063}"/>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82" name="TextBox 81">
                    <a:extLst>
                      <a:ext uri="{FF2B5EF4-FFF2-40B4-BE49-F238E27FC236}">
                        <a16:creationId xmlns:a16="http://schemas.microsoft.com/office/drawing/2014/main" id="{F8D651CF-83A9-421E-BB87-730712A4FB27}"/>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83" name="TextBox 82">
                    <a:extLst>
                      <a:ext uri="{FF2B5EF4-FFF2-40B4-BE49-F238E27FC236}">
                        <a16:creationId xmlns:a16="http://schemas.microsoft.com/office/drawing/2014/main" id="{40A54886-B18B-468B-8925-8A35AB0D8BD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84" name="TextBox 83">
                    <a:extLst>
                      <a:ext uri="{FF2B5EF4-FFF2-40B4-BE49-F238E27FC236}">
                        <a16:creationId xmlns:a16="http://schemas.microsoft.com/office/drawing/2014/main" id="{93650854-15D0-49CA-8F0F-EF77F7CAC05D}"/>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85" name="TextBox 84">
                    <a:extLst>
                      <a:ext uri="{FF2B5EF4-FFF2-40B4-BE49-F238E27FC236}">
                        <a16:creationId xmlns:a16="http://schemas.microsoft.com/office/drawing/2014/main" id="{9738F496-1055-4DE9-947C-73C32C6B6A2D}"/>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grpSp>
                <p:nvGrpSpPr>
                  <p:cNvPr id="86" name="Group 85">
                    <a:extLst>
                      <a:ext uri="{FF2B5EF4-FFF2-40B4-BE49-F238E27FC236}">
                        <a16:creationId xmlns:a16="http://schemas.microsoft.com/office/drawing/2014/main" id="{D09CC25E-EC90-40B0-918D-FF7FA72EA35A}"/>
                      </a:ext>
                    </a:extLst>
                  </p:cNvPr>
                  <p:cNvGrpSpPr/>
                  <p:nvPr/>
                </p:nvGrpSpPr>
                <p:grpSpPr>
                  <a:xfrm>
                    <a:off x="10788656" y="4625690"/>
                    <a:ext cx="1653402" cy="1208584"/>
                    <a:chOff x="9264656" y="4625690"/>
                    <a:chExt cx="1653402" cy="1208584"/>
                  </a:xfrm>
                </p:grpSpPr>
                <p:sp>
                  <p:nvSpPr>
                    <p:cNvPr id="93" name="TextBox 92">
                      <a:extLst>
                        <a:ext uri="{FF2B5EF4-FFF2-40B4-BE49-F238E27FC236}">
                          <a16:creationId xmlns:a16="http://schemas.microsoft.com/office/drawing/2014/main" id="{8F06E25B-DA63-4F36-A51A-FA3CA2B2E8AD}"/>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94" name="Straight Arrow Connector 93">
                      <a:extLst>
                        <a:ext uri="{FF2B5EF4-FFF2-40B4-BE49-F238E27FC236}">
                          <a16:creationId xmlns:a16="http://schemas.microsoft.com/office/drawing/2014/main" id="{B854F9D4-AFC9-48AC-AC18-950D4FC2E9A0}"/>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7" name="Group 86">
                    <a:extLst>
                      <a:ext uri="{FF2B5EF4-FFF2-40B4-BE49-F238E27FC236}">
                        <a16:creationId xmlns:a16="http://schemas.microsoft.com/office/drawing/2014/main" id="{1BB7242D-CBBA-4FF7-ADB3-16DD17125059}"/>
                      </a:ext>
                    </a:extLst>
                  </p:cNvPr>
                  <p:cNvGrpSpPr/>
                  <p:nvPr/>
                </p:nvGrpSpPr>
                <p:grpSpPr>
                  <a:xfrm>
                    <a:off x="10021424" y="4204194"/>
                    <a:ext cx="2077110" cy="1623703"/>
                    <a:chOff x="8630114" y="4204193"/>
                    <a:chExt cx="2077110" cy="1623703"/>
                  </a:xfrm>
                </p:grpSpPr>
                <p:sp>
                  <p:nvSpPr>
                    <p:cNvPr id="91" name="TextBox 90">
                      <a:extLst>
                        <a:ext uri="{FF2B5EF4-FFF2-40B4-BE49-F238E27FC236}">
                          <a16:creationId xmlns:a16="http://schemas.microsoft.com/office/drawing/2014/main" id="{4961EBCE-C971-4A4A-B877-D4C4244EEAC4}"/>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92" name="Straight Arrow Connector 91">
                      <a:extLst>
                        <a:ext uri="{FF2B5EF4-FFF2-40B4-BE49-F238E27FC236}">
                          <a16:creationId xmlns:a16="http://schemas.microsoft.com/office/drawing/2014/main" id="{CE068833-0447-4382-86D8-88668DBA0230}"/>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8" name="Group 87">
                    <a:extLst>
                      <a:ext uri="{FF2B5EF4-FFF2-40B4-BE49-F238E27FC236}">
                        <a16:creationId xmlns:a16="http://schemas.microsoft.com/office/drawing/2014/main" id="{51655776-D552-47F5-BE3B-BFFCC6850F91}"/>
                      </a:ext>
                    </a:extLst>
                  </p:cNvPr>
                  <p:cNvGrpSpPr/>
                  <p:nvPr/>
                </p:nvGrpSpPr>
                <p:grpSpPr>
                  <a:xfrm>
                    <a:off x="8592855" y="3778868"/>
                    <a:ext cx="3075789" cy="2036329"/>
                    <a:chOff x="2793783" y="4607249"/>
                    <a:chExt cx="3075789" cy="2036329"/>
                  </a:xfrm>
                </p:grpSpPr>
                <p:cxnSp>
                  <p:nvCxnSpPr>
                    <p:cNvPr id="89" name="Straight Arrow Connector 88">
                      <a:extLst>
                        <a:ext uri="{FF2B5EF4-FFF2-40B4-BE49-F238E27FC236}">
                          <a16:creationId xmlns:a16="http://schemas.microsoft.com/office/drawing/2014/main" id="{C9A7300F-1ABA-441D-AAC5-DD9503A35145}"/>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90" name="TextBox 89">
                      <a:extLst>
                        <a:ext uri="{FF2B5EF4-FFF2-40B4-BE49-F238E27FC236}">
                          <a16:creationId xmlns:a16="http://schemas.microsoft.com/office/drawing/2014/main" id="{01EA59F0-FD93-48B9-BB21-6E3D70702A51}"/>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66" name="TextBox 65">
              <a:extLst>
                <a:ext uri="{FF2B5EF4-FFF2-40B4-BE49-F238E27FC236}">
                  <a16:creationId xmlns:a16="http://schemas.microsoft.com/office/drawing/2014/main" id="{08DD1FFD-64BD-45BA-8C02-10581B475D48}"/>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67" name="Left Bracket 66">
              <a:extLst>
                <a:ext uri="{FF2B5EF4-FFF2-40B4-BE49-F238E27FC236}">
                  <a16:creationId xmlns:a16="http://schemas.microsoft.com/office/drawing/2014/main" id="{BBD6DB00-4E87-4D46-B338-A1D22964DD8E}"/>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TextBox 67">
              <a:extLst>
                <a:ext uri="{FF2B5EF4-FFF2-40B4-BE49-F238E27FC236}">
                  <a16:creationId xmlns:a16="http://schemas.microsoft.com/office/drawing/2014/main" id="{D1E74F4B-64F7-4F14-AD2B-58A47D8330DE}"/>
                </a:ext>
              </a:extLst>
            </p:cNvPr>
            <p:cNvSpPr txBox="1"/>
            <p:nvPr/>
          </p:nvSpPr>
          <p:spPr>
            <a:xfrm>
              <a:off x="4944721" y="4972707"/>
              <a:ext cx="3879624" cy="461665"/>
            </a:xfrm>
            <a:prstGeom prst="rect">
              <a:avLst/>
            </a:prstGeom>
            <a:noFill/>
          </p:spPr>
          <p:txBody>
            <a:bodyPr wrap="square" rtlCol="0">
              <a:spAutoFit/>
            </a:bodyPr>
            <a:lstStyle/>
            <a:p>
              <a:pPr algn="ctr"/>
              <a:r>
                <a:rPr lang="en-US" sz="2400" dirty="0"/>
                <a:t>Bookkeeping stuff</a:t>
              </a:r>
            </a:p>
          </p:txBody>
        </p:sp>
      </p:grpSp>
    </p:spTree>
    <p:extLst>
      <p:ext uri="{BB962C8B-B14F-4D97-AF65-F5344CB8AC3E}">
        <p14:creationId xmlns:p14="http://schemas.microsoft.com/office/powerpoint/2010/main" val="346248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3"/>
                                        </p:tgtEl>
                                      </p:cBhvr>
                                    </p:animEffect>
                                    <p:set>
                                      <p:cBhvr>
                                        <p:cTn id="20" dur="1" fill="hold">
                                          <p:stCondLst>
                                            <p:cond delay="499"/>
                                          </p:stCondLst>
                                        </p:cTn>
                                        <p:tgtEl>
                                          <p:spTgt spid="6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86C2D-8203-F769-4965-BAFFE7FCC057}"/>
              </a:ext>
            </a:extLst>
          </p:cNvPr>
          <p:cNvPicPr>
            <a:picLocks noChangeAspect="1"/>
          </p:cNvPicPr>
          <p:nvPr/>
        </p:nvPicPr>
        <p:blipFill>
          <a:blip r:embed="rId3"/>
          <a:stretch>
            <a:fillRect/>
          </a:stretch>
        </p:blipFill>
        <p:spPr>
          <a:xfrm>
            <a:off x="38002" y="2161311"/>
            <a:ext cx="7265936" cy="4087089"/>
          </a:xfrm>
          <a:prstGeom prst="rect">
            <a:avLst/>
          </a:prstGeom>
        </p:spPr>
      </p:pic>
      <p:sp>
        <p:nvSpPr>
          <p:cNvPr id="2" name="Title 1"/>
          <p:cNvSpPr>
            <a:spLocks noGrp="1"/>
          </p:cNvSpPr>
          <p:nvPr>
            <p:ph type="title"/>
          </p:nvPr>
        </p:nvSpPr>
        <p:spPr>
          <a:xfrm>
            <a:off x="2209800" y="1"/>
            <a:ext cx="7772400" cy="690639"/>
          </a:xfrm>
        </p:spPr>
        <p:txBody>
          <a:bodyPr>
            <a:normAutofit fontScale="90000"/>
          </a:bodyPr>
          <a:lstStyle/>
          <a:p>
            <a:r>
              <a:rPr lang="en-US" dirty="0"/>
              <a:t>Paging: The Good and the Bad</a:t>
            </a:r>
          </a:p>
        </p:txBody>
      </p:sp>
      <p:sp>
        <p:nvSpPr>
          <p:cNvPr id="3" name="Content Placeholder 2"/>
          <p:cNvSpPr>
            <a:spLocks noGrp="1"/>
          </p:cNvSpPr>
          <p:nvPr>
            <p:ph idx="1"/>
          </p:nvPr>
        </p:nvSpPr>
        <p:spPr>
          <a:xfrm>
            <a:off x="531341" y="609600"/>
            <a:ext cx="11442356" cy="1676400"/>
          </a:xfrm>
        </p:spPr>
        <p:txBody>
          <a:bodyPr>
            <a:normAutofit fontScale="92500" lnSpcReduction="10000"/>
          </a:bodyPr>
          <a:lstStyle/>
          <a:p>
            <a:r>
              <a:rPr lang="en-US" sz="3000" dirty="0"/>
              <a:t>Good: A virtual address space can be bigger/smaller than physical memory</a:t>
            </a:r>
          </a:p>
          <a:p>
            <a:r>
              <a:rPr lang="en-US" sz="3000" dirty="0"/>
              <a:t>Bad: A single virtual memory access now requires </a:t>
            </a:r>
            <a:r>
              <a:rPr lang="en-US" sz="3000" b="1" i="1" dirty="0"/>
              <a:t>five physical memory accesses</a:t>
            </a:r>
          </a:p>
        </p:txBody>
      </p:sp>
      <p:sp>
        <p:nvSpPr>
          <p:cNvPr id="139" name="TextBox 138"/>
          <p:cNvSpPr txBox="1"/>
          <p:nvPr/>
        </p:nvSpPr>
        <p:spPr>
          <a:xfrm>
            <a:off x="6885172" y="2080271"/>
            <a:ext cx="5182076" cy="523220"/>
          </a:xfrm>
          <a:prstGeom prst="rect">
            <a:avLst/>
          </a:prstGeom>
          <a:noFill/>
        </p:spPr>
        <p:txBody>
          <a:bodyPr wrap="square" rtlCol="0">
            <a:spAutoFit/>
          </a:bodyPr>
          <a:lstStyle/>
          <a:p>
            <a:pPr algn="ctr"/>
            <a:r>
              <a:rPr lang="en-US" sz="2800" u="sng" dirty="0"/>
              <a:t>x86-64 physical memory accesses</a:t>
            </a:r>
          </a:p>
        </p:txBody>
      </p:sp>
      <p:sp>
        <p:nvSpPr>
          <p:cNvPr id="138" name="Content Placeholder 2"/>
          <p:cNvSpPr txBox="1">
            <a:spLocks/>
          </p:cNvSpPr>
          <p:nvPr/>
        </p:nvSpPr>
        <p:spPr bwMode="auto">
          <a:xfrm>
            <a:off x="6995984" y="2488568"/>
            <a:ext cx="5182076" cy="38991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marL="457200" indent="-457200">
              <a:buFont typeface="+mj-lt"/>
              <a:buAutoNum type="arabicPeriod"/>
            </a:pPr>
            <a:r>
              <a:rPr lang="en-US" kern="0" dirty="0"/>
              <a:t>Load entry from page map level 4</a:t>
            </a:r>
          </a:p>
          <a:p>
            <a:pPr marL="457200" indent="-457200">
              <a:buFont typeface="+mj-lt"/>
              <a:buAutoNum type="arabicPeriod"/>
            </a:pPr>
            <a:r>
              <a:rPr lang="en-US" kern="0" dirty="0"/>
              <a:t>Load entry from page directory pointer</a:t>
            </a:r>
          </a:p>
          <a:p>
            <a:pPr marL="457200" indent="-457200">
              <a:buFont typeface="+mj-lt"/>
              <a:buAutoNum type="arabicPeriod"/>
            </a:pPr>
            <a:r>
              <a:rPr lang="en-US" kern="0" dirty="0"/>
              <a:t>Load entry from page directory</a:t>
            </a:r>
          </a:p>
          <a:p>
            <a:pPr marL="457200" indent="-457200">
              <a:buFont typeface="+mj-lt"/>
              <a:buAutoNum type="arabicPeriod"/>
            </a:pPr>
            <a:r>
              <a:rPr lang="en-US" kern="0" dirty="0"/>
              <a:t>Load entry from page table </a:t>
            </a:r>
          </a:p>
          <a:p>
            <a:pPr marL="457200" indent="-457200">
              <a:buFont typeface="+mj-lt"/>
              <a:buAutoNum type="arabicPeriod"/>
            </a:pPr>
            <a:r>
              <a:rPr lang="en-US" kern="0" dirty="0"/>
              <a:t>Generate the “real” memory access</a:t>
            </a:r>
          </a:p>
        </p:txBody>
      </p:sp>
    </p:spTree>
    <p:extLst>
      <p:ext uri="{BB962C8B-B14F-4D97-AF65-F5344CB8AC3E}">
        <p14:creationId xmlns:p14="http://schemas.microsoft.com/office/powerpoint/2010/main" val="252165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rmAutofit fontScale="90000"/>
          </a:bodyPr>
          <a:lstStyle/>
          <a:p>
            <a:r>
              <a:rPr lang="en-US" dirty="0"/>
              <a:t>Translation Lookaside Buffers (TLBs)</a:t>
            </a:r>
          </a:p>
        </p:txBody>
      </p:sp>
      <p:sp>
        <p:nvSpPr>
          <p:cNvPr id="3" name="Content Placeholder 2"/>
          <p:cNvSpPr>
            <a:spLocks noGrp="1"/>
          </p:cNvSpPr>
          <p:nvPr>
            <p:ph idx="1"/>
          </p:nvPr>
        </p:nvSpPr>
        <p:spPr>
          <a:xfrm>
            <a:off x="852615" y="609600"/>
            <a:ext cx="10713309" cy="2640946"/>
          </a:xfrm>
        </p:spPr>
        <p:txBody>
          <a:bodyPr>
            <a:normAutofit/>
          </a:bodyPr>
          <a:lstStyle/>
          <a:p>
            <a:r>
              <a:rPr lang="en-US" sz="3200" dirty="0"/>
              <a:t>Idea: Cache some PTEs (i.e., virtual page to physical page translations) in a small hardware buffer</a:t>
            </a:r>
          </a:p>
          <a:p>
            <a:pPr lvl="1"/>
            <a:r>
              <a:rPr lang="en-US" sz="2800" dirty="0"/>
              <a:t>If a virtual address has an entry in TLB, the CPU doesn’t need to go to physical memory to fetch a PTE!</a:t>
            </a:r>
          </a:p>
          <a:p>
            <a:pPr lvl="1"/>
            <a:r>
              <a:rPr lang="en-US" sz="2800" dirty="0"/>
              <a:t>If a virtual address misses in TLB, the CPU must walk the page table to fetch a PTE</a:t>
            </a:r>
          </a:p>
        </p:txBody>
      </p:sp>
      <p:grpSp>
        <p:nvGrpSpPr>
          <p:cNvPr id="19" name="Group 18"/>
          <p:cNvGrpSpPr/>
          <p:nvPr/>
        </p:nvGrpSpPr>
        <p:grpSpPr>
          <a:xfrm rot="5400000">
            <a:off x="5753100" y="800677"/>
            <a:ext cx="685800" cy="8842373"/>
            <a:chOff x="7696200" y="1676400"/>
            <a:chExt cx="685800" cy="4305298"/>
          </a:xfrm>
        </p:grpSpPr>
        <p:sp>
          <p:nvSpPr>
            <p:cNvPr id="20" name="Rounded Rectangle 19"/>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1" name="TextBox 20"/>
            <p:cNvSpPr txBox="1"/>
            <p:nvPr/>
          </p:nvSpPr>
          <p:spPr>
            <a:xfrm rot="16200000">
              <a:off x="7656208" y="3620814"/>
              <a:ext cx="826477"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RAM</a:t>
              </a:r>
            </a:p>
          </p:txBody>
        </p:sp>
      </p:grpSp>
      <p:sp>
        <p:nvSpPr>
          <p:cNvPr id="22" name="Rectangle 21"/>
          <p:cNvSpPr/>
          <p:nvPr/>
        </p:nvSpPr>
        <p:spPr bwMode="auto">
          <a:xfrm>
            <a:off x="3810004" y="4279976"/>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b="1" dirty="0">
                <a:latin typeface="Segoe UI" panose="020B0502040204020203" pitchFamily="34" charset="0"/>
                <a:ea typeface="ＭＳ Ｐゴシック" pitchFamily="-96" charset="-128"/>
                <a:cs typeface="Segoe UI" panose="020B0502040204020203" pitchFamily="34" charset="0"/>
              </a:rPr>
              <a:t>TLB</a:t>
            </a:r>
          </a:p>
        </p:txBody>
      </p:sp>
      <p:sp>
        <p:nvSpPr>
          <p:cNvPr id="23" name="Rectangle 22"/>
          <p:cNvSpPr/>
          <p:nvPr/>
        </p:nvSpPr>
        <p:spPr bwMode="auto">
          <a:xfrm>
            <a:off x="6781383" y="4267957"/>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b="1" dirty="0">
                <a:latin typeface="Segoe UI" panose="020B0502040204020203" pitchFamily="34" charset="0"/>
                <a:ea typeface="ＭＳ Ｐゴシック" pitchFamily="-96" charset="-128"/>
                <a:cs typeface="Segoe UI" panose="020B0502040204020203" pitchFamily="34" charset="0"/>
              </a:rPr>
              <a:t>TLB</a:t>
            </a:r>
          </a:p>
        </p:txBody>
      </p:sp>
      <p:grpSp>
        <p:nvGrpSpPr>
          <p:cNvPr id="31" name="Group 30"/>
          <p:cNvGrpSpPr/>
          <p:nvPr/>
        </p:nvGrpSpPr>
        <p:grpSpPr>
          <a:xfrm>
            <a:off x="8229601" y="3234672"/>
            <a:ext cx="3631626" cy="1323439"/>
            <a:chOff x="6705601" y="2517969"/>
            <a:chExt cx="3631626" cy="1323439"/>
          </a:xfrm>
        </p:grpSpPr>
        <p:sp>
          <p:nvSpPr>
            <p:cNvPr id="25" name="Left Brace 24"/>
            <p:cNvSpPr/>
            <p:nvPr/>
          </p:nvSpPr>
          <p:spPr bwMode="auto">
            <a:xfrm>
              <a:off x="7365847" y="2517970"/>
              <a:ext cx="427147" cy="1283083"/>
            </a:xfrm>
            <a:prstGeom prst="leftBrace">
              <a:avLst>
                <a:gd name="adj1" fmla="val 0"/>
                <a:gd name="adj2" fmla="val 45224"/>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26" name="TextBox 25"/>
            <p:cNvSpPr txBox="1"/>
            <p:nvPr/>
          </p:nvSpPr>
          <p:spPr>
            <a:xfrm>
              <a:off x="7573715" y="2517969"/>
              <a:ext cx="2763512" cy="1323439"/>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Key/value store: key is the virtual page number, and the value is the PTE</a:t>
              </a:r>
            </a:p>
          </p:txBody>
        </p:sp>
        <p:cxnSp>
          <p:nvCxnSpPr>
            <p:cNvPr id="28" name="Straight Connector 27"/>
            <p:cNvCxnSpPr>
              <a:cxnSpLocks/>
              <a:stCxn id="25" idx="1"/>
            </p:cNvCxnSpPr>
            <p:nvPr/>
          </p:nvCxnSpPr>
          <p:spPr bwMode="auto">
            <a:xfrm flipH="1">
              <a:off x="6705601" y="3098231"/>
              <a:ext cx="660246" cy="711769"/>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pic>
        <p:nvPicPr>
          <p:cNvPr id="4" name="Picture 3">
            <a:extLst>
              <a:ext uri="{FF2B5EF4-FFF2-40B4-BE49-F238E27FC236}">
                <a16:creationId xmlns:a16="http://schemas.microsoft.com/office/drawing/2014/main" id="{CA0A0559-80AD-4B50-9703-7FA266FB8EDD}"/>
              </a:ext>
            </a:extLst>
          </p:cNvPr>
          <p:cNvPicPr>
            <a:picLocks noChangeAspect="1"/>
          </p:cNvPicPr>
          <p:nvPr/>
        </p:nvPicPr>
        <p:blipFill>
          <a:blip r:embed="rId3"/>
          <a:stretch>
            <a:fillRect/>
          </a:stretch>
        </p:blipFill>
        <p:spPr>
          <a:xfrm>
            <a:off x="4087799" y="3383703"/>
            <a:ext cx="779585" cy="779585"/>
          </a:xfrm>
          <a:prstGeom prst="rect">
            <a:avLst/>
          </a:prstGeom>
        </p:spPr>
      </p:pic>
      <p:pic>
        <p:nvPicPr>
          <p:cNvPr id="5" name="Picture 4">
            <a:extLst>
              <a:ext uri="{FF2B5EF4-FFF2-40B4-BE49-F238E27FC236}">
                <a16:creationId xmlns:a16="http://schemas.microsoft.com/office/drawing/2014/main" id="{BFA26AE1-866C-BBA1-A919-28482835D764}"/>
              </a:ext>
            </a:extLst>
          </p:cNvPr>
          <p:cNvPicPr>
            <a:picLocks noChangeAspect="1"/>
          </p:cNvPicPr>
          <p:nvPr/>
        </p:nvPicPr>
        <p:blipFill>
          <a:blip r:embed="rId3"/>
          <a:stretch>
            <a:fillRect/>
          </a:stretch>
        </p:blipFill>
        <p:spPr>
          <a:xfrm>
            <a:off x="7059178" y="3383703"/>
            <a:ext cx="779585" cy="779585"/>
          </a:xfrm>
          <a:prstGeom prst="rect">
            <a:avLst/>
          </a:prstGeom>
        </p:spPr>
      </p:pic>
    </p:spTree>
    <p:extLst>
      <p:ext uri="{BB962C8B-B14F-4D97-AF65-F5344CB8AC3E}">
        <p14:creationId xmlns:p14="http://schemas.microsoft.com/office/powerpoint/2010/main" val="20482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rmAutofit fontScale="90000"/>
          </a:bodyPr>
          <a:lstStyle/>
          <a:p>
            <a:r>
              <a:rPr lang="en-US" dirty="0"/>
              <a:t>Translation Lookaside Buffers (TLBs)</a:t>
            </a:r>
          </a:p>
        </p:txBody>
      </p:sp>
      <p:sp>
        <p:nvSpPr>
          <p:cNvPr id="8" name="Content Placeholder 2">
            <a:extLst>
              <a:ext uri="{FF2B5EF4-FFF2-40B4-BE49-F238E27FC236}">
                <a16:creationId xmlns:a16="http://schemas.microsoft.com/office/drawing/2014/main" id="{AA730F2D-2251-46A2-9C2A-DF3A0D8038FE}"/>
              </a:ext>
            </a:extLst>
          </p:cNvPr>
          <p:cNvSpPr>
            <a:spLocks noGrp="1"/>
          </p:cNvSpPr>
          <p:nvPr>
            <p:ph idx="1"/>
          </p:nvPr>
        </p:nvSpPr>
        <p:spPr>
          <a:xfrm>
            <a:off x="852615" y="609600"/>
            <a:ext cx="10713309" cy="2640946"/>
          </a:xfrm>
        </p:spPr>
        <p:txBody>
          <a:bodyPr>
            <a:normAutofit/>
          </a:bodyPr>
          <a:lstStyle/>
          <a:p>
            <a:r>
              <a:rPr lang="en-US" sz="3200" dirty="0"/>
              <a:t>Idea: Cache some PTEs (i.e., virtual page to physical page translations) in a small hardware buffer</a:t>
            </a:r>
          </a:p>
          <a:p>
            <a:pPr lvl="1"/>
            <a:r>
              <a:rPr lang="en-US" sz="2800" dirty="0"/>
              <a:t>If a virtual address has an entry in TLB, the CPU doesn’t need to go to physical memory to fetch a PTE!</a:t>
            </a:r>
          </a:p>
          <a:p>
            <a:pPr lvl="1"/>
            <a:r>
              <a:rPr lang="en-US" sz="2800" dirty="0"/>
              <a:t>If a virtual address misses in TLB, the CPU must walk the page table to fetch a PTE</a:t>
            </a:r>
          </a:p>
        </p:txBody>
      </p:sp>
      <p:sp>
        <p:nvSpPr>
          <p:cNvPr id="9" name="Content Placeholder 2">
            <a:extLst>
              <a:ext uri="{FF2B5EF4-FFF2-40B4-BE49-F238E27FC236}">
                <a16:creationId xmlns:a16="http://schemas.microsoft.com/office/drawing/2014/main" id="{B4676EBB-9DFD-40B1-A4C4-0DE10AA4CC3D}"/>
              </a:ext>
            </a:extLst>
          </p:cNvPr>
          <p:cNvSpPr txBox="1">
            <a:spLocks/>
          </p:cNvSpPr>
          <p:nvPr/>
        </p:nvSpPr>
        <p:spPr>
          <a:xfrm>
            <a:off x="739345" y="3176404"/>
            <a:ext cx="10713309" cy="3607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TLBs are effective because programs exhibit locality</a:t>
            </a:r>
          </a:p>
          <a:p>
            <a:pPr lvl="1"/>
            <a:r>
              <a:rPr lang="en-US" sz="2800" dirty="0"/>
              <a:t>Temporal locality</a:t>
            </a:r>
          </a:p>
          <a:p>
            <a:pPr lvl="2"/>
            <a:r>
              <a:rPr lang="en-US" sz="2400" dirty="0"/>
              <a:t>When a process accesses virtual address </a:t>
            </a:r>
            <a:r>
              <a:rPr lang="en-US" sz="2400" dirty="0">
                <a:latin typeface="Consolas" panose="020B0609020204030204" pitchFamily="49" charset="0"/>
              </a:rPr>
              <a:t>x</a:t>
            </a:r>
            <a:r>
              <a:rPr lang="en-US" sz="2400" dirty="0"/>
              <a:t>, it will likely access </a:t>
            </a:r>
            <a:r>
              <a:rPr lang="en-US" sz="2400" dirty="0">
                <a:latin typeface="Consolas" panose="020B0609020204030204" pitchFamily="49" charset="0"/>
              </a:rPr>
              <a:t>x</a:t>
            </a:r>
            <a:r>
              <a:rPr lang="en-US" sz="2400" dirty="0"/>
              <a:t> again in the future</a:t>
            </a:r>
          </a:p>
          <a:p>
            <a:pPr lvl="2"/>
            <a:r>
              <a:rPr lang="en-US" sz="2400" dirty="0"/>
              <a:t>Ex: a function’s local variable that lives on the stack</a:t>
            </a:r>
          </a:p>
          <a:p>
            <a:pPr lvl="1"/>
            <a:r>
              <a:rPr lang="en-US" sz="2800" dirty="0"/>
              <a:t>Spatial locality</a:t>
            </a:r>
          </a:p>
          <a:p>
            <a:pPr lvl="2"/>
            <a:r>
              <a:rPr lang="en-US" sz="2400" dirty="0"/>
              <a:t>When the process accesses something at memory location </a:t>
            </a:r>
            <a:r>
              <a:rPr lang="en-US" sz="2400" dirty="0">
                <a:latin typeface="Consolas" panose="020B0609020204030204" pitchFamily="49" charset="0"/>
              </a:rPr>
              <a:t>x</a:t>
            </a:r>
            <a:r>
              <a:rPr lang="en-US" sz="2400" dirty="0"/>
              <a:t>, the process will likely access other memory locations close to </a:t>
            </a:r>
            <a:r>
              <a:rPr lang="en-US" sz="2400" dirty="0">
                <a:latin typeface="Consolas" panose="020B0609020204030204" pitchFamily="49" charset="0"/>
              </a:rPr>
              <a:t>x</a:t>
            </a:r>
          </a:p>
          <a:p>
            <a:pPr lvl="2"/>
            <a:r>
              <a:rPr lang="en-US" sz="2400" dirty="0"/>
              <a:t>Ex: reading elements from an array on the heap</a:t>
            </a:r>
          </a:p>
        </p:txBody>
      </p:sp>
    </p:spTree>
    <p:extLst>
      <p:ext uri="{BB962C8B-B14F-4D97-AF65-F5344CB8AC3E}">
        <p14:creationId xmlns:p14="http://schemas.microsoft.com/office/powerpoint/2010/main" val="21784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3" name="Group 2"/>
          <p:cNvGrpSpPr/>
          <p:nvPr/>
        </p:nvGrpSpPr>
        <p:grpSpPr>
          <a:xfrm>
            <a:off x="4769800" y="910986"/>
            <a:ext cx="2657656" cy="898267"/>
            <a:chOff x="3245800" y="910985"/>
            <a:chExt cx="2657656" cy="898267"/>
          </a:xfrm>
        </p:grpSpPr>
        <p:sp>
          <p:nvSpPr>
            <p:cNvPr id="9" name="TextBox 8"/>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19" name="Straight Arrow Connector 18"/>
            <p:cNvCxnSpPr>
              <a:endCxn id="9"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 name="Group 3"/>
          <p:cNvGrpSpPr/>
          <p:nvPr/>
        </p:nvGrpSpPr>
        <p:grpSpPr>
          <a:xfrm>
            <a:off x="5295900" y="1809253"/>
            <a:ext cx="1600200" cy="1362432"/>
            <a:chOff x="3771900" y="1809253"/>
            <a:chExt cx="1600200" cy="1362432"/>
          </a:xfrm>
        </p:grpSpPr>
        <p:grpSp>
          <p:nvGrpSpPr>
            <p:cNvPr id="23" name="Group 22"/>
            <p:cNvGrpSpPr/>
            <p:nvPr/>
          </p:nvGrpSpPr>
          <p:grpSpPr>
            <a:xfrm>
              <a:off x="3771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 name="Group 5"/>
          <p:cNvGrpSpPr/>
          <p:nvPr/>
        </p:nvGrpSpPr>
        <p:grpSpPr>
          <a:xfrm>
            <a:off x="7517742" y="3615664"/>
            <a:ext cx="1947772" cy="1452350"/>
            <a:chOff x="5993742" y="3615663"/>
            <a:chExt cx="1947772" cy="1452350"/>
          </a:xfrm>
        </p:grpSpPr>
        <p:grpSp>
          <p:nvGrpSpPr>
            <p:cNvPr id="30" name="Group 29"/>
            <p:cNvGrpSpPr/>
            <p:nvPr/>
          </p:nvGrpSpPr>
          <p:grpSpPr>
            <a:xfrm>
              <a:off x="5993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 name="Group 20"/>
          <p:cNvGrpSpPr/>
          <p:nvPr/>
        </p:nvGrpSpPr>
        <p:grpSpPr>
          <a:xfrm>
            <a:off x="2438400" y="3612424"/>
            <a:ext cx="2667000" cy="1986704"/>
            <a:chOff x="914400" y="3612424"/>
            <a:chExt cx="2667000" cy="1986704"/>
          </a:xfrm>
        </p:grpSpPr>
        <p:grpSp>
          <p:nvGrpSpPr>
            <p:cNvPr id="25" name="Group 24"/>
            <p:cNvGrpSpPr/>
            <p:nvPr/>
          </p:nvGrpSpPr>
          <p:grpSpPr>
            <a:xfrm>
              <a:off x="914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2" name="Straight Arrow Connector 31"/>
            <p:cNvCxnSpPr>
              <a:stCxn id="10" idx="2"/>
              <a:endCxn id="24"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7" name="Group 6"/>
          <p:cNvGrpSpPr/>
          <p:nvPr/>
        </p:nvGrpSpPr>
        <p:grpSpPr>
          <a:xfrm>
            <a:off x="8815550" y="4178756"/>
            <a:ext cx="1790461" cy="2379422"/>
            <a:chOff x="7291549" y="4178756"/>
            <a:chExt cx="1790461" cy="2379422"/>
          </a:xfrm>
        </p:grpSpPr>
        <p:sp>
          <p:nvSpPr>
            <p:cNvPr id="59" name="TextBox 58"/>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15" name="TextBox 14"/>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53" name="Group 52"/>
            <p:cNvGrpSpPr/>
            <p:nvPr/>
          </p:nvGrpSpPr>
          <p:grpSpPr>
            <a:xfrm>
              <a:off x="7941514" y="4603803"/>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5" name="Group 4"/>
          <p:cNvGrpSpPr/>
          <p:nvPr/>
        </p:nvGrpSpPr>
        <p:grpSpPr>
          <a:xfrm>
            <a:off x="6896100" y="2296912"/>
            <a:ext cx="2611692" cy="1318752"/>
            <a:chOff x="5372100" y="2296912"/>
            <a:chExt cx="2611692" cy="1318752"/>
          </a:xfrm>
        </p:grpSpPr>
        <p:sp>
          <p:nvSpPr>
            <p:cNvPr id="11" name="TextBox 10"/>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40" name="Straight Arrow Connector 39"/>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7" name="TextBox 56"/>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18" name="Group 17"/>
          <p:cNvGrpSpPr/>
          <p:nvPr/>
        </p:nvGrpSpPr>
        <p:grpSpPr>
          <a:xfrm>
            <a:off x="6498920" y="4183526"/>
            <a:ext cx="2187880" cy="2066874"/>
            <a:chOff x="4974920" y="4183526"/>
            <a:chExt cx="2187880" cy="2066874"/>
          </a:xfrm>
        </p:grpSpPr>
        <p:sp>
          <p:nvSpPr>
            <p:cNvPr id="34" name="TextBox 33"/>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4" name="Group 53"/>
            <p:cNvGrpSpPr/>
            <p:nvPr/>
          </p:nvGrpSpPr>
          <p:grpSpPr>
            <a:xfrm flipH="1">
              <a:off x="5679871" y="4608948"/>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0" name="TextBox 59"/>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27" name="Group 26"/>
          <p:cNvGrpSpPr/>
          <p:nvPr/>
        </p:nvGrpSpPr>
        <p:grpSpPr>
          <a:xfrm>
            <a:off x="1778658" y="4448440"/>
            <a:ext cx="1726543" cy="1801960"/>
            <a:chOff x="254657" y="4448440"/>
            <a:chExt cx="1726543" cy="1801960"/>
          </a:xfrm>
        </p:grpSpPr>
        <p:sp>
          <p:nvSpPr>
            <p:cNvPr id="12" name="TextBox 11"/>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67" name="Group 66"/>
            <p:cNvGrpSpPr/>
            <p:nvPr/>
          </p:nvGrpSpPr>
          <p:grpSpPr>
            <a:xfrm flipH="1">
              <a:off x="392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2" name="TextBox 71"/>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28" name="Group 27"/>
          <p:cNvGrpSpPr/>
          <p:nvPr/>
        </p:nvGrpSpPr>
        <p:grpSpPr>
          <a:xfrm>
            <a:off x="4038600" y="4463708"/>
            <a:ext cx="2133600" cy="1786695"/>
            <a:chOff x="2514600" y="4463707"/>
            <a:chExt cx="2133600" cy="1786695"/>
          </a:xfrm>
        </p:grpSpPr>
        <p:sp>
          <p:nvSpPr>
            <p:cNvPr id="17" name="TextBox 16"/>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66" name="Group 65"/>
            <p:cNvGrpSpPr/>
            <p:nvPr/>
          </p:nvGrpSpPr>
          <p:grpSpPr>
            <a:xfrm>
              <a:off x="3581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20" name="Group 19"/>
          <p:cNvGrpSpPr/>
          <p:nvPr/>
        </p:nvGrpSpPr>
        <p:grpSpPr>
          <a:xfrm>
            <a:off x="2629506" y="2301148"/>
            <a:ext cx="2666395" cy="1311277"/>
            <a:chOff x="1105505" y="2301147"/>
            <a:chExt cx="2666395" cy="1311277"/>
          </a:xfrm>
        </p:grpSpPr>
        <p:sp>
          <p:nvSpPr>
            <p:cNvPr id="10" name="TextBox 9"/>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44" name="Straight Arrow Connector 43"/>
            <p:cNvCxnSpPr>
              <a:endCxn id="22"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8" name="TextBox 57"/>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111" name="Straight Arrow Connector 110"/>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36328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sp>
        <p:nvSpPr>
          <p:cNvPr id="9" name="TextBox 8"/>
          <p:cNvSpPr txBox="1"/>
          <p:nvPr/>
        </p:nvSpPr>
        <p:spPr>
          <a:xfrm>
            <a:off x="4769800" y="1439920"/>
            <a:ext cx="2657656" cy="369332"/>
          </a:xfrm>
          <a:prstGeom prst="rect">
            <a:avLst/>
          </a:prstGeom>
          <a:noFill/>
          <a:ln>
            <a:solidFill>
              <a:schemeClr val="tx1"/>
            </a:solidFill>
          </a:ln>
        </p:spPr>
        <p:txBody>
          <a:bodyPr wrap="square" rtlCol="0">
            <a:spAutoFit/>
          </a:bodyPr>
          <a:lstStyle/>
          <a:p>
            <a:pPr algn="ctr"/>
            <a:r>
              <a:rPr lang="en-US" dirty="0"/>
              <a:t>TLB lookup</a:t>
            </a:r>
          </a:p>
        </p:txBody>
      </p:sp>
      <p:sp>
        <p:nvSpPr>
          <p:cNvPr id="10" name="TextBox 9"/>
          <p:cNvSpPr txBox="1"/>
          <p:nvPr/>
        </p:nvSpPr>
        <p:spPr>
          <a:xfrm>
            <a:off x="2629506" y="2966094"/>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sp>
        <p:nvSpPr>
          <p:cNvPr id="11" name="TextBox 10"/>
          <p:cNvSpPr txBox="1"/>
          <p:nvPr/>
        </p:nvSpPr>
        <p:spPr>
          <a:xfrm>
            <a:off x="7475464" y="2969334"/>
            <a:ext cx="2032329" cy="646331"/>
          </a:xfrm>
          <a:prstGeom prst="rect">
            <a:avLst/>
          </a:prstGeom>
          <a:noFill/>
          <a:ln>
            <a:solidFill>
              <a:schemeClr val="tx1"/>
            </a:solidFill>
          </a:ln>
        </p:spPr>
        <p:txBody>
          <a:bodyPr wrap="square" rtlCol="0">
            <a:spAutoFit/>
          </a:bodyPr>
          <a:lstStyle/>
          <a:p>
            <a:pPr algn="ctr"/>
            <a:r>
              <a:rPr lang="en-US" dirty="0"/>
              <a:t>Check protection bits</a:t>
            </a:r>
          </a:p>
        </p:txBody>
      </p:sp>
      <p:sp>
        <p:nvSpPr>
          <p:cNvPr id="12" name="TextBox 11"/>
          <p:cNvSpPr txBox="1"/>
          <p:nvPr/>
        </p:nvSpPr>
        <p:spPr>
          <a:xfrm>
            <a:off x="1778658"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sp>
        <p:nvSpPr>
          <p:cNvPr id="15" name="TextBox 14"/>
          <p:cNvSpPr txBox="1"/>
          <p:nvPr/>
        </p:nvSpPr>
        <p:spPr>
          <a:xfrm>
            <a:off x="8815550" y="5542516"/>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sp>
        <p:nvSpPr>
          <p:cNvPr id="17" name="TextBox 16"/>
          <p:cNvSpPr txBox="1"/>
          <p:nvPr/>
        </p:nvSpPr>
        <p:spPr>
          <a:xfrm>
            <a:off x="4038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cxnSp>
        <p:nvCxnSpPr>
          <p:cNvPr id="19" name="Straight Arrow Connector 18"/>
          <p:cNvCxnSpPr>
            <a:endCxn id="9" idx="0"/>
          </p:cNvCxnSpPr>
          <p:nvPr/>
        </p:nvCxnSpPr>
        <p:spPr bwMode="auto">
          <a:xfrm>
            <a:off x="6096000" y="910986"/>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3" name="Group 22"/>
          <p:cNvGrpSpPr/>
          <p:nvPr/>
        </p:nvGrpSpPr>
        <p:grpSpPr>
          <a:xfrm>
            <a:off x="5295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25" name="Group 24"/>
          <p:cNvGrpSpPr/>
          <p:nvPr/>
        </p:nvGrpSpPr>
        <p:grpSpPr>
          <a:xfrm>
            <a:off x="2438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6096000" y="1809252"/>
            <a:ext cx="2628" cy="43401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0" name="Group 29"/>
          <p:cNvGrpSpPr/>
          <p:nvPr/>
        </p:nvGrpSpPr>
        <p:grpSpPr>
          <a:xfrm>
            <a:off x="7517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8491629" y="3615665"/>
            <a:ext cx="2627" cy="53566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2" name="Straight Arrow Connector 31"/>
          <p:cNvCxnSpPr>
            <a:stCxn id="10" idx="2"/>
            <a:endCxn id="24" idx="0"/>
          </p:cNvCxnSpPr>
          <p:nvPr/>
        </p:nvCxnSpPr>
        <p:spPr bwMode="auto">
          <a:xfrm>
            <a:off x="3762654"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34" name="TextBox 33"/>
          <p:cNvSpPr txBox="1"/>
          <p:nvPr/>
        </p:nvSpPr>
        <p:spPr>
          <a:xfrm>
            <a:off x="6498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cxnSp>
        <p:nvCxnSpPr>
          <p:cNvPr id="40" name="Straight Arrow Connector 39"/>
          <p:cNvCxnSpPr/>
          <p:nvPr/>
        </p:nvCxnSpPr>
        <p:spPr bwMode="auto">
          <a:xfrm>
            <a:off x="8491627" y="2707475"/>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6896101" y="2704235"/>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44" name="Straight Arrow Connector 43"/>
          <p:cNvCxnSpPr>
            <a:endCxn id="22" idx="1"/>
          </p:cNvCxnSpPr>
          <p:nvPr/>
        </p:nvCxnSpPr>
        <p:spPr bwMode="auto">
          <a:xfrm flipV="1">
            <a:off x="3733800" y="2707476"/>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53" name="Group 52"/>
          <p:cNvGrpSpPr/>
          <p:nvPr/>
        </p:nvGrpSpPr>
        <p:grpSpPr>
          <a:xfrm>
            <a:off x="9465514" y="4603804"/>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54" name="Group 53"/>
          <p:cNvGrpSpPr/>
          <p:nvPr/>
        </p:nvGrpSpPr>
        <p:grpSpPr>
          <a:xfrm flipH="1">
            <a:off x="7203871" y="4608949"/>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57" name="TextBox 56"/>
          <p:cNvSpPr txBox="1"/>
          <p:nvPr/>
        </p:nvSpPr>
        <p:spPr>
          <a:xfrm>
            <a:off x="7233141" y="2296912"/>
            <a:ext cx="726871" cy="369332"/>
          </a:xfrm>
          <a:prstGeom prst="rect">
            <a:avLst/>
          </a:prstGeom>
          <a:noFill/>
        </p:spPr>
        <p:txBody>
          <a:bodyPr wrap="square" rtlCol="0">
            <a:spAutoFit/>
          </a:bodyPr>
          <a:lstStyle/>
          <a:p>
            <a:pPr algn="ctr"/>
            <a:r>
              <a:rPr lang="en-US" dirty="0"/>
              <a:t>Yes</a:t>
            </a:r>
          </a:p>
        </p:txBody>
      </p:sp>
      <p:sp>
        <p:nvSpPr>
          <p:cNvPr id="58" name="TextBox 57"/>
          <p:cNvSpPr txBox="1"/>
          <p:nvPr/>
        </p:nvSpPr>
        <p:spPr>
          <a:xfrm>
            <a:off x="4246180" y="2301147"/>
            <a:ext cx="726871" cy="369332"/>
          </a:xfrm>
          <a:prstGeom prst="rect">
            <a:avLst/>
          </a:prstGeom>
          <a:noFill/>
        </p:spPr>
        <p:txBody>
          <a:bodyPr wrap="square" rtlCol="0">
            <a:spAutoFit/>
          </a:bodyPr>
          <a:lstStyle/>
          <a:p>
            <a:pPr algn="ctr"/>
            <a:r>
              <a:rPr lang="en-US" dirty="0"/>
              <a:t>No</a:t>
            </a:r>
          </a:p>
        </p:txBody>
      </p:sp>
      <p:sp>
        <p:nvSpPr>
          <p:cNvPr id="59" name="TextBox 58"/>
          <p:cNvSpPr txBox="1"/>
          <p:nvPr/>
        </p:nvSpPr>
        <p:spPr>
          <a:xfrm>
            <a:off x="9262033" y="4178756"/>
            <a:ext cx="726871" cy="369332"/>
          </a:xfrm>
          <a:prstGeom prst="rect">
            <a:avLst/>
          </a:prstGeom>
          <a:noFill/>
        </p:spPr>
        <p:txBody>
          <a:bodyPr wrap="square" rtlCol="0">
            <a:spAutoFit/>
          </a:bodyPr>
          <a:lstStyle/>
          <a:p>
            <a:pPr algn="ctr"/>
            <a:r>
              <a:rPr lang="en-US" dirty="0"/>
              <a:t>Yes</a:t>
            </a:r>
          </a:p>
        </p:txBody>
      </p:sp>
      <p:sp>
        <p:nvSpPr>
          <p:cNvPr id="60" name="TextBox 59"/>
          <p:cNvSpPr txBox="1"/>
          <p:nvPr/>
        </p:nvSpPr>
        <p:spPr>
          <a:xfrm>
            <a:off x="6997372" y="4183526"/>
            <a:ext cx="726871" cy="369332"/>
          </a:xfrm>
          <a:prstGeom prst="rect">
            <a:avLst/>
          </a:prstGeom>
          <a:noFill/>
        </p:spPr>
        <p:txBody>
          <a:bodyPr wrap="square" rtlCol="0">
            <a:spAutoFit/>
          </a:bodyPr>
          <a:lstStyle/>
          <a:p>
            <a:pPr algn="ctr"/>
            <a:r>
              <a:rPr lang="en-US" dirty="0"/>
              <a:t>No</a:t>
            </a:r>
          </a:p>
        </p:txBody>
      </p:sp>
      <p:grpSp>
        <p:nvGrpSpPr>
          <p:cNvPr id="66" name="Group 65"/>
          <p:cNvGrpSpPr/>
          <p:nvPr/>
        </p:nvGrpSpPr>
        <p:grpSpPr>
          <a:xfrm>
            <a:off x="5105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67" name="Group 66"/>
          <p:cNvGrpSpPr/>
          <p:nvPr/>
        </p:nvGrpSpPr>
        <p:grpSpPr>
          <a:xfrm flipH="1">
            <a:off x="1916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4985140" y="4463707"/>
            <a:ext cx="726871" cy="369332"/>
          </a:xfrm>
          <a:prstGeom prst="rect">
            <a:avLst/>
          </a:prstGeom>
          <a:noFill/>
        </p:spPr>
        <p:txBody>
          <a:bodyPr wrap="square" rtlCol="0">
            <a:spAutoFit/>
          </a:bodyPr>
          <a:lstStyle/>
          <a:p>
            <a:pPr algn="ctr"/>
            <a:r>
              <a:rPr lang="en-US" dirty="0"/>
              <a:t>No</a:t>
            </a:r>
          </a:p>
        </p:txBody>
      </p:sp>
      <p:sp>
        <p:nvSpPr>
          <p:cNvPr id="72" name="TextBox 71"/>
          <p:cNvSpPr txBox="1"/>
          <p:nvPr/>
        </p:nvSpPr>
        <p:spPr>
          <a:xfrm>
            <a:off x="1798264" y="4448440"/>
            <a:ext cx="726871" cy="369332"/>
          </a:xfrm>
          <a:prstGeom prst="rect">
            <a:avLst/>
          </a:prstGeom>
          <a:noFill/>
        </p:spPr>
        <p:txBody>
          <a:bodyPr wrap="square" rtlCol="0">
            <a:spAutoFit/>
          </a:bodyPr>
          <a:lstStyle/>
          <a:p>
            <a:pPr algn="ctr"/>
            <a:r>
              <a:rPr lang="en-US" dirty="0"/>
              <a:t>Yes</a:t>
            </a:r>
          </a:p>
        </p:txBody>
      </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111" name="Straight Arrow Connector 110"/>
          <p:cNvCxnSpPr/>
          <p:nvPr/>
        </p:nvCxnSpPr>
        <p:spPr bwMode="auto">
          <a:xfrm>
            <a:off x="3733800" y="2711671"/>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817070" y="533401"/>
            <a:ext cx="3179380" cy="1200329"/>
          </a:xfrm>
          <a:prstGeom prst="rect">
            <a:avLst/>
          </a:prstGeom>
          <a:solidFill>
            <a:schemeClr val="bg1">
              <a:lumMod val="95000"/>
            </a:schemeClr>
          </a:solidFill>
          <a:ln w="38100">
            <a:solidFill>
              <a:schemeClr val="tx1"/>
            </a:solidFill>
          </a:ln>
        </p:spPr>
        <p:txBody>
          <a:bodyPr wrap="square" rtlCol="0">
            <a:spAutoFit/>
          </a:bodyPr>
          <a:lstStyle/>
          <a:p>
            <a:r>
              <a:rPr lang="en-US" dirty="0"/>
              <a:t>Before raising a page fault exception, the CPU sets %cr2 to faulting address, and pushes an error code onto stack</a:t>
            </a:r>
          </a:p>
        </p:txBody>
      </p:sp>
      <p:sp>
        <p:nvSpPr>
          <p:cNvPr id="116" name="Content Placeholder 2"/>
          <p:cNvSpPr>
            <a:spLocks noGrp="1"/>
          </p:cNvSpPr>
          <p:nvPr>
            <p:ph idx="1"/>
          </p:nvPr>
        </p:nvSpPr>
        <p:spPr>
          <a:xfrm>
            <a:off x="8161282" y="1670616"/>
            <a:ext cx="2582918" cy="967159"/>
          </a:xfrm>
          <a:solidFill>
            <a:schemeClr val="bg1">
              <a:lumMod val="95000"/>
            </a:schemeClr>
          </a:solidFill>
          <a:ln w="38100">
            <a:solidFill>
              <a:schemeClr val="tx1"/>
            </a:solidFill>
          </a:ln>
        </p:spPr>
        <p:txBody>
          <a:bodyPr>
            <a:normAutofit lnSpcReduction="10000"/>
          </a:bodyPr>
          <a:lstStyle/>
          <a:p>
            <a:pPr marL="0" indent="0">
              <a:buNone/>
            </a:pPr>
            <a:r>
              <a:rPr lang="en-US" sz="1400" dirty="0"/>
              <a:t>-Ex: User process tried to read a </a:t>
            </a:r>
            <a:r>
              <a:rPr lang="en-US" sz="1400" dirty="0" err="1">
                <a:solidFill>
                  <a:schemeClr val="bg1"/>
                </a:solidFill>
              </a:rPr>
              <a:t>n</a:t>
            </a:r>
            <a:r>
              <a:rPr lang="en-US" sz="1400" dirty="0" err="1"/>
              <a:t>non</a:t>
            </a:r>
            <a:r>
              <a:rPr lang="en-US" sz="1400" dirty="0"/>
              <a:t>-present page</a:t>
            </a:r>
          </a:p>
          <a:p>
            <a:pPr marL="0" indent="0">
              <a:buNone/>
            </a:pPr>
            <a:r>
              <a:rPr lang="en-US" sz="1400" dirty="0"/>
              <a:t>-Ex: User process tried to write </a:t>
            </a:r>
            <a:r>
              <a:rPr lang="en-US" sz="1400" dirty="0">
                <a:solidFill>
                  <a:schemeClr val="bg1"/>
                </a:solidFill>
              </a:rPr>
              <a:t>a</a:t>
            </a:r>
            <a:r>
              <a:rPr lang="en-US" sz="1400" dirty="0"/>
              <a:t>a present but read-only page</a:t>
            </a:r>
          </a:p>
        </p:txBody>
      </p:sp>
      <p:sp>
        <p:nvSpPr>
          <p:cNvPr id="119" name="Rectangle 118"/>
          <p:cNvSpPr/>
          <p:nvPr/>
        </p:nvSpPr>
        <p:spPr bwMode="auto">
          <a:xfrm>
            <a:off x="8129752" y="1635811"/>
            <a:ext cx="2603938" cy="7689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Tree>
    <p:extLst>
      <p:ext uri="{BB962C8B-B14F-4D97-AF65-F5344CB8AC3E}">
        <p14:creationId xmlns:p14="http://schemas.microsoft.com/office/powerpoint/2010/main" val="1153520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3C74F0-B14E-9683-9516-B1BD887C29EE}"/>
              </a:ext>
            </a:extLst>
          </p:cNvPr>
          <p:cNvSpPr txBox="1"/>
          <p:nvPr/>
        </p:nvSpPr>
        <p:spPr>
          <a:xfrm>
            <a:off x="293473" y="531337"/>
            <a:ext cx="12050925" cy="9694962"/>
          </a:xfrm>
          <a:prstGeom prst="rect">
            <a:avLst/>
          </a:prstGeom>
          <a:noFill/>
        </p:spPr>
        <p:txBody>
          <a:bodyPr wrap="square">
            <a:spAutoFit/>
          </a:bodyPr>
          <a:lstStyle/>
          <a:p>
            <a:r>
              <a:rPr lang="en-US" sz="2400" dirty="0">
                <a:solidFill>
                  <a:srgbClr val="00B050"/>
                </a:solidFill>
                <a:latin typeface="Lucida Console" panose="020B0609040504020204" pitchFamily="49" charset="0"/>
              </a:rPr>
              <a:t>//</a:t>
            </a:r>
            <a:r>
              <a:rPr lang="en-US" sz="2400" dirty="0" err="1">
                <a:solidFill>
                  <a:srgbClr val="00B050"/>
                </a:solidFill>
                <a:latin typeface="Lucida Console" panose="020B0609040504020204" pitchFamily="49" charset="0"/>
              </a:rPr>
              <a:t>WeensyOS's</a:t>
            </a:r>
            <a:r>
              <a:rPr lang="en-US" sz="2400" dirty="0">
                <a:solidFill>
                  <a:srgbClr val="00B050"/>
                </a:solidFill>
                <a:latin typeface="Lucida Console" panose="020B0609040504020204" pitchFamily="49" charset="0"/>
              </a:rPr>
              <a:t> x86-64.h</a:t>
            </a:r>
          </a:p>
          <a:p>
            <a:endParaRPr lang="en-US" sz="2400" dirty="0">
              <a:solidFill>
                <a:srgbClr val="00B050"/>
              </a:solidFill>
              <a:latin typeface="Lucida Console" panose="020B0609040504020204" pitchFamily="49" charset="0"/>
            </a:endParaRPr>
          </a:p>
          <a:p>
            <a:r>
              <a:rPr lang="en-US" sz="2400" dirty="0">
                <a:solidFill>
                  <a:srgbClr val="00B050"/>
                </a:solidFill>
                <a:latin typeface="Lucida Console" panose="020B0609040504020204" pitchFamily="49" charset="0"/>
              </a:rPr>
              <a:t>//Paged memory constants</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PAGEOFFBITS     </a:t>
            </a:r>
            <a:r>
              <a:rPr lang="en-US" sz="2400" dirty="0">
                <a:solidFill>
                  <a:schemeClr val="accent2"/>
                </a:solidFill>
                <a:latin typeface="Lucida Console" panose="020B0609040504020204" pitchFamily="49" charset="0"/>
              </a:rPr>
              <a:t>12</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 bits in page offset</a:t>
            </a:r>
          </a:p>
          <a:p>
            <a:r>
              <a:rPr lang="en-US" sz="2400" dirty="0">
                <a:solidFill>
                  <a:schemeClr val="accent1"/>
                </a:solidFill>
                <a:latin typeface="Lucida Console" panose="020B0609040504020204" pitchFamily="49" charset="0"/>
              </a:rPr>
              <a:t>#define </a:t>
            </a:r>
            <a:r>
              <a:rPr lang="en-US" sz="2400" dirty="0">
                <a:latin typeface="Lucida Console" panose="020B0609040504020204" pitchFamily="49" charset="0"/>
              </a:rPr>
              <a:t>PAGEINDEXBITS</a:t>
            </a:r>
            <a:r>
              <a:rPr lang="en-US" sz="2400" dirty="0">
                <a:solidFill>
                  <a:srgbClr val="00B050"/>
                </a:solidFill>
                <a:latin typeface="Lucida Console" panose="020B0609040504020204" pitchFamily="49" charset="0"/>
              </a:rPr>
              <a:t>   </a:t>
            </a:r>
            <a:r>
              <a:rPr lang="en-US" sz="2400" dirty="0">
                <a:solidFill>
                  <a:schemeClr val="accent2"/>
                </a:solidFill>
                <a:latin typeface="Lucida Console" panose="020B0609040504020204" pitchFamily="49" charset="0"/>
              </a:rPr>
              <a:t>9</a:t>
            </a:r>
            <a:r>
              <a:rPr lang="en-US" sz="2400" dirty="0">
                <a:solidFill>
                  <a:srgbClr val="00B050"/>
                </a:solidFill>
                <a:latin typeface="Lucida Console" panose="020B0609040504020204" pitchFamily="49" charset="0"/>
              </a:rPr>
              <a:t>        //# bits in a page index level</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PAGESIZE        (</a:t>
            </a:r>
            <a:r>
              <a:rPr lang="en-US" sz="2400" dirty="0">
                <a:solidFill>
                  <a:schemeClr val="accent2"/>
                </a:solidFill>
                <a:latin typeface="Lucida Console" panose="020B0609040504020204" pitchFamily="49" charset="0"/>
              </a:rPr>
              <a:t>1UL</a:t>
            </a:r>
            <a:r>
              <a:rPr lang="en-US" sz="2400" dirty="0">
                <a:latin typeface="Lucida Console" panose="020B0609040504020204" pitchFamily="49" charset="0"/>
              </a:rPr>
              <a:t> &lt;&lt; PAGEOFFBITS) </a:t>
            </a:r>
            <a:r>
              <a:rPr lang="en-US" sz="2400" dirty="0">
                <a:solidFill>
                  <a:srgbClr val="00B050"/>
                </a:solidFill>
                <a:latin typeface="Lucida Console" panose="020B0609040504020204" pitchFamily="49" charset="0"/>
              </a:rPr>
              <a:t>//Page size</a:t>
            </a:r>
          </a:p>
          <a:p>
            <a:r>
              <a:rPr lang="en-US" sz="2400" dirty="0">
                <a:solidFill>
                  <a:srgbClr val="00B050"/>
                </a:solidFill>
                <a:latin typeface="Lucida Console" panose="020B0609040504020204" pitchFamily="49" charset="0"/>
              </a:rPr>
              <a:t>                                             //in bytes</a:t>
            </a:r>
          </a:p>
          <a:p>
            <a:r>
              <a:rPr lang="en-US" sz="2400" dirty="0">
                <a:solidFill>
                  <a:srgbClr val="00B050"/>
                </a:solidFill>
                <a:latin typeface="Lucida Console" panose="020B0609040504020204" pitchFamily="49" charset="0"/>
              </a:rPr>
              <a:t>//Page table entry definitions</a:t>
            </a:r>
          </a:p>
          <a:p>
            <a:r>
              <a:rPr lang="en-US" sz="2400" dirty="0">
                <a:solidFill>
                  <a:schemeClr val="accent1"/>
                </a:solidFill>
                <a:latin typeface="Lucida Console" panose="020B0609040504020204" pitchFamily="49" charset="0"/>
              </a:rPr>
              <a:t>typedef struct __attribute__</a:t>
            </a:r>
            <a:r>
              <a:rPr lang="en-US" sz="2400" dirty="0">
                <a:latin typeface="Lucida Console" panose="020B0609040504020204" pitchFamily="49" charset="0"/>
              </a:rPr>
              <a:t>((</a:t>
            </a:r>
            <a:r>
              <a:rPr lang="en-US" sz="2400" dirty="0">
                <a:solidFill>
                  <a:schemeClr val="accent1"/>
                </a:solidFill>
                <a:latin typeface="Lucida Console" panose="020B0609040504020204" pitchFamily="49" charset="0"/>
              </a:rPr>
              <a:t>aligned</a:t>
            </a:r>
            <a:r>
              <a:rPr lang="en-US" sz="2400" dirty="0">
                <a:latin typeface="Lucida Console" panose="020B0609040504020204" pitchFamily="49" charset="0"/>
              </a:rPr>
              <a:t>(PAGESIZE))) x86_64_page {</a:t>
            </a:r>
          </a:p>
          <a:p>
            <a:r>
              <a:rPr lang="en-US" sz="2400" dirty="0">
                <a:latin typeface="Lucida Console" panose="020B0609040504020204" pitchFamily="49" charset="0"/>
              </a:rPr>
              <a:t>    </a:t>
            </a:r>
            <a:r>
              <a:rPr lang="en-US" sz="2400" dirty="0">
                <a:solidFill>
                  <a:schemeClr val="accent1"/>
                </a:solidFill>
                <a:latin typeface="Lucida Console" panose="020B0609040504020204" pitchFamily="49" charset="0"/>
              </a:rPr>
              <a:t>uint8_t</a:t>
            </a:r>
            <a:r>
              <a:rPr lang="en-US" sz="2400" dirty="0">
                <a:latin typeface="Lucida Console" panose="020B0609040504020204" pitchFamily="49" charset="0"/>
              </a:rPr>
              <a:t> x[PAGESIZE];</a:t>
            </a:r>
          </a:p>
          <a:p>
            <a:r>
              <a:rPr lang="en-US" sz="2400" dirty="0">
                <a:latin typeface="Lucida Console" panose="020B0609040504020204" pitchFamily="49" charset="0"/>
              </a:rPr>
              <a:t>} x86_64_page;</a:t>
            </a:r>
          </a:p>
          <a:p>
            <a:endParaRPr lang="en-US" sz="2400" dirty="0">
              <a:latin typeface="Lucida Console" panose="020B0609040504020204" pitchFamily="49" charset="0"/>
            </a:endParaRPr>
          </a:p>
          <a:p>
            <a:r>
              <a:rPr lang="en-US" sz="2400" dirty="0">
                <a:solidFill>
                  <a:schemeClr val="accent1"/>
                </a:solidFill>
                <a:latin typeface="Lucida Console" panose="020B0609040504020204" pitchFamily="49" charset="0"/>
              </a:rPr>
              <a:t>typedef uint64_t </a:t>
            </a:r>
            <a:r>
              <a:rPr lang="en-US" sz="2400" dirty="0">
                <a:latin typeface="Lucida Console" panose="020B0609040504020204" pitchFamily="49" charset="0"/>
              </a:rPr>
              <a:t>x86_64_pageentry_t;</a:t>
            </a:r>
          </a:p>
          <a:p>
            <a:r>
              <a:rPr lang="en-US" sz="2400" dirty="0">
                <a:solidFill>
                  <a:schemeClr val="accent1"/>
                </a:solidFill>
                <a:latin typeface="Lucida Console" panose="020B0609040504020204" pitchFamily="49" charset="0"/>
              </a:rPr>
              <a:t>typedef struct __attribute__</a:t>
            </a:r>
            <a:r>
              <a:rPr lang="en-US" sz="2400" dirty="0">
                <a:latin typeface="Lucida Console" panose="020B0609040504020204" pitchFamily="49" charset="0"/>
              </a:rPr>
              <a:t>((</a:t>
            </a:r>
            <a:r>
              <a:rPr lang="en-US" sz="2400" dirty="0">
                <a:solidFill>
                  <a:schemeClr val="accent1"/>
                </a:solidFill>
                <a:latin typeface="Lucida Console" panose="020B0609040504020204" pitchFamily="49" charset="0"/>
              </a:rPr>
              <a:t>aligned</a:t>
            </a:r>
            <a:r>
              <a:rPr lang="en-US" sz="2400" dirty="0">
                <a:latin typeface="Lucida Console" panose="020B0609040504020204" pitchFamily="49" charset="0"/>
              </a:rPr>
              <a:t>(PAGESIZE))) x86_64_pagetable {</a:t>
            </a:r>
          </a:p>
          <a:p>
            <a:r>
              <a:rPr lang="en-US" sz="2400" dirty="0">
                <a:latin typeface="Lucida Console" panose="020B0609040504020204" pitchFamily="49" charset="0"/>
              </a:rPr>
              <a:t>    x86_64_pageentry_t entry[</a:t>
            </a:r>
            <a:r>
              <a:rPr lang="en-US" sz="2400" dirty="0">
                <a:solidFill>
                  <a:schemeClr val="accent2"/>
                </a:solidFill>
                <a:latin typeface="Lucida Console" panose="020B0609040504020204" pitchFamily="49" charset="0"/>
              </a:rPr>
              <a:t>1</a:t>
            </a:r>
            <a:r>
              <a:rPr lang="en-US" sz="2400" dirty="0">
                <a:latin typeface="Lucida Console" panose="020B0609040504020204" pitchFamily="49" charset="0"/>
              </a:rPr>
              <a:t> &lt;&lt; PAGEINDEXBITS];</a:t>
            </a:r>
          </a:p>
          <a:p>
            <a:r>
              <a:rPr lang="en-US" sz="2400" dirty="0">
                <a:latin typeface="Lucida Console" panose="020B0609040504020204" pitchFamily="49" charset="0"/>
              </a:rPr>
              <a:t>} x86_64_pagetable;</a:t>
            </a:r>
          </a:p>
          <a:p>
            <a:endParaRPr lang="en-US" sz="2400" dirty="0">
              <a:latin typeface="Lucida Console" panose="020B0609040504020204" pitchFamily="49" charset="0"/>
            </a:endParaRPr>
          </a:p>
          <a:p>
            <a:r>
              <a:rPr lang="en-US" sz="2400" dirty="0">
                <a:solidFill>
                  <a:srgbClr val="00B050"/>
                </a:solidFill>
                <a:latin typeface="Lucida Console" panose="020B0609040504020204" pitchFamily="49" charset="0"/>
              </a:rPr>
              <a:t>//Permission flags: Define whether page is accessible</a:t>
            </a:r>
          </a:p>
          <a:p>
            <a:r>
              <a:rPr lang="en-US" sz="2400" dirty="0">
                <a:solidFill>
                  <a:schemeClr val="accent1"/>
                </a:solidFill>
                <a:latin typeface="Lucida Console" panose="020B0609040504020204" pitchFamily="49" charset="0"/>
              </a:rPr>
              <a:t>#define </a:t>
            </a:r>
            <a:r>
              <a:rPr lang="en-US" sz="2400" dirty="0">
                <a:latin typeface="Lucida Console" panose="020B0609040504020204" pitchFamily="49" charset="0"/>
              </a:rPr>
              <a:t>PTE_P           </a:t>
            </a:r>
            <a:r>
              <a:rPr lang="en-US" sz="2400" dirty="0">
                <a:solidFill>
                  <a:schemeClr val="accent2"/>
                </a:solidFill>
                <a:latin typeface="Lucida Console" panose="020B0609040504020204" pitchFamily="49" charset="0"/>
              </a:rPr>
              <a:t>0x1UL</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//Entry is Present</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PTE_W           </a:t>
            </a:r>
            <a:r>
              <a:rPr lang="en-US" sz="2400" dirty="0">
                <a:solidFill>
                  <a:schemeClr val="accent2"/>
                </a:solidFill>
                <a:latin typeface="Lucida Console" panose="020B0609040504020204" pitchFamily="49" charset="0"/>
              </a:rPr>
              <a:t>0x2UL</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//Entry is Writeable</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PTE_U           </a:t>
            </a:r>
            <a:r>
              <a:rPr lang="en-US" sz="2400" dirty="0">
                <a:solidFill>
                  <a:schemeClr val="accent2"/>
                </a:solidFill>
                <a:latin typeface="Lucida Console" panose="020B0609040504020204" pitchFamily="49" charset="0"/>
              </a:rPr>
              <a:t>0x4UL</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//Entry is User-accessible</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PTE_PWU         </a:t>
            </a:r>
            <a:r>
              <a:rPr lang="en-US" sz="2400" dirty="0">
                <a:solidFill>
                  <a:schemeClr val="accent2"/>
                </a:solidFill>
                <a:latin typeface="Lucida Console" panose="020B0609040504020204" pitchFamily="49" charset="0"/>
              </a:rPr>
              <a:t>0x7UL</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//PTE_P | PTE_W | PTE_U</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PTE_XD          </a:t>
            </a:r>
            <a:r>
              <a:rPr lang="en-US" sz="2400" dirty="0">
                <a:solidFill>
                  <a:schemeClr val="accent2"/>
                </a:solidFill>
                <a:latin typeface="Lucida Console" panose="020B0609040504020204" pitchFamily="49" charset="0"/>
              </a:rPr>
              <a:t>0x8000000000000000UL</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//Entry is</a:t>
            </a:r>
          </a:p>
          <a:p>
            <a:r>
              <a:rPr lang="en-US" sz="2400" dirty="0">
                <a:solidFill>
                  <a:srgbClr val="00B050"/>
                </a:solidFill>
                <a:latin typeface="Lucida Console" panose="020B0609040504020204" pitchFamily="49" charset="0"/>
              </a:rPr>
              <a:t>                                     //</a:t>
            </a:r>
            <a:r>
              <a:rPr lang="en-US" sz="2400" dirty="0" err="1">
                <a:solidFill>
                  <a:srgbClr val="00B050"/>
                </a:solidFill>
                <a:latin typeface="Lucida Console" panose="020B0609040504020204" pitchFamily="49" charset="0"/>
              </a:rPr>
              <a:t>eXecute</a:t>
            </a:r>
            <a:r>
              <a:rPr lang="en-US" sz="2400" dirty="0">
                <a:solidFill>
                  <a:srgbClr val="00B050"/>
                </a:solidFill>
                <a:latin typeface="Lucida Console" panose="020B0609040504020204" pitchFamily="49" charset="0"/>
              </a:rPr>
              <a:t> Disabled</a:t>
            </a:r>
          </a:p>
        </p:txBody>
      </p:sp>
    </p:spTree>
    <p:extLst>
      <p:ext uri="{BB962C8B-B14F-4D97-AF65-F5344CB8AC3E}">
        <p14:creationId xmlns:p14="http://schemas.microsoft.com/office/powerpoint/2010/main" val="19495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11F38F-D3AC-F98F-1F95-B478DE2F8C8E}"/>
              </a:ext>
            </a:extLst>
          </p:cNvPr>
          <p:cNvSpPr txBox="1"/>
          <p:nvPr/>
        </p:nvSpPr>
        <p:spPr>
          <a:xfrm>
            <a:off x="293473" y="531337"/>
            <a:ext cx="12050925" cy="9694962"/>
          </a:xfrm>
          <a:prstGeom prst="rect">
            <a:avLst/>
          </a:prstGeom>
          <a:noFill/>
        </p:spPr>
        <p:txBody>
          <a:bodyPr wrap="square">
            <a:spAutoFit/>
          </a:bodyPr>
          <a:lstStyle/>
          <a:p>
            <a:r>
              <a:rPr lang="en-US" sz="2400" dirty="0">
                <a:solidFill>
                  <a:srgbClr val="00B050"/>
                </a:solidFill>
                <a:latin typeface="Lucida Console" panose="020B0609040504020204" pitchFamily="49" charset="0"/>
              </a:rPr>
              <a:t>//</a:t>
            </a:r>
            <a:r>
              <a:rPr lang="en-US" sz="2400" dirty="0" err="1">
                <a:solidFill>
                  <a:srgbClr val="00B050"/>
                </a:solidFill>
                <a:latin typeface="Lucida Console" panose="020B0609040504020204" pitchFamily="49" charset="0"/>
              </a:rPr>
              <a:t>WeensyOS's</a:t>
            </a:r>
            <a:r>
              <a:rPr lang="en-US" sz="2400" dirty="0">
                <a:solidFill>
                  <a:srgbClr val="00B050"/>
                </a:solidFill>
                <a:latin typeface="Lucida Console" panose="020B0609040504020204" pitchFamily="49" charset="0"/>
              </a:rPr>
              <a:t> x86-64.h</a:t>
            </a:r>
          </a:p>
          <a:p>
            <a:endParaRPr lang="en-US" sz="2400" dirty="0">
              <a:solidFill>
                <a:srgbClr val="00B050"/>
              </a:solidFill>
              <a:latin typeface="Lucida Console" panose="020B0609040504020204" pitchFamily="49" charset="0"/>
            </a:endParaRPr>
          </a:p>
          <a:p>
            <a:r>
              <a:rPr lang="en-US" sz="2400" dirty="0">
                <a:solidFill>
                  <a:srgbClr val="00B050"/>
                </a:solidFill>
                <a:latin typeface="Lucida Console" panose="020B0609040504020204" pitchFamily="49" charset="0"/>
              </a:rPr>
              <a:t>//Paged memory constants</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PAGEOFFBITS     </a:t>
            </a:r>
            <a:r>
              <a:rPr lang="en-US" sz="2400" dirty="0">
                <a:solidFill>
                  <a:schemeClr val="accent2"/>
                </a:solidFill>
                <a:latin typeface="Lucida Console" panose="020B0609040504020204" pitchFamily="49" charset="0"/>
              </a:rPr>
              <a:t>12</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 bits in page offset</a:t>
            </a:r>
          </a:p>
          <a:p>
            <a:r>
              <a:rPr lang="en-US" sz="2400" dirty="0">
                <a:solidFill>
                  <a:schemeClr val="accent1"/>
                </a:solidFill>
                <a:latin typeface="Lucida Console" panose="020B0609040504020204" pitchFamily="49" charset="0"/>
              </a:rPr>
              <a:t>#define </a:t>
            </a:r>
            <a:r>
              <a:rPr lang="en-US" sz="2400" dirty="0">
                <a:latin typeface="Lucida Console" panose="020B0609040504020204" pitchFamily="49" charset="0"/>
              </a:rPr>
              <a:t>PAGEINDEXBITS</a:t>
            </a:r>
            <a:r>
              <a:rPr lang="en-US" sz="2400" dirty="0">
                <a:solidFill>
                  <a:srgbClr val="00B050"/>
                </a:solidFill>
                <a:latin typeface="Lucida Console" panose="020B0609040504020204" pitchFamily="49" charset="0"/>
              </a:rPr>
              <a:t>   </a:t>
            </a:r>
            <a:r>
              <a:rPr lang="en-US" sz="2400" dirty="0">
                <a:solidFill>
                  <a:schemeClr val="accent2"/>
                </a:solidFill>
                <a:latin typeface="Lucida Console" panose="020B0609040504020204" pitchFamily="49" charset="0"/>
              </a:rPr>
              <a:t>9</a:t>
            </a:r>
            <a:r>
              <a:rPr lang="en-US" sz="2400" dirty="0">
                <a:solidFill>
                  <a:srgbClr val="00B050"/>
                </a:solidFill>
                <a:latin typeface="Lucida Console" panose="020B0609040504020204" pitchFamily="49" charset="0"/>
              </a:rPr>
              <a:t>        //# bits in a page index level</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PAGESIZE        (</a:t>
            </a:r>
            <a:r>
              <a:rPr lang="en-US" sz="2400" dirty="0">
                <a:solidFill>
                  <a:schemeClr val="accent2"/>
                </a:solidFill>
                <a:latin typeface="Lucida Console" panose="020B0609040504020204" pitchFamily="49" charset="0"/>
              </a:rPr>
              <a:t>1UL</a:t>
            </a:r>
            <a:r>
              <a:rPr lang="en-US" sz="2400" dirty="0">
                <a:latin typeface="Lucida Console" panose="020B0609040504020204" pitchFamily="49" charset="0"/>
              </a:rPr>
              <a:t> &lt;&lt; PAGEOFFBITS) </a:t>
            </a:r>
            <a:r>
              <a:rPr lang="en-US" sz="2400" dirty="0">
                <a:solidFill>
                  <a:srgbClr val="00B050"/>
                </a:solidFill>
                <a:latin typeface="Lucida Console" panose="020B0609040504020204" pitchFamily="49" charset="0"/>
              </a:rPr>
              <a:t>//Page size</a:t>
            </a:r>
          </a:p>
          <a:p>
            <a:r>
              <a:rPr lang="en-US" sz="2400" dirty="0">
                <a:solidFill>
                  <a:srgbClr val="00B050"/>
                </a:solidFill>
                <a:latin typeface="Lucida Console" panose="020B0609040504020204" pitchFamily="49" charset="0"/>
              </a:rPr>
              <a:t>                                             //in bytes</a:t>
            </a:r>
          </a:p>
          <a:p>
            <a:r>
              <a:rPr lang="en-US" sz="2400" dirty="0">
                <a:solidFill>
                  <a:srgbClr val="00B050"/>
                </a:solidFill>
                <a:latin typeface="Lucida Console" panose="020B0609040504020204" pitchFamily="49" charset="0"/>
              </a:rPr>
              <a:t>//Page table entry definitions</a:t>
            </a:r>
          </a:p>
          <a:p>
            <a:r>
              <a:rPr lang="en-US" sz="2400" dirty="0">
                <a:solidFill>
                  <a:schemeClr val="accent1"/>
                </a:solidFill>
                <a:latin typeface="Lucida Console" panose="020B0609040504020204" pitchFamily="49" charset="0"/>
              </a:rPr>
              <a:t>typedef struct __attribute__</a:t>
            </a:r>
            <a:r>
              <a:rPr lang="en-US" sz="2400" dirty="0">
                <a:latin typeface="Lucida Console" panose="020B0609040504020204" pitchFamily="49" charset="0"/>
              </a:rPr>
              <a:t>((</a:t>
            </a:r>
            <a:r>
              <a:rPr lang="en-US" sz="2400" dirty="0">
                <a:solidFill>
                  <a:schemeClr val="accent1"/>
                </a:solidFill>
                <a:latin typeface="Lucida Console" panose="020B0609040504020204" pitchFamily="49" charset="0"/>
              </a:rPr>
              <a:t>aligned</a:t>
            </a:r>
            <a:r>
              <a:rPr lang="en-US" sz="2400" dirty="0">
                <a:latin typeface="Lucida Console" panose="020B0609040504020204" pitchFamily="49" charset="0"/>
              </a:rPr>
              <a:t>(PAGESIZE))) x86_64_page {</a:t>
            </a:r>
          </a:p>
          <a:p>
            <a:r>
              <a:rPr lang="en-US" sz="2400" dirty="0">
                <a:latin typeface="Lucida Console" panose="020B0609040504020204" pitchFamily="49" charset="0"/>
              </a:rPr>
              <a:t>    </a:t>
            </a:r>
            <a:r>
              <a:rPr lang="en-US" sz="2400" dirty="0">
                <a:solidFill>
                  <a:schemeClr val="accent1"/>
                </a:solidFill>
                <a:latin typeface="Lucida Console" panose="020B0609040504020204" pitchFamily="49" charset="0"/>
              </a:rPr>
              <a:t>uint8_t</a:t>
            </a:r>
            <a:r>
              <a:rPr lang="en-US" sz="2400" dirty="0">
                <a:latin typeface="Lucida Console" panose="020B0609040504020204" pitchFamily="49" charset="0"/>
              </a:rPr>
              <a:t> x[PAGESIZE];</a:t>
            </a:r>
          </a:p>
          <a:p>
            <a:r>
              <a:rPr lang="en-US" sz="2400" dirty="0">
                <a:latin typeface="Lucida Console" panose="020B0609040504020204" pitchFamily="49" charset="0"/>
              </a:rPr>
              <a:t>} x86_64_page;</a:t>
            </a:r>
          </a:p>
          <a:p>
            <a:endParaRPr lang="en-US" sz="2400" dirty="0">
              <a:latin typeface="Lucida Console" panose="020B0609040504020204" pitchFamily="49" charset="0"/>
            </a:endParaRPr>
          </a:p>
          <a:p>
            <a:r>
              <a:rPr lang="en-US" sz="2400" dirty="0">
                <a:solidFill>
                  <a:schemeClr val="accent1"/>
                </a:solidFill>
                <a:latin typeface="Lucida Console" panose="020B0609040504020204" pitchFamily="49" charset="0"/>
              </a:rPr>
              <a:t>typedef uint64_t </a:t>
            </a:r>
            <a:r>
              <a:rPr lang="en-US" sz="2400" dirty="0">
                <a:latin typeface="Lucida Console" panose="020B0609040504020204" pitchFamily="49" charset="0"/>
              </a:rPr>
              <a:t>x86_64_pageentry_t;</a:t>
            </a:r>
          </a:p>
          <a:p>
            <a:r>
              <a:rPr lang="en-US" sz="2400" dirty="0">
                <a:solidFill>
                  <a:schemeClr val="accent1"/>
                </a:solidFill>
                <a:latin typeface="Lucida Console" panose="020B0609040504020204" pitchFamily="49" charset="0"/>
              </a:rPr>
              <a:t>typedef struct __attribute__</a:t>
            </a:r>
            <a:r>
              <a:rPr lang="en-US" sz="2400" dirty="0">
                <a:latin typeface="Lucida Console" panose="020B0609040504020204" pitchFamily="49" charset="0"/>
              </a:rPr>
              <a:t>((</a:t>
            </a:r>
            <a:r>
              <a:rPr lang="en-US" sz="2400" dirty="0">
                <a:solidFill>
                  <a:schemeClr val="accent1"/>
                </a:solidFill>
                <a:latin typeface="Lucida Console" panose="020B0609040504020204" pitchFamily="49" charset="0"/>
              </a:rPr>
              <a:t>aligned</a:t>
            </a:r>
            <a:r>
              <a:rPr lang="en-US" sz="2400" dirty="0">
                <a:latin typeface="Lucida Console" panose="020B0609040504020204" pitchFamily="49" charset="0"/>
              </a:rPr>
              <a:t>(PAGESIZE))) x86_64_pagetable {</a:t>
            </a:r>
          </a:p>
          <a:p>
            <a:r>
              <a:rPr lang="en-US" sz="2400" dirty="0">
                <a:latin typeface="Lucida Console" panose="020B0609040504020204" pitchFamily="49" charset="0"/>
              </a:rPr>
              <a:t>    x86_64_pageentry_t entry[</a:t>
            </a:r>
            <a:r>
              <a:rPr lang="en-US" sz="2400" dirty="0">
                <a:solidFill>
                  <a:schemeClr val="accent2"/>
                </a:solidFill>
                <a:latin typeface="Lucida Console" panose="020B0609040504020204" pitchFamily="49" charset="0"/>
              </a:rPr>
              <a:t>1</a:t>
            </a:r>
            <a:r>
              <a:rPr lang="en-US" sz="2400" dirty="0">
                <a:latin typeface="Lucida Console" panose="020B0609040504020204" pitchFamily="49" charset="0"/>
              </a:rPr>
              <a:t> &lt;&lt; PAGEINDEXBITS];</a:t>
            </a:r>
          </a:p>
          <a:p>
            <a:r>
              <a:rPr lang="en-US" sz="2400" dirty="0">
                <a:latin typeface="Lucida Console" panose="020B0609040504020204" pitchFamily="49" charset="0"/>
              </a:rPr>
              <a:t>} x86_64_pagetable;</a:t>
            </a:r>
          </a:p>
          <a:p>
            <a:endParaRPr lang="en-US" sz="2400" dirty="0">
              <a:latin typeface="Lucida Console" panose="020B0609040504020204" pitchFamily="49" charset="0"/>
            </a:endParaRPr>
          </a:p>
          <a:p>
            <a:r>
              <a:rPr lang="en-US" sz="2400" dirty="0">
                <a:solidFill>
                  <a:srgbClr val="00B050"/>
                </a:solidFill>
                <a:latin typeface="Lucida Console" panose="020B0609040504020204" pitchFamily="49" charset="0"/>
              </a:rPr>
              <a:t>//Permission flags: Define whether page is accessible</a:t>
            </a:r>
          </a:p>
          <a:p>
            <a:r>
              <a:rPr lang="en-US" sz="2400" dirty="0">
                <a:solidFill>
                  <a:schemeClr val="accent1"/>
                </a:solidFill>
                <a:latin typeface="Lucida Console" panose="020B0609040504020204" pitchFamily="49" charset="0"/>
              </a:rPr>
              <a:t>#define </a:t>
            </a:r>
            <a:r>
              <a:rPr lang="en-US" sz="2400" dirty="0">
                <a:latin typeface="Lucida Console" panose="020B0609040504020204" pitchFamily="49" charset="0"/>
              </a:rPr>
              <a:t>PTE_P           </a:t>
            </a:r>
            <a:r>
              <a:rPr lang="en-US" sz="2400" dirty="0">
                <a:solidFill>
                  <a:schemeClr val="accent2"/>
                </a:solidFill>
                <a:latin typeface="Lucida Console" panose="020B0609040504020204" pitchFamily="49" charset="0"/>
              </a:rPr>
              <a:t>0x1UL</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//Entry is Present</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PTE_W           </a:t>
            </a:r>
            <a:r>
              <a:rPr lang="en-US" sz="2400" dirty="0">
                <a:solidFill>
                  <a:schemeClr val="accent2"/>
                </a:solidFill>
                <a:latin typeface="Lucida Console" panose="020B0609040504020204" pitchFamily="49" charset="0"/>
              </a:rPr>
              <a:t>0x2UL</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//Entry is Writeable</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PTE_U           </a:t>
            </a:r>
            <a:r>
              <a:rPr lang="en-US" sz="2400" dirty="0">
                <a:solidFill>
                  <a:schemeClr val="accent2"/>
                </a:solidFill>
                <a:latin typeface="Lucida Console" panose="020B0609040504020204" pitchFamily="49" charset="0"/>
              </a:rPr>
              <a:t>0x4UL</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//Entry is User-accessible</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PTE_PWU         </a:t>
            </a:r>
            <a:r>
              <a:rPr lang="en-US" sz="2400" dirty="0">
                <a:solidFill>
                  <a:schemeClr val="accent2"/>
                </a:solidFill>
                <a:latin typeface="Lucida Console" panose="020B0609040504020204" pitchFamily="49" charset="0"/>
              </a:rPr>
              <a:t>0x7UL</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//PTE_P | PTE_W | PTE_U</a:t>
            </a:r>
          </a:p>
          <a:p>
            <a:r>
              <a:rPr lang="en-US" sz="2400" dirty="0">
                <a:solidFill>
                  <a:schemeClr val="accent1"/>
                </a:solidFill>
                <a:latin typeface="Lucida Console" panose="020B0609040504020204" pitchFamily="49" charset="0"/>
              </a:rPr>
              <a:t>#define</a:t>
            </a:r>
            <a:r>
              <a:rPr lang="en-US" sz="2400" dirty="0">
                <a:latin typeface="Lucida Console" panose="020B0609040504020204" pitchFamily="49" charset="0"/>
              </a:rPr>
              <a:t> PTE_XD          </a:t>
            </a:r>
            <a:r>
              <a:rPr lang="en-US" sz="2400" dirty="0">
                <a:solidFill>
                  <a:schemeClr val="accent2"/>
                </a:solidFill>
                <a:latin typeface="Lucida Console" panose="020B0609040504020204" pitchFamily="49" charset="0"/>
              </a:rPr>
              <a:t>0x8000000000000000UL</a:t>
            </a:r>
            <a:r>
              <a:rPr lang="en-US" sz="2400" dirty="0">
                <a:latin typeface="Lucida Console" panose="020B0609040504020204" pitchFamily="49" charset="0"/>
              </a:rPr>
              <a:t> </a:t>
            </a:r>
            <a:r>
              <a:rPr lang="en-US" sz="2400" dirty="0">
                <a:solidFill>
                  <a:srgbClr val="00B050"/>
                </a:solidFill>
                <a:latin typeface="Lucida Console" panose="020B0609040504020204" pitchFamily="49" charset="0"/>
              </a:rPr>
              <a:t>//Entry is</a:t>
            </a:r>
          </a:p>
          <a:p>
            <a:r>
              <a:rPr lang="en-US" sz="2400" dirty="0">
                <a:solidFill>
                  <a:srgbClr val="00B050"/>
                </a:solidFill>
                <a:latin typeface="Lucida Console" panose="020B0609040504020204" pitchFamily="49" charset="0"/>
              </a:rPr>
              <a:t>                                     //</a:t>
            </a:r>
            <a:r>
              <a:rPr lang="en-US" sz="2400" dirty="0" err="1">
                <a:solidFill>
                  <a:srgbClr val="00B050"/>
                </a:solidFill>
                <a:latin typeface="Lucida Console" panose="020B0609040504020204" pitchFamily="49" charset="0"/>
              </a:rPr>
              <a:t>eXecute</a:t>
            </a:r>
            <a:r>
              <a:rPr lang="en-US" sz="2400" dirty="0">
                <a:solidFill>
                  <a:srgbClr val="00B050"/>
                </a:solidFill>
                <a:latin typeface="Lucida Console" panose="020B0609040504020204" pitchFamily="49" charset="0"/>
              </a:rPr>
              <a:t> Disabled</a:t>
            </a:r>
          </a:p>
        </p:txBody>
      </p:sp>
    </p:spTree>
    <p:extLst>
      <p:ext uri="{BB962C8B-B14F-4D97-AF65-F5344CB8AC3E}">
        <p14:creationId xmlns:p14="http://schemas.microsoft.com/office/powerpoint/2010/main" val="146474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8.33333E-7 7.40741E-7 L -0.00026 -0.4257 " pathEditMode="relative" rAng="0" ptsTypes="AA">
                                      <p:cBhvr>
                                        <p:cTn id="6" dur="1000" fill="hold"/>
                                        <p:tgtEl>
                                          <p:spTgt spid="2"/>
                                        </p:tgtEl>
                                        <p:attrNameLst>
                                          <p:attrName>ppt_x</p:attrName>
                                          <p:attrName>ppt_y</p:attrName>
                                        </p:attrNameLst>
                                      </p:cBhvr>
                                      <p:rCtr x="-13" y="-21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E674-EA82-874D-C69C-986AB85C7FE8}"/>
              </a:ext>
            </a:extLst>
          </p:cNvPr>
          <p:cNvSpPr>
            <a:spLocks noGrp="1"/>
          </p:cNvSpPr>
          <p:nvPr>
            <p:ph type="title"/>
          </p:nvPr>
        </p:nvSpPr>
        <p:spPr>
          <a:xfrm>
            <a:off x="0" y="49428"/>
            <a:ext cx="6870357" cy="895264"/>
          </a:xfrm>
        </p:spPr>
        <p:txBody>
          <a:bodyPr>
            <a:normAutofit/>
          </a:bodyPr>
          <a:lstStyle/>
          <a:p>
            <a:r>
              <a:rPr lang="en-US" sz="4000" dirty="0"/>
              <a:t>Virtual Memory: Basic Idea</a:t>
            </a:r>
          </a:p>
        </p:txBody>
      </p:sp>
      <p:sp>
        <p:nvSpPr>
          <p:cNvPr id="3" name="Content Placeholder 2">
            <a:extLst>
              <a:ext uri="{FF2B5EF4-FFF2-40B4-BE49-F238E27FC236}">
                <a16:creationId xmlns:a16="http://schemas.microsoft.com/office/drawing/2014/main" id="{6DF679E9-0CCB-877F-4CF3-3B737C11AA57}"/>
              </a:ext>
            </a:extLst>
          </p:cNvPr>
          <p:cNvSpPr>
            <a:spLocks noGrp="1"/>
          </p:cNvSpPr>
          <p:nvPr>
            <p:ph idx="1"/>
          </p:nvPr>
        </p:nvSpPr>
        <p:spPr>
          <a:xfrm>
            <a:off x="96794" y="895263"/>
            <a:ext cx="6773563" cy="5839169"/>
          </a:xfrm>
        </p:spPr>
        <p:txBody>
          <a:bodyPr>
            <a:normAutofit fontScale="92500" lnSpcReduction="10000"/>
          </a:bodyPr>
          <a:lstStyle/>
          <a:p>
            <a:r>
              <a:rPr lang="en-US" sz="3200" dirty="0"/>
              <a:t>Don’t let code (i.e., CPU instructions) access physical memory directly</a:t>
            </a:r>
          </a:p>
          <a:p>
            <a:r>
              <a:rPr lang="en-US" sz="3200" dirty="0"/>
              <a:t>Instead, use indirection!</a:t>
            </a:r>
          </a:p>
          <a:p>
            <a:pPr lvl="1"/>
            <a:r>
              <a:rPr lang="en-US" sz="2800" dirty="0"/>
              <a:t>CPU instructions manipulate virtual memory addresses in </a:t>
            </a:r>
            <a:r>
              <a:rPr lang="en-US" sz="2800" dirty="0">
                <a:latin typeface="Lucida Console" panose="020B0609040504020204" pitchFamily="49" charset="0"/>
              </a:rPr>
              <a:t>[0, (2</a:t>
            </a:r>
            <a:r>
              <a:rPr lang="en-US" sz="3600" baseline="30000" dirty="0">
                <a:latin typeface="Lucida Console" panose="020B0609040504020204" pitchFamily="49" charset="0"/>
              </a:rPr>
              <a:t>V</a:t>
            </a:r>
            <a:r>
              <a:rPr lang="en-US" sz="2800" dirty="0">
                <a:latin typeface="Lucida Console" panose="020B0609040504020204" pitchFamily="49" charset="0"/>
              </a:rPr>
              <a:t>)-1]</a:t>
            </a:r>
          </a:p>
          <a:p>
            <a:pPr lvl="1"/>
            <a:r>
              <a:rPr lang="en-US" sz="2800" dirty="0"/>
              <a:t>The kernel defines the mapping between virtual addresses and physical memory addresses in </a:t>
            </a:r>
            <a:r>
              <a:rPr lang="en-US" sz="2800" dirty="0">
                <a:latin typeface="Lucida Console" panose="020B0609040504020204" pitchFamily="49" charset="0"/>
              </a:rPr>
              <a:t>[0, (2</a:t>
            </a:r>
            <a:r>
              <a:rPr lang="en-US" sz="3600" baseline="30000" dirty="0">
                <a:latin typeface="Lucida Console" panose="020B0609040504020204" pitchFamily="49" charset="0"/>
              </a:rPr>
              <a:t>P</a:t>
            </a:r>
            <a:r>
              <a:rPr lang="en-US" sz="2800" dirty="0">
                <a:latin typeface="Lucida Console" panose="020B0609040504020204" pitchFamily="49" charset="0"/>
              </a:rPr>
              <a:t>)-1]</a:t>
            </a:r>
          </a:p>
          <a:p>
            <a:pPr lvl="1"/>
            <a:r>
              <a:rPr lang="en-US" sz="2800" dirty="0"/>
              <a:t>Kernel installs the appropriate virtual-to-physical mapping (the </a:t>
            </a:r>
            <a:r>
              <a:rPr lang="en-US" sz="2800" b="1" i="1" dirty="0"/>
              <a:t>page table</a:t>
            </a:r>
            <a:r>
              <a:rPr lang="en-US" sz="2800" dirty="0"/>
              <a:t>) when context-switching to a particular process</a:t>
            </a:r>
          </a:p>
          <a:p>
            <a:pPr lvl="1"/>
            <a:r>
              <a:rPr lang="en-US" sz="2800" dirty="0">
                <a:solidFill>
                  <a:schemeClr val="bg1"/>
                </a:solidFill>
              </a:rPr>
              <a:t>A CPU’s MMU hardware enforces the kernel-established mapping</a:t>
            </a:r>
          </a:p>
          <a:p>
            <a:pPr lvl="1"/>
            <a:r>
              <a:rPr lang="en-US" sz="2800" dirty="0">
                <a:solidFill>
                  <a:schemeClr val="bg1"/>
                </a:solidFill>
              </a:rPr>
              <a:t>Physical memory addresses are what the CPU actually sends to the DRAM hardware</a:t>
            </a:r>
          </a:p>
        </p:txBody>
      </p:sp>
      <p:grpSp>
        <p:nvGrpSpPr>
          <p:cNvPr id="56" name="Group 55">
            <a:extLst>
              <a:ext uri="{FF2B5EF4-FFF2-40B4-BE49-F238E27FC236}">
                <a16:creationId xmlns:a16="http://schemas.microsoft.com/office/drawing/2014/main" id="{E7B0DD16-398C-3013-0011-23762AE342B6}"/>
              </a:ext>
            </a:extLst>
          </p:cNvPr>
          <p:cNvGrpSpPr/>
          <p:nvPr/>
        </p:nvGrpSpPr>
        <p:grpSpPr>
          <a:xfrm>
            <a:off x="6936141" y="74701"/>
            <a:ext cx="2772803" cy="4139648"/>
            <a:chOff x="6936141" y="74701"/>
            <a:chExt cx="2772803" cy="4139648"/>
          </a:xfrm>
        </p:grpSpPr>
        <p:sp>
          <p:nvSpPr>
            <p:cNvPr id="57" name="TextBox 56">
              <a:extLst>
                <a:ext uri="{FF2B5EF4-FFF2-40B4-BE49-F238E27FC236}">
                  <a16:creationId xmlns:a16="http://schemas.microsoft.com/office/drawing/2014/main" id="{0CC2AFBC-C69C-F4D3-BC84-0CC643FA8398}"/>
                </a:ext>
              </a:extLst>
            </p:cNvPr>
            <p:cNvSpPr txBox="1"/>
            <p:nvPr/>
          </p:nvSpPr>
          <p:spPr>
            <a:xfrm>
              <a:off x="6936141" y="1508073"/>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 memory</a:t>
              </a:r>
            </a:p>
          </p:txBody>
        </p:sp>
        <p:sp>
          <p:nvSpPr>
            <p:cNvPr id="58" name="Rectangle 57">
              <a:extLst>
                <a:ext uri="{FF2B5EF4-FFF2-40B4-BE49-F238E27FC236}">
                  <a16:creationId xmlns:a16="http://schemas.microsoft.com/office/drawing/2014/main" id="{F358DBE5-5716-BFCE-B4E4-19631830399B}"/>
                </a:ext>
              </a:extLst>
            </p:cNvPr>
            <p:cNvSpPr/>
            <p:nvPr/>
          </p:nvSpPr>
          <p:spPr>
            <a:xfrm>
              <a:off x="7908331" y="80916"/>
              <a:ext cx="1433381" cy="18843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BE3A5F1-BA03-E952-5548-C61420406B91}"/>
                </a:ext>
              </a:extLst>
            </p:cNvPr>
            <p:cNvSpPr/>
            <p:nvPr/>
          </p:nvSpPr>
          <p:spPr>
            <a:xfrm>
              <a:off x="7908329" y="1966858"/>
              <a:ext cx="1433381" cy="1626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46A6DBAD-78F0-951E-9A14-B221765474E7}"/>
                </a:ext>
              </a:extLst>
            </p:cNvPr>
            <p:cNvSpPr/>
            <p:nvPr/>
          </p:nvSpPr>
          <p:spPr>
            <a:xfrm>
              <a:off x="7908329" y="1966859"/>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Stack</a:t>
              </a:r>
            </a:p>
          </p:txBody>
        </p:sp>
        <p:sp>
          <p:nvSpPr>
            <p:cNvPr id="61" name="Rectangle 60">
              <a:extLst>
                <a:ext uri="{FF2B5EF4-FFF2-40B4-BE49-F238E27FC236}">
                  <a16:creationId xmlns:a16="http://schemas.microsoft.com/office/drawing/2014/main" id="{0C9D4398-FB48-C796-0206-07187740314F}"/>
                </a:ext>
              </a:extLst>
            </p:cNvPr>
            <p:cNvSpPr/>
            <p:nvPr/>
          </p:nvSpPr>
          <p:spPr>
            <a:xfrm>
              <a:off x="7908327" y="324135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sp>
          <p:nvSpPr>
            <p:cNvPr id="62" name="Rectangle 61">
              <a:extLst>
                <a:ext uri="{FF2B5EF4-FFF2-40B4-BE49-F238E27FC236}">
                  <a16:creationId xmlns:a16="http://schemas.microsoft.com/office/drawing/2014/main" id="{840A24E3-023D-6DDE-FCF0-26DF90147D35}"/>
                </a:ext>
              </a:extLst>
            </p:cNvPr>
            <p:cNvSpPr/>
            <p:nvPr/>
          </p:nvSpPr>
          <p:spPr>
            <a:xfrm>
              <a:off x="7908327" y="288919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Static data</a:t>
              </a:r>
            </a:p>
          </p:txBody>
        </p:sp>
        <p:sp>
          <p:nvSpPr>
            <p:cNvPr id="63" name="Rectangle 62">
              <a:extLst>
                <a:ext uri="{FF2B5EF4-FFF2-40B4-BE49-F238E27FC236}">
                  <a16:creationId xmlns:a16="http://schemas.microsoft.com/office/drawing/2014/main" id="{EC82C901-3838-0AC4-3B8F-136407A546B7}"/>
                </a:ext>
              </a:extLst>
            </p:cNvPr>
            <p:cNvSpPr/>
            <p:nvPr/>
          </p:nvSpPr>
          <p:spPr>
            <a:xfrm>
              <a:off x="7908327" y="253703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Heap</a:t>
              </a:r>
            </a:p>
          </p:txBody>
        </p:sp>
        <p:cxnSp>
          <p:nvCxnSpPr>
            <p:cNvPr id="64" name="Straight Connector 63">
              <a:extLst>
                <a:ext uri="{FF2B5EF4-FFF2-40B4-BE49-F238E27FC236}">
                  <a16:creationId xmlns:a16="http://schemas.microsoft.com/office/drawing/2014/main" id="{93548689-7063-58E5-C5F6-02E0E808FB91}"/>
                </a:ext>
              </a:extLst>
            </p:cNvPr>
            <p:cNvCxnSpPr>
              <a:cxnSpLocks/>
            </p:cNvCxnSpPr>
            <p:nvPr/>
          </p:nvCxnSpPr>
          <p:spPr>
            <a:xfrm>
              <a:off x="6994216" y="1966856"/>
              <a:ext cx="9141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6CF337D-F77F-4891-BC63-57F4C5A1F646}"/>
                </a:ext>
              </a:extLst>
            </p:cNvPr>
            <p:cNvSpPr txBox="1"/>
            <p:nvPr/>
          </p:nvSpPr>
          <p:spPr>
            <a:xfrm>
              <a:off x="6946152" y="1984819"/>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User memory</a:t>
              </a:r>
            </a:p>
          </p:txBody>
        </p:sp>
        <p:sp>
          <p:nvSpPr>
            <p:cNvPr id="66" name="Rectangle 65">
              <a:extLst>
                <a:ext uri="{FF2B5EF4-FFF2-40B4-BE49-F238E27FC236}">
                  <a16:creationId xmlns:a16="http://schemas.microsoft.com/office/drawing/2014/main" id="{E04E47E4-55D9-3308-77EE-646EC9CA7E1F}"/>
                </a:ext>
              </a:extLst>
            </p:cNvPr>
            <p:cNvSpPr/>
            <p:nvPr/>
          </p:nvSpPr>
          <p:spPr>
            <a:xfrm>
              <a:off x="7908327" y="42686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Code</a:t>
              </a:r>
            </a:p>
          </p:txBody>
        </p:sp>
        <p:sp>
          <p:nvSpPr>
            <p:cNvPr id="67" name="Rectangle 66">
              <a:extLst>
                <a:ext uri="{FF2B5EF4-FFF2-40B4-BE49-F238E27FC236}">
                  <a16:creationId xmlns:a16="http://schemas.microsoft.com/office/drawing/2014/main" id="{4A15E0AC-DB5D-AC0D-4F50-B61EE6535306}"/>
                </a:ext>
              </a:extLst>
            </p:cNvPr>
            <p:cNvSpPr/>
            <p:nvPr/>
          </p:nvSpPr>
          <p:spPr>
            <a:xfrm>
              <a:off x="7908327" y="7470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Static data</a:t>
              </a:r>
            </a:p>
          </p:txBody>
        </p:sp>
        <p:sp>
          <p:nvSpPr>
            <p:cNvPr id="68" name="Rectangle 67">
              <a:extLst>
                <a:ext uri="{FF2B5EF4-FFF2-40B4-BE49-F238E27FC236}">
                  <a16:creationId xmlns:a16="http://schemas.microsoft.com/office/drawing/2014/main" id="{4D75E477-5D6C-F6FD-4CF9-09110E5A92C6}"/>
                </a:ext>
              </a:extLst>
            </p:cNvPr>
            <p:cNvSpPr/>
            <p:nvPr/>
          </p:nvSpPr>
          <p:spPr>
            <a:xfrm>
              <a:off x="7908326" y="779020"/>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Segoe UI" panose="020B0502040204020203" pitchFamily="34" charset="0"/>
                  <a:cs typeface="Segoe UI" panose="020B0502040204020203" pitchFamily="34" charset="0"/>
                </a:rPr>
                <a:t>Heap+stack</a:t>
              </a:r>
              <a:endParaRPr lang="en-US" dirty="0">
                <a:solidFill>
                  <a:schemeClr val="bg1"/>
                </a:solidFill>
                <a:latin typeface="Segoe UI" panose="020B0502040204020203" pitchFamily="34" charset="0"/>
                <a:cs typeface="Segoe UI" panose="020B0502040204020203" pitchFamily="34" charset="0"/>
              </a:endParaRPr>
            </a:p>
          </p:txBody>
        </p:sp>
        <p:sp>
          <p:nvSpPr>
            <p:cNvPr id="69" name="Rectangle 68">
              <a:extLst>
                <a:ext uri="{FF2B5EF4-FFF2-40B4-BE49-F238E27FC236}">
                  <a16:creationId xmlns:a16="http://schemas.microsoft.com/office/drawing/2014/main" id="{219952D4-7523-1E9C-1FDF-087A0CABB55A}"/>
                </a:ext>
              </a:extLst>
            </p:cNvPr>
            <p:cNvSpPr/>
            <p:nvPr/>
          </p:nvSpPr>
          <p:spPr>
            <a:xfrm>
              <a:off x="7908325" y="1130168"/>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Other stuff</a:t>
              </a:r>
            </a:p>
          </p:txBody>
        </p:sp>
        <p:sp>
          <p:nvSpPr>
            <p:cNvPr id="70" name="TextBox 69">
              <a:extLst>
                <a:ext uri="{FF2B5EF4-FFF2-40B4-BE49-F238E27FC236}">
                  <a16:creationId xmlns:a16="http://schemas.microsoft.com/office/drawing/2014/main" id="{5EE18F78-4EEB-6863-1EEF-E3932A6AD493}"/>
                </a:ext>
              </a:extLst>
            </p:cNvPr>
            <p:cNvSpPr txBox="1"/>
            <p:nvPr/>
          </p:nvSpPr>
          <p:spPr>
            <a:xfrm>
              <a:off x="7541084" y="3682409"/>
              <a:ext cx="2167860" cy="531940"/>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Process X’s</a:t>
              </a:r>
            </a:p>
            <a:p>
              <a:pPr algn="ctr">
                <a:lnSpc>
                  <a:spcPts val="1700"/>
                </a:lnSpc>
              </a:pPr>
              <a:r>
                <a:rPr lang="en-US" sz="2000" b="1" dirty="0">
                  <a:latin typeface="Segoe UI" panose="020B0502040204020203" pitchFamily="34" charset="0"/>
                  <a:cs typeface="Segoe UI" panose="020B0502040204020203" pitchFamily="34" charset="0"/>
                </a:rPr>
                <a:t>virtual memory</a:t>
              </a:r>
            </a:p>
          </p:txBody>
        </p:sp>
      </p:grpSp>
      <p:grpSp>
        <p:nvGrpSpPr>
          <p:cNvPr id="71" name="Group 70">
            <a:extLst>
              <a:ext uri="{FF2B5EF4-FFF2-40B4-BE49-F238E27FC236}">
                <a16:creationId xmlns:a16="http://schemas.microsoft.com/office/drawing/2014/main" id="{8DF91EA8-CD28-698C-6321-27429E58C261}"/>
              </a:ext>
            </a:extLst>
          </p:cNvPr>
          <p:cNvGrpSpPr/>
          <p:nvPr/>
        </p:nvGrpSpPr>
        <p:grpSpPr>
          <a:xfrm>
            <a:off x="9480982" y="73114"/>
            <a:ext cx="2772803" cy="4139648"/>
            <a:chOff x="6936141" y="74701"/>
            <a:chExt cx="2772803" cy="4139648"/>
          </a:xfrm>
        </p:grpSpPr>
        <p:sp>
          <p:nvSpPr>
            <p:cNvPr id="72" name="TextBox 71">
              <a:extLst>
                <a:ext uri="{FF2B5EF4-FFF2-40B4-BE49-F238E27FC236}">
                  <a16:creationId xmlns:a16="http://schemas.microsoft.com/office/drawing/2014/main" id="{1C548FE5-57B7-78BB-846D-FE7512EADEA8}"/>
                </a:ext>
              </a:extLst>
            </p:cNvPr>
            <p:cNvSpPr txBox="1"/>
            <p:nvPr/>
          </p:nvSpPr>
          <p:spPr>
            <a:xfrm>
              <a:off x="6936141" y="1508073"/>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 memory</a:t>
              </a:r>
            </a:p>
          </p:txBody>
        </p:sp>
        <p:sp>
          <p:nvSpPr>
            <p:cNvPr id="73" name="Rectangle 72">
              <a:extLst>
                <a:ext uri="{FF2B5EF4-FFF2-40B4-BE49-F238E27FC236}">
                  <a16:creationId xmlns:a16="http://schemas.microsoft.com/office/drawing/2014/main" id="{F5BE6B4A-8212-028C-EF92-CB949E3C3EC8}"/>
                </a:ext>
              </a:extLst>
            </p:cNvPr>
            <p:cNvSpPr/>
            <p:nvPr/>
          </p:nvSpPr>
          <p:spPr>
            <a:xfrm>
              <a:off x="7908331" y="80916"/>
              <a:ext cx="1433381" cy="18843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0A5A167-AD0F-77FA-FBF8-5B51C4022048}"/>
                </a:ext>
              </a:extLst>
            </p:cNvPr>
            <p:cNvSpPr/>
            <p:nvPr/>
          </p:nvSpPr>
          <p:spPr>
            <a:xfrm>
              <a:off x="7908329" y="1966858"/>
              <a:ext cx="1433381" cy="1626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4328449D-88E2-93A1-B1B5-982B71D938FE}"/>
                </a:ext>
              </a:extLst>
            </p:cNvPr>
            <p:cNvSpPr/>
            <p:nvPr/>
          </p:nvSpPr>
          <p:spPr>
            <a:xfrm>
              <a:off x="7908329" y="1966859"/>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Stack</a:t>
              </a:r>
            </a:p>
          </p:txBody>
        </p:sp>
        <p:sp>
          <p:nvSpPr>
            <p:cNvPr id="76" name="Rectangle 75">
              <a:extLst>
                <a:ext uri="{FF2B5EF4-FFF2-40B4-BE49-F238E27FC236}">
                  <a16:creationId xmlns:a16="http://schemas.microsoft.com/office/drawing/2014/main" id="{9059BE89-1AD3-244E-C22F-212D6C72265E}"/>
                </a:ext>
              </a:extLst>
            </p:cNvPr>
            <p:cNvSpPr/>
            <p:nvPr/>
          </p:nvSpPr>
          <p:spPr>
            <a:xfrm>
              <a:off x="7908327" y="324135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sp>
          <p:nvSpPr>
            <p:cNvPr id="77" name="Rectangle 76">
              <a:extLst>
                <a:ext uri="{FF2B5EF4-FFF2-40B4-BE49-F238E27FC236}">
                  <a16:creationId xmlns:a16="http://schemas.microsoft.com/office/drawing/2014/main" id="{FA473FA0-5ADB-EE87-3657-B6C4095BFE68}"/>
                </a:ext>
              </a:extLst>
            </p:cNvPr>
            <p:cNvSpPr/>
            <p:nvPr/>
          </p:nvSpPr>
          <p:spPr>
            <a:xfrm>
              <a:off x="7908327" y="288919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Static data</a:t>
              </a:r>
            </a:p>
          </p:txBody>
        </p:sp>
        <p:sp>
          <p:nvSpPr>
            <p:cNvPr id="78" name="Rectangle 77">
              <a:extLst>
                <a:ext uri="{FF2B5EF4-FFF2-40B4-BE49-F238E27FC236}">
                  <a16:creationId xmlns:a16="http://schemas.microsoft.com/office/drawing/2014/main" id="{B55E6810-D640-EB3C-ECF1-E4810F146D5B}"/>
                </a:ext>
              </a:extLst>
            </p:cNvPr>
            <p:cNvSpPr/>
            <p:nvPr/>
          </p:nvSpPr>
          <p:spPr>
            <a:xfrm>
              <a:off x="7908327" y="253703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Heap</a:t>
              </a:r>
            </a:p>
          </p:txBody>
        </p:sp>
        <p:cxnSp>
          <p:nvCxnSpPr>
            <p:cNvPr id="79" name="Straight Connector 78">
              <a:extLst>
                <a:ext uri="{FF2B5EF4-FFF2-40B4-BE49-F238E27FC236}">
                  <a16:creationId xmlns:a16="http://schemas.microsoft.com/office/drawing/2014/main" id="{79A43408-EE3C-582A-3508-EB841E59DB5F}"/>
                </a:ext>
              </a:extLst>
            </p:cNvPr>
            <p:cNvCxnSpPr>
              <a:cxnSpLocks/>
            </p:cNvCxnSpPr>
            <p:nvPr/>
          </p:nvCxnSpPr>
          <p:spPr>
            <a:xfrm>
              <a:off x="6994216" y="1966856"/>
              <a:ext cx="9141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838C981-7C2F-7456-D588-BEC7C3E7F328}"/>
                </a:ext>
              </a:extLst>
            </p:cNvPr>
            <p:cNvSpPr txBox="1"/>
            <p:nvPr/>
          </p:nvSpPr>
          <p:spPr>
            <a:xfrm>
              <a:off x="6946152" y="1984819"/>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User memory</a:t>
              </a:r>
            </a:p>
          </p:txBody>
        </p:sp>
        <p:sp>
          <p:nvSpPr>
            <p:cNvPr id="81" name="Rectangle 80">
              <a:extLst>
                <a:ext uri="{FF2B5EF4-FFF2-40B4-BE49-F238E27FC236}">
                  <a16:creationId xmlns:a16="http://schemas.microsoft.com/office/drawing/2014/main" id="{DC407E53-8537-4AA3-C80D-5E8831877346}"/>
                </a:ext>
              </a:extLst>
            </p:cNvPr>
            <p:cNvSpPr/>
            <p:nvPr/>
          </p:nvSpPr>
          <p:spPr>
            <a:xfrm>
              <a:off x="7908327" y="42686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Code</a:t>
              </a:r>
            </a:p>
          </p:txBody>
        </p:sp>
        <p:sp>
          <p:nvSpPr>
            <p:cNvPr id="82" name="Rectangle 81">
              <a:extLst>
                <a:ext uri="{FF2B5EF4-FFF2-40B4-BE49-F238E27FC236}">
                  <a16:creationId xmlns:a16="http://schemas.microsoft.com/office/drawing/2014/main" id="{D92CA12C-7198-8B9A-5BFC-2F0577EB3F14}"/>
                </a:ext>
              </a:extLst>
            </p:cNvPr>
            <p:cNvSpPr/>
            <p:nvPr/>
          </p:nvSpPr>
          <p:spPr>
            <a:xfrm>
              <a:off x="7908327" y="7470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Static data</a:t>
              </a:r>
            </a:p>
          </p:txBody>
        </p:sp>
        <p:sp>
          <p:nvSpPr>
            <p:cNvPr id="83" name="Rectangle 82">
              <a:extLst>
                <a:ext uri="{FF2B5EF4-FFF2-40B4-BE49-F238E27FC236}">
                  <a16:creationId xmlns:a16="http://schemas.microsoft.com/office/drawing/2014/main" id="{24AA6608-793E-F19C-37DA-F69A8973F15D}"/>
                </a:ext>
              </a:extLst>
            </p:cNvPr>
            <p:cNvSpPr/>
            <p:nvPr/>
          </p:nvSpPr>
          <p:spPr>
            <a:xfrm>
              <a:off x="7908326" y="779020"/>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Segoe UI" panose="020B0502040204020203" pitchFamily="34" charset="0"/>
                  <a:cs typeface="Segoe UI" panose="020B0502040204020203" pitchFamily="34" charset="0"/>
                </a:rPr>
                <a:t>Heap+stack</a:t>
              </a:r>
              <a:endParaRPr lang="en-US" dirty="0">
                <a:solidFill>
                  <a:schemeClr val="bg1"/>
                </a:solidFill>
                <a:latin typeface="Segoe UI" panose="020B0502040204020203" pitchFamily="34" charset="0"/>
                <a:cs typeface="Segoe UI" panose="020B0502040204020203" pitchFamily="34" charset="0"/>
              </a:endParaRPr>
            </a:p>
          </p:txBody>
        </p:sp>
        <p:sp>
          <p:nvSpPr>
            <p:cNvPr id="84" name="Rectangle 83">
              <a:extLst>
                <a:ext uri="{FF2B5EF4-FFF2-40B4-BE49-F238E27FC236}">
                  <a16:creationId xmlns:a16="http://schemas.microsoft.com/office/drawing/2014/main" id="{05EE9B95-E781-C616-7552-951C6E15602A}"/>
                </a:ext>
              </a:extLst>
            </p:cNvPr>
            <p:cNvSpPr/>
            <p:nvPr/>
          </p:nvSpPr>
          <p:spPr>
            <a:xfrm>
              <a:off x="7908325" y="1130168"/>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Other stuff</a:t>
              </a:r>
            </a:p>
          </p:txBody>
        </p:sp>
        <p:sp>
          <p:nvSpPr>
            <p:cNvPr id="85" name="TextBox 84">
              <a:extLst>
                <a:ext uri="{FF2B5EF4-FFF2-40B4-BE49-F238E27FC236}">
                  <a16:creationId xmlns:a16="http://schemas.microsoft.com/office/drawing/2014/main" id="{12414B6D-E5B7-7FB0-0338-8B0F59AE0D01}"/>
                </a:ext>
              </a:extLst>
            </p:cNvPr>
            <p:cNvSpPr txBox="1"/>
            <p:nvPr/>
          </p:nvSpPr>
          <p:spPr>
            <a:xfrm>
              <a:off x="7541084" y="3682409"/>
              <a:ext cx="2167860" cy="531940"/>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Process Y’s</a:t>
              </a:r>
            </a:p>
            <a:p>
              <a:pPr algn="ctr">
                <a:lnSpc>
                  <a:spcPts val="1700"/>
                </a:lnSpc>
              </a:pPr>
              <a:r>
                <a:rPr lang="en-US" sz="2000" b="1" dirty="0">
                  <a:latin typeface="Segoe UI" panose="020B0502040204020203" pitchFamily="34" charset="0"/>
                  <a:cs typeface="Segoe UI" panose="020B0502040204020203" pitchFamily="34" charset="0"/>
                </a:rPr>
                <a:t>virtual memory</a:t>
              </a:r>
            </a:p>
          </p:txBody>
        </p:sp>
      </p:grpSp>
      <p:cxnSp>
        <p:nvCxnSpPr>
          <p:cNvPr id="86" name="Straight Connector 85">
            <a:extLst>
              <a:ext uri="{FF2B5EF4-FFF2-40B4-BE49-F238E27FC236}">
                <a16:creationId xmlns:a16="http://schemas.microsoft.com/office/drawing/2014/main" id="{EFE37149-1D8C-9307-ABC9-11244470165D}"/>
              </a:ext>
            </a:extLst>
          </p:cNvPr>
          <p:cNvCxnSpPr/>
          <p:nvPr/>
        </p:nvCxnSpPr>
        <p:spPr>
          <a:xfrm>
            <a:off x="6994216" y="4287787"/>
            <a:ext cx="51373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6FED0255-70C0-9B14-A634-4586762B8392}"/>
              </a:ext>
            </a:extLst>
          </p:cNvPr>
          <p:cNvGrpSpPr/>
          <p:nvPr/>
        </p:nvGrpSpPr>
        <p:grpSpPr>
          <a:xfrm>
            <a:off x="8625014" y="4455528"/>
            <a:ext cx="2167860" cy="2421378"/>
            <a:chOff x="8625014" y="4455528"/>
            <a:chExt cx="2167860" cy="2421378"/>
          </a:xfrm>
        </p:grpSpPr>
        <p:sp>
          <p:nvSpPr>
            <p:cNvPr id="88" name="TextBox 87">
              <a:extLst>
                <a:ext uri="{FF2B5EF4-FFF2-40B4-BE49-F238E27FC236}">
                  <a16:creationId xmlns:a16="http://schemas.microsoft.com/office/drawing/2014/main" id="{6301C3AC-789C-5037-7FB7-1CE8B8EC46B2}"/>
                </a:ext>
              </a:extLst>
            </p:cNvPr>
            <p:cNvSpPr txBox="1"/>
            <p:nvPr/>
          </p:nvSpPr>
          <p:spPr>
            <a:xfrm>
              <a:off x="8625014" y="6562974"/>
              <a:ext cx="2167860" cy="313932"/>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Physical RAM</a:t>
              </a:r>
            </a:p>
          </p:txBody>
        </p:sp>
        <p:sp>
          <p:nvSpPr>
            <p:cNvPr id="89" name="Rectangle 88">
              <a:extLst>
                <a:ext uri="{FF2B5EF4-FFF2-40B4-BE49-F238E27FC236}">
                  <a16:creationId xmlns:a16="http://schemas.microsoft.com/office/drawing/2014/main" id="{85924F67-93FE-971C-DB26-12812D0C7680}"/>
                </a:ext>
              </a:extLst>
            </p:cNvPr>
            <p:cNvSpPr/>
            <p:nvPr/>
          </p:nvSpPr>
          <p:spPr>
            <a:xfrm>
              <a:off x="8992253" y="4455528"/>
              <a:ext cx="1433381" cy="1975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563F2301-66EB-6B61-8D2E-351CD0CDAACE}"/>
                </a:ext>
              </a:extLst>
            </p:cNvPr>
            <p:cNvSpPr/>
            <p:nvPr/>
          </p:nvSpPr>
          <p:spPr>
            <a:xfrm>
              <a:off x="8992253" y="5623881"/>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F1849A9A-AA90-2FD3-48DB-0FD3E0DCE2B0}"/>
                </a:ext>
              </a:extLst>
            </p:cNvPr>
            <p:cNvSpPr/>
            <p:nvPr/>
          </p:nvSpPr>
          <p:spPr>
            <a:xfrm>
              <a:off x="8992253" y="5044202"/>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2" name="Rectangle 91">
              <a:extLst>
                <a:ext uri="{FF2B5EF4-FFF2-40B4-BE49-F238E27FC236}">
                  <a16:creationId xmlns:a16="http://schemas.microsoft.com/office/drawing/2014/main" id="{62D1D2AF-DA5C-A0FF-E7A4-FDABFFB6FDCC}"/>
                </a:ext>
              </a:extLst>
            </p:cNvPr>
            <p:cNvSpPr/>
            <p:nvPr/>
          </p:nvSpPr>
          <p:spPr>
            <a:xfrm>
              <a:off x="8992249" y="4686997"/>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3" name="Rectangle 92">
              <a:extLst>
                <a:ext uri="{FF2B5EF4-FFF2-40B4-BE49-F238E27FC236}">
                  <a16:creationId xmlns:a16="http://schemas.microsoft.com/office/drawing/2014/main" id="{2D1E70B6-B214-05BA-2E4E-72FEFDC1E948}"/>
                </a:ext>
              </a:extLst>
            </p:cNvPr>
            <p:cNvSpPr/>
            <p:nvPr/>
          </p:nvSpPr>
          <p:spPr>
            <a:xfrm>
              <a:off x="8992249" y="5738358"/>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0C357445-4674-4A9F-1426-C7FA42E89939}"/>
                </a:ext>
              </a:extLst>
            </p:cNvPr>
            <p:cNvSpPr/>
            <p:nvPr/>
          </p:nvSpPr>
          <p:spPr>
            <a:xfrm>
              <a:off x="8992249" y="5507865"/>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5" name="Rectangle 94">
              <a:extLst>
                <a:ext uri="{FF2B5EF4-FFF2-40B4-BE49-F238E27FC236}">
                  <a16:creationId xmlns:a16="http://schemas.microsoft.com/office/drawing/2014/main" id="{175B963D-2CB1-8E0E-EC66-E2EFEA4E42ED}"/>
                </a:ext>
              </a:extLst>
            </p:cNvPr>
            <p:cNvSpPr/>
            <p:nvPr/>
          </p:nvSpPr>
          <p:spPr>
            <a:xfrm>
              <a:off x="8992249" y="5159601"/>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6" name="Rectangle 95">
              <a:extLst>
                <a:ext uri="{FF2B5EF4-FFF2-40B4-BE49-F238E27FC236}">
                  <a16:creationId xmlns:a16="http://schemas.microsoft.com/office/drawing/2014/main" id="{256BCC0E-725C-92C8-F4E8-CD023431DFAA}"/>
                </a:ext>
              </a:extLst>
            </p:cNvPr>
            <p:cNvSpPr/>
            <p:nvPr/>
          </p:nvSpPr>
          <p:spPr>
            <a:xfrm>
              <a:off x="8992248" y="6310293"/>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7" name="Rectangle 96">
              <a:extLst>
                <a:ext uri="{FF2B5EF4-FFF2-40B4-BE49-F238E27FC236}">
                  <a16:creationId xmlns:a16="http://schemas.microsoft.com/office/drawing/2014/main" id="{CA6BE3CB-5D99-1FAF-BB1F-C6F74AC7D4F0}"/>
                </a:ext>
              </a:extLst>
            </p:cNvPr>
            <p:cNvSpPr/>
            <p:nvPr/>
          </p:nvSpPr>
          <p:spPr>
            <a:xfrm>
              <a:off x="8992241" y="6192839"/>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8" name="Rectangle 97">
              <a:extLst>
                <a:ext uri="{FF2B5EF4-FFF2-40B4-BE49-F238E27FC236}">
                  <a16:creationId xmlns:a16="http://schemas.microsoft.com/office/drawing/2014/main" id="{7DCBB3CF-A125-9128-294C-7EC4116B9D60}"/>
                </a:ext>
              </a:extLst>
            </p:cNvPr>
            <p:cNvSpPr/>
            <p:nvPr/>
          </p:nvSpPr>
          <p:spPr>
            <a:xfrm>
              <a:off x="8992241" y="6081839"/>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9" name="Rectangle 98">
              <a:extLst>
                <a:ext uri="{FF2B5EF4-FFF2-40B4-BE49-F238E27FC236}">
                  <a16:creationId xmlns:a16="http://schemas.microsoft.com/office/drawing/2014/main" id="{3AF07FF6-667E-7071-5599-CD16313AE8A1}"/>
                </a:ext>
              </a:extLst>
            </p:cNvPr>
            <p:cNvSpPr/>
            <p:nvPr/>
          </p:nvSpPr>
          <p:spPr>
            <a:xfrm>
              <a:off x="8992227" y="5970824"/>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100" name="Rectangle 99">
              <a:extLst>
                <a:ext uri="{FF2B5EF4-FFF2-40B4-BE49-F238E27FC236}">
                  <a16:creationId xmlns:a16="http://schemas.microsoft.com/office/drawing/2014/main" id="{9EFB77EC-37E4-7FF7-F8D2-AA8073555357}"/>
                </a:ext>
              </a:extLst>
            </p:cNvPr>
            <p:cNvSpPr/>
            <p:nvPr/>
          </p:nvSpPr>
          <p:spPr>
            <a:xfrm>
              <a:off x="8992226" y="5390886"/>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101" name="Rectangle 100">
              <a:extLst>
                <a:ext uri="{FF2B5EF4-FFF2-40B4-BE49-F238E27FC236}">
                  <a16:creationId xmlns:a16="http://schemas.microsoft.com/office/drawing/2014/main" id="{0B5C63FE-CFF6-E137-4579-AC4F08536E81}"/>
                </a:ext>
              </a:extLst>
            </p:cNvPr>
            <p:cNvSpPr/>
            <p:nvPr/>
          </p:nvSpPr>
          <p:spPr>
            <a:xfrm>
              <a:off x="8992225" y="4455529"/>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grpSp>
      <p:pic>
        <p:nvPicPr>
          <p:cNvPr id="102" name="Picture 101">
            <a:extLst>
              <a:ext uri="{FF2B5EF4-FFF2-40B4-BE49-F238E27FC236}">
                <a16:creationId xmlns:a16="http://schemas.microsoft.com/office/drawing/2014/main" id="{C619B91D-EB5C-0614-9897-426E66AF04C0}"/>
              </a:ext>
            </a:extLst>
          </p:cNvPr>
          <p:cNvPicPr>
            <a:picLocks noChangeAspect="1"/>
          </p:cNvPicPr>
          <p:nvPr/>
        </p:nvPicPr>
        <p:blipFill>
          <a:blip r:embed="rId3"/>
          <a:stretch>
            <a:fillRect/>
          </a:stretch>
        </p:blipFill>
        <p:spPr>
          <a:xfrm>
            <a:off x="10951598" y="4431247"/>
            <a:ext cx="1011486" cy="2157617"/>
          </a:xfrm>
          <a:prstGeom prst="rect">
            <a:avLst/>
          </a:prstGeom>
        </p:spPr>
      </p:pic>
      <p:pic>
        <p:nvPicPr>
          <p:cNvPr id="103" name="Picture 102">
            <a:extLst>
              <a:ext uri="{FF2B5EF4-FFF2-40B4-BE49-F238E27FC236}">
                <a16:creationId xmlns:a16="http://schemas.microsoft.com/office/drawing/2014/main" id="{4C746D86-AB5B-CF84-C213-1D6914246A09}"/>
              </a:ext>
            </a:extLst>
          </p:cNvPr>
          <p:cNvPicPr>
            <a:picLocks noChangeAspect="1"/>
          </p:cNvPicPr>
          <p:nvPr/>
        </p:nvPicPr>
        <p:blipFill>
          <a:blip r:embed="rId4"/>
          <a:stretch>
            <a:fillRect/>
          </a:stretch>
        </p:blipFill>
        <p:spPr>
          <a:xfrm>
            <a:off x="7421946" y="4455528"/>
            <a:ext cx="962588" cy="2086685"/>
          </a:xfrm>
          <a:prstGeom prst="rect">
            <a:avLst/>
          </a:prstGeom>
        </p:spPr>
      </p:pic>
      <p:sp>
        <p:nvSpPr>
          <p:cNvPr id="104" name="Left Brace 103">
            <a:extLst>
              <a:ext uri="{FF2B5EF4-FFF2-40B4-BE49-F238E27FC236}">
                <a16:creationId xmlns:a16="http://schemas.microsoft.com/office/drawing/2014/main" id="{0EADE3CC-6436-FEEC-3C0F-449339C183EB}"/>
              </a:ext>
            </a:extLst>
          </p:cNvPr>
          <p:cNvSpPr/>
          <p:nvPr/>
        </p:nvSpPr>
        <p:spPr>
          <a:xfrm>
            <a:off x="10951568" y="4468714"/>
            <a:ext cx="97116" cy="688644"/>
          </a:xfrm>
          <a:prstGeom prst="leftBrace">
            <a:avLst>
              <a:gd name="adj1" fmla="val 0"/>
              <a:gd name="adj2" fmla="val 4934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Left Brace 104">
            <a:extLst>
              <a:ext uri="{FF2B5EF4-FFF2-40B4-BE49-F238E27FC236}">
                <a16:creationId xmlns:a16="http://schemas.microsoft.com/office/drawing/2014/main" id="{563DA5D1-460F-C353-2B56-ED36C5570E20}"/>
              </a:ext>
            </a:extLst>
          </p:cNvPr>
          <p:cNvSpPr/>
          <p:nvPr/>
        </p:nvSpPr>
        <p:spPr>
          <a:xfrm flipH="1">
            <a:off x="8287418" y="4474589"/>
            <a:ext cx="97116" cy="688644"/>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Left Brace 105">
            <a:extLst>
              <a:ext uri="{FF2B5EF4-FFF2-40B4-BE49-F238E27FC236}">
                <a16:creationId xmlns:a16="http://schemas.microsoft.com/office/drawing/2014/main" id="{9E70CD79-6875-D7AA-779B-C50756631EB2}"/>
              </a:ext>
            </a:extLst>
          </p:cNvPr>
          <p:cNvSpPr/>
          <p:nvPr/>
        </p:nvSpPr>
        <p:spPr>
          <a:xfrm>
            <a:off x="8873494" y="5982396"/>
            <a:ext cx="91154" cy="432032"/>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9AA8B56D-2A0E-F9BC-1D59-979A0A079D2C}"/>
              </a:ext>
            </a:extLst>
          </p:cNvPr>
          <p:cNvSpPr/>
          <p:nvPr/>
        </p:nvSpPr>
        <p:spPr>
          <a:xfrm flipH="1">
            <a:off x="10444457" y="5977625"/>
            <a:ext cx="91154" cy="432032"/>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8" name="Connector: Elbow 107">
            <a:extLst>
              <a:ext uri="{FF2B5EF4-FFF2-40B4-BE49-F238E27FC236}">
                <a16:creationId xmlns:a16="http://schemas.microsoft.com/office/drawing/2014/main" id="{5B499C4C-1D30-CE99-1568-E47B3C95E636}"/>
              </a:ext>
            </a:extLst>
          </p:cNvPr>
          <p:cNvCxnSpPr>
            <a:stCxn id="105" idx="1"/>
            <a:endCxn id="106" idx="1"/>
          </p:cNvCxnSpPr>
          <p:nvPr/>
        </p:nvCxnSpPr>
        <p:spPr>
          <a:xfrm>
            <a:off x="8384534" y="4818911"/>
            <a:ext cx="488960" cy="1379501"/>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B0CEE8A3-EFED-DFE1-1B2A-7B9DF8DF72ED}"/>
              </a:ext>
            </a:extLst>
          </p:cNvPr>
          <p:cNvCxnSpPr>
            <a:cxnSpLocks/>
          </p:cNvCxnSpPr>
          <p:nvPr/>
        </p:nvCxnSpPr>
        <p:spPr>
          <a:xfrm rot="10800000" flipV="1">
            <a:off x="10535773" y="4804070"/>
            <a:ext cx="420117" cy="138284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CDECC8B0-6250-5A5A-3493-B16FAAE5CDCA}"/>
              </a:ext>
            </a:extLst>
          </p:cNvPr>
          <p:cNvCxnSpPr>
            <a:cxnSpLocks/>
          </p:cNvCxnSpPr>
          <p:nvPr/>
        </p:nvCxnSpPr>
        <p:spPr>
          <a:xfrm flipV="1">
            <a:off x="8270057" y="4515053"/>
            <a:ext cx="719692" cy="983818"/>
          </a:xfrm>
          <a:prstGeom prst="bentConnector3">
            <a:avLst>
              <a:gd name="adj1" fmla="val 7733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99F9875E-4E4E-21E1-47BC-9175E36CE032}"/>
              </a:ext>
            </a:extLst>
          </p:cNvPr>
          <p:cNvCxnSpPr>
            <a:cxnSpLocks/>
            <a:endCxn id="95" idx="1"/>
          </p:cNvCxnSpPr>
          <p:nvPr/>
        </p:nvCxnSpPr>
        <p:spPr>
          <a:xfrm flipV="1">
            <a:off x="8261530" y="5219125"/>
            <a:ext cx="730719" cy="583604"/>
          </a:xfrm>
          <a:prstGeom prst="bentConnector3">
            <a:avLst>
              <a:gd name="adj1" fmla="val 8273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ADA84AC4-0AAD-E154-5EE7-130295454AED}"/>
              </a:ext>
            </a:extLst>
          </p:cNvPr>
          <p:cNvCxnSpPr>
            <a:cxnSpLocks/>
            <a:endCxn id="94" idx="1"/>
          </p:cNvCxnSpPr>
          <p:nvPr/>
        </p:nvCxnSpPr>
        <p:spPr>
          <a:xfrm flipV="1">
            <a:off x="8270057" y="5567389"/>
            <a:ext cx="722192" cy="403080"/>
          </a:xfrm>
          <a:prstGeom prst="bentConnector3">
            <a:avLst>
              <a:gd name="adj1" fmla="val 6914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2BE7121F-69A2-AC8A-94C7-E5DC0ED5176A}"/>
              </a:ext>
            </a:extLst>
          </p:cNvPr>
          <p:cNvCxnSpPr>
            <a:cxnSpLocks/>
            <a:endCxn id="100" idx="1"/>
          </p:cNvCxnSpPr>
          <p:nvPr/>
        </p:nvCxnSpPr>
        <p:spPr>
          <a:xfrm flipV="1">
            <a:off x="8265775" y="5450410"/>
            <a:ext cx="726451" cy="699200"/>
          </a:xfrm>
          <a:prstGeom prst="bentConnector3">
            <a:avLst>
              <a:gd name="adj1" fmla="val 8585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4407DC90-FBC2-0C94-A9AB-44CDFF983ABB}"/>
              </a:ext>
            </a:extLst>
          </p:cNvPr>
          <p:cNvCxnSpPr>
            <a:cxnSpLocks/>
            <a:endCxn id="93" idx="3"/>
          </p:cNvCxnSpPr>
          <p:nvPr/>
        </p:nvCxnSpPr>
        <p:spPr>
          <a:xfrm rot="10800000">
            <a:off x="10425629" y="5797882"/>
            <a:ext cx="685395" cy="384790"/>
          </a:xfrm>
          <a:prstGeom prst="bentConnector3">
            <a:avLst>
              <a:gd name="adj1" fmla="val 3603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84C6CD54-3460-1FE6-FB0A-52F3A5F7F0DF}"/>
              </a:ext>
            </a:extLst>
          </p:cNvPr>
          <p:cNvCxnSpPr>
            <a:cxnSpLocks/>
          </p:cNvCxnSpPr>
          <p:nvPr/>
        </p:nvCxnSpPr>
        <p:spPr>
          <a:xfrm rot="10800000">
            <a:off x="10431102" y="4745870"/>
            <a:ext cx="674517" cy="1243303"/>
          </a:xfrm>
          <a:prstGeom prst="bentConnector3">
            <a:avLst>
              <a:gd name="adj1" fmla="val 7995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a:extLst>
              <a:ext uri="{FF2B5EF4-FFF2-40B4-BE49-F238E27FC236}">
                <a16:creationId xmlns:a16="http://schemas.microsoft.com/office/drawing/2014/main" id="{F5B65861-F007-C5E9-8700-8391F52CCB61}"/>
              </a:ext>
            </a:extLst>
          </p:cNvPr>
          <p:cNvCxnSpPr>
            <a:cxnSpLocks/>
          </p:cNvCxnSpPr>
          <p:nvPr/>
        </p:nvCxnSpPr>
        <p:spPr>
          <a:xfrm rot="10800000">
            <a:off x="10429126" y="5101058"/>
            <a:ext cx="667835" cy="709372"/>
          </a:xfrm>
          <a:prstGeom prst="bentConnector3">
            <a:avLst>
              <a:gd name="adj1" fmla="val 2532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A2B5CA6B-5F34-06C4-217D-1072EAC8F49C}"/>
              </a:ext>
            </a:extLst>
          </p:cNvPr>
          <p:cNvCxnSpPr>
            <a:cxnSpLocks/>
            <a:endCxn id="90" idx="3"/>
          </p:cNvCxnSpPr>
          <p:nvPr/>
        </p:nvCxnSpPr>
        <p:spPr>
          <a:xfrm rot="10800000" flipV="1">
            <a:off x="10425633" y="5525337"/>
            <a:ext cx="671329" cy="158068"/>
          </a:xfrm>
          <a:prstGeom prst="bentConnector3">
            <a:avLst>
              <a:gd name="adj1" fmla="val 1119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7BB313BD-DC05-23DA-03DC-E2B7D99F14F8}"/>
              </a:ext>
            </a:extLst>
          </p:cNvPr>
          <p:cNvSpPr txBox="1"/>
          <p:nvPr/>
        </p:nvSpPr>
        <p:spPr>
          <a:xfrm>
            <a:off x="6550178" y="-11567"/>
            <a:ext cx="1670337" cy="400110"/>
          </a:xfrm>
          <a:prstGeom prst="rect">
            <a:avLst/>
          </a:prstGeom>
          <a:noFill/>
        </p:spPr>
        <p:txBody>
          <a:bodyPr wrap="square">
            <a:spAutoFit/>
          </a:bodyPr>
          <a:lstStyle/>
          <a:p>
            <a:pPr algn="ctr"/>
            <a:r>
              <a:rPr lang="en-US" sz="2000" dirty="0">
                <a:latin typeface="Lucida Console" panose="020B0609040504020204" pitchFamily="49" charset="0"/>
              </a:rPr>
              <a:t>(2</a:t>
            </a:r>
            <a:r>
              <a:rPr lang="en-US" sz="2800" baseline="30000" dirty="0">
                <a:latin typeface="Lucida Console" panose="020B0609040504020204" pitchFamily="49" charset="0"/>
              </a:rPr>
              <a:t>V</a:t>
            </a:r>
            <a:r>
              <a:rPr lang="en-US" sz="2000" dirty="0">
                <a:latin typeface="Lucida Console" panose="020B0609040504020204" pitchFamily="49" charset="0"/>
              </a:rPr>
              <a:t>)-1</a:t>
            </a:r>
            <a:endParaRPr lang="en-US" sz="2000" dirty="0"/>
          </a:p>
        </p:txBody>
      </p:sp>
      <p:sp>
        <p:nvSpPr>
          <p:cNvPr id="121" name="TextBox 120">
            <a:extLst>
              <a:ext uri="{FF2B5EF4-FFF2-40B4-BE49-F238E27FC236}">
                <a16:creationId xmlns:a16="http://schemas.microsoft.com/office/drawing/2014/main" id="{C8719E19-613F-4BB8-1024-BD2D1E583B91}"/>
              </a:ext>
            </a:extLst>
          </p:cNvPr>
          <p:cNvSpPr txBox="1"/>
          <p:nvPr/>
        </p:nvSpPr>
        <p:spPr>
          <a:xfrm>
            <a:off x="9131905" y="-7946"/>
            <a:ext cx="1670337" cy="400110"/>
          </a:xfrm>
          <a:prstGeom prst="rect">
            <a:avLst/>
          </a:prstGeom>
          <a:noFill/>
        </p:spPr>
        <p:txBody>
          <a:bodyPr wrap="square">
            <a:spAutoFit/>
          </a:bodyPr>
          <a:lstStyle/>
          <a:p>
            <a:pPr algn="ctr"/>
            <a:r>
              <a:rPr lang="en-US" sz="2000" dirty="0">
                <a:latin typeface="Lucida Console" panose="020B0609040504020204" pitchFamily="49" charset="0"/>
              </a:rPr>
              <a:t>(2</a:t>
            </a:r>
            <a:r>
              <a:rPr lang="en-US" sz="2800" baseline="30000" dirty="0">
                <a:latin typeface="Lucida Console" panose="020B0609040504020204" pitchFamily="49" charset="0"/>
              </a:rPr>
              <a:t>V</a:t>
            </a:r>
            <a:r>
              <a:rPr lang="en-US" sz="2000" dirty="0">
                <a:latin typeface="Lucida Console" panose="020B0609040504020204" pitchFamily="49" charset="0"/>
              </a:rPr>
              <a:t>)-1</a:t>
            </a:r>
            <a:endParaRPr lang="en-US" sz="2000" dirty="0"/>
          </a:p>
        </p:txBody>
      </p:sp>
      <p:sp>
        <p:nvSpPr>
          <p:cNvPr id="122" name="TextBox 121">
            <a:extLst>
              <a:ext uri="{FF2B5EF4-FFF2-40B4-BE49-F238E27FC236}">
                <a16:creationId xmlns:a16="http://schemas.microsoft.com/office/drawing/2014/main" id="{6C775B2E-4EB8-211C-8BA5-FB355606A52E}"/>
              </a:ext>
            </a:extLst>
          </p:cNvPr>
          <p:cNvSpPr txBox="1"/>
          <p:nvPr/>
        </p:nvSpPr>
        <p:spPr>
          <a:xfrm>
            <a:off x="7508093" y="3370951"/>
            <a:ext cx="541423" cy="397125"/>
          </a:xfrm>
          <a:prstGeom prst="rect">
            <a:avLst/>
          </a:prstGeom>
          <a:noFill/>
        </p:spPr>
        <p:txBody>
          <a:bodyPr wrap="square">
            <a:spAutoFit/>
          </a:bodyPr>
          <a:lstStyle/>
          <a:p>
            <a:pPr algn="ctr"/>
            <a:r>
              <a:rPr lang="en-US" sz="2000" dirty="0">
                <a:latin typeface="Lucida Console" panose="020B0609040504020204" pitchFamily="49" charset="0"/>
              </a:rPr>
              <a:t>0</a:t>
            </a:r>
            <a:endParaRPr lang="en-US" sz="2000" dirty="0"/>
          </a:p>
        </p:txBody>
      </p:sp>
      <p:sp>
        <p:nvSpPr>
          <p:cNvPr id="123" name="TextBox 122">
            <a:extLst>
              <a:ext uri="{FF2B5EF4-FFF2-40B4-BE49-F238E27FC236}">
                <a16:creationId xmlns:a16="http://schemas.microsoft.com/office/drawing/2014/main" id="{22538E50-CB7B-BDBF-012E-F5B711434F48}"/>
              </a:ext>
            </a:extLst>
          </p:cNvPr>
          <p:cNvSpPr txBox="1"/>
          <p:nvPr/>
        </p:nvSpPr>
        <p:spPr>
          <a:xfrm>
            <a:off x="10055539" y="3375498"/>
            <a:ext cx="541423" cy="397125"/>
          </a:xfrm>
          <a:prstGeom prst="rect">
            <a:avLst/>
          </a:prstGeom>
          <a:noFill/>
        </p:spPr>
        <p:txBody>
          <a:bodyPr wrap="square">
            <a:spAutoFit/>
          </a:bodyPr>
          <a:lstStyle/>
          <a:p>
            <a:pPr algn="ctr"/>
            <a:r>
              <a:rPr lang="en-US" sz="2000" dirty="0">
                <a:latin typeface="Lucida Console" panose="020B0609040504020204" pitchFamily="49" charset="0"/>
              </a:rPr>
              <a:t>0</a:t>
            </a:r>
            <a:endParaRPr lang="en-US" sz="2000" dirty="0"/>
          </a:p>
        </p:txBody>
      </p:sp>
      <p:sp>
        <p:nvSpPr>
          <p:cNvPr id="124" name="TextBox 123">
            <a:extLst>
              <a:ext uri="{FF2B5EF4-FFF2-40B4-BE49-F238E27FC236}">
                <a16:creationId xmlns:a16="http://schemas.microsoft.com/office/drawing/2014/main" id="{ED755069-A32F-35EB-E6B6-FF6089EBB6D5}"/>
              </a:ext>
            </a:extLst>
          </p:cNvPr>
          <p:cNvSpPr txBox="1"/>
          <p:nvPr/>
        </p:nvSpPr>
        <p:spPr>
          <a:xfrm>
            <a:off x="8529647" y="6303707"/>
            <a:ext cx="541423" cy="397125"/>
          </a:xfrm>
          <a:prstGeom prst="rect">
            <a:avLst/>
          </a:prstGeom>
          <a:noFill/>
        </p:spPr>
        <p:txBody>
          <a:bodyPr wrap="square">
            <a:spAutoFit/>
          </a:bodyPr>
          <a:lstStyle/>
          <a:p>
            <a:pPr algn="ctr"/>
            <a:r>
              <a:rPr lang="en-US" sz="2000" dirty="0">
                <a:latin typeface="Lucida Console" panose="020B0609040504020204" pitchFamily="49" charset="0"/>
              </a:rPr>
              <a:t>0</a:t>
            </a:r>
            <a:endParaRPr lang="en-US" sz="2000" dirty="0"/>
          </a:p>
        </p:txBody>
      </p:sp>
      <p:sp>
        <p:nvSpPr>
          <p:cNvPr id="125" name="TextBox 124">
            <a:extLst>
              <a:ext uri="{FF2B5EF4-FFF2-40B4-BE49-F238E27FC236}">
                <a16:creationId xmlns:a16="http://schemas.microsoft.com/office/drawing/2014/main" id="{15594C3E-2E15-4453-8705-23F177244B37}"/>
              </a:ext>
            </a:extLst>
          </p:cNvPr>
          <p:cNvSpPr txBox="1"/>
          <p:nvPr/>
        </p:nvSpPr>
        <p:spPr>
          <a:xfrm>
            <a:off x="8122122" y="4223603"/>
            <a:ext cx="1355510" cy="338554"/>
          </a:xfrm>
          <a:prstGeom prst="rect">
            <a:avLst/>
          </a:prstGeom>
          <a:noFill/>
        </p:spPr>
        <p:txBody>
          <a:bodyPr wrap="square">
            <a:spAutoFit/>
          </a:bodyPr>
          <a:lstStyle/>
          <a:p>
            <a:pPr algn="ctr"/>
            <a:r>
              <a:rPr lang="en-US" sz="1600" dirty="0">
                <a:latin typeface="Lucida Console" panose="020B0609040504020204" pitchFamily="49" charset="0"/>
              </a:rPr>
              <a:t>(2</a:t>
            </a:r>
            <a:r>
              <a:rPr lang="en-US" sz="2000" baseline="20000" dirty="0">
                <a:latin typeface="Lucida Console" panose="020B0609040504020204" pitchFamily="49" charset="0"/>
              </a:rPr>
              <a:t>P</a:t>
            </a:r>
            <a:r>
              <a:rPr lang="en-US" sz="1600" dirty="0">
                <a:latin typeface="Lucida Console" panose="020B0609040504020204" pitchFamily="49" charset="0"/>
              </a:rPr>
              <a:t>)-1</a:t>
            </a:r>
            <a:endParaRPr lang="en-US" sz="1600" dirty="0"/>
          </a:p>
        </p:txBody>
      </p:sp>
      <p:sp>
        <p:nvSpPr>
          <p:cNvPr id="6" name="TextBox 5">
            <a:extLst>
              <a:ext uri="{FF2B5EF4-FFF2-40B4-BE49-F238E27FC236}">
                <a16:creationId xmlns:a16="http://schemas.microsoft.com/office/drawing/2014/main" id="{811C5177-6602-9E19-16D7-B649BA0CE118}"/>
              </a:ext>
            </a:extLst>
          </p:cNvPr>
          <p:cNvSpPr txBox="1"/>
          <p:nvPr/>
        </p:nvSpPr>
        <p:spPr>
          <a:xfrm>
            <a:off x="6661444" y="759835"/>
            <a:ext cx="5433762" cy="5355312"/>
          </a:xfrm>
          <a:prstGeom prst="rect">
            <a:avLst/>
          </a:prstGeom>
          <a:solidFill>
            <a:schemeClr val="bg1"/>
          </a:solidFill>
          <a:ln w="28575">
            <a:solidFill>
              <a:schemeClr val="tx1"/>
            </a:solidFill>
          </a:ln>
        </p:spPr>
        <p:txBody>
          <a:bodyPr wrap="square">
            <a:spAutoFit/>
          </a:bodyPr>
          <a:lstStyle/>
          <a:p>
            <a:r>
              <a:rPr lang="en-US" dirty="0">
                <a:solidFill>
                  <a:srgbClr val="00B050"/>
                </a:solidFill>
                <a:latin typeface="Lucida Console" panose="020B0609040504020204" pitchFamily="49" charset="0"/>
              </a:rPr>
              <a:t>//k-</a:t>
            </a:r>
            <a:r>
              <a:rPr lang="en-US" dirty="0" err="1">
                <a:solidFill>
                  <a:srgbClr val="00B050"/>
                </a:solidFill>
                <a:latin typeface="Lucida Console" panose="020B0609040504020204" pitchFamily="49" charset="0"/>
              </a:rPr>
              <a:t>exception.S</a:t>
            </a:r>
            <a:endParaRPr lang="en-US" dirty="0">
              <a:solidFill>
                <a:srgbClr val="00B050"/>
              </a:solidFill>
              <a:latin typeface="Lucida Console" panose="020B0609040504020204" pitchFamily="49" charset="0"/>
            </a:endParaRPr>
          </a:p>
          <a:p>
            <a:r>
              <a:rPr lang="en-US" dirty="0">
                <a:solidFill>
                  <a:srgbClr val="FF0000"/>
                </a:solidFill>
                <a:latin typeface="Lucida Console" panose="020B0609040504020204" pitchFamily="49" charset="0"/>
              </a:rPr>
              <a:t>_Z15exception_entryv</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rgbClr val="0070C0"/>
                </a:solidFill>
                <a:latin typeface="Lucida Console" panose="020B0609040504020204" pitchFamily="49" charset="0"/>
              </a:rPr>
              <a:t>push</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gs</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a:solidFill>
                  <a:srgbClr val="0070C0"/>
                </a:solidFill>
                <a:latin typeface="Lucida Console" panose="020B0609040504020204" pitchFamily="49" charset="0"/>
              </a:rPr>
              <a:t>push</a:t>
            </a:r>
            <a:r>
              <a:rPr lang="en-US" dirty="0">
                <a:latin typeface="Lucida Console" panose="020B0609040504020204" pitchFamily="49" charset="0"/>
              </a:rPr>
              <a:t> </a:t>
            </a:r>
            <a:r>
              <a:rPr lang="en-US" dirty="0">
                <a:solidFill>
                  <a:srgbClr val="FF66FF"/>
                </a:solidFill>
                <a:latin typeface="Lucida Console" panose="020B0609040504020204" pitchFamily="49" charset="0"/>
              </a:rPr>
              <a:t>%fs</a:t>
            </a:r>
          </a:p>
          <a:p>
            <a:r>
              <a:rPr lang="en-US" dirty="0">
                <a:latin typeface="Lucida Console" panose="020B0609040504020204" pitchFamily="49" charset="0"/>
              </a:rPr>
              <a:t>    </a:t>
            </a:r>
            <a:r>
              <a:rPr lang="en-US" dirty="0" err="1">
                <a:solidFill>
                  <a:srgbClr val="0070C0"/>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%r15</a:t>
            </a:r>
          </a:p>
          <a:p>
            <a:r>
              <a:rPr lang="en-US" dirty="0">
                <a:latin typeface="Lucida Console" panose="020B0609040504020204" pitchFamily="49" charset="0"/>
              </a:rPr>
              <a:t>    </a:t>
            </a:r>
            <a:r>
              <a:rPr lang="en-US" dirty="0" err="1">
                <a:solidFill>
                  <a:srgbClr val="0070C0"/>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%r14</a:t>
            </a:r>
          </a:p>
          <a:p>
            <a:r>
              <a:rPr lang="en-US" dirty="0">
                <a:latin typeface="Lucida Console" panose="020B0609040504020204" pitchFamily="49" charset="0"/>
              </a:rPr>
              <a:t>    </a:t>
            </a:r>
            <a:r>
              <a:rPr lang="en-US" dirty="0" err="1">
                <a:solidFill>
                  <a:srgbClr val="0070C0"/>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%r13</a:t>
            </a:r>
          </a:p>
          <a:p>
            <a:r>
              <a:rPr lang="en-US" dirty="0">
                <a:latin typeface="Lucida Console" panose="020B0609040504020204" pitchFamily="49" charset="0"/>
              </a:rPr>
              <a:t>    </a:t>
            </a:r>
            <a:r>
              <a:rPr lang="en-US" dirty="0" err="1">
                <a:solidFill>
                  <a:srgbClr val="0070C0"/>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%r12</a:t>
            </a:r>
          </a:p>
          <a:p>
            <a:r>
              <a:rPr lang="en-US" dirty="0">
                <a:latin typeface="Lucida Console" panose="020B0609040504020204" pitchFamily="49" charset="0"/>
              </a:rPr>
              <a:t>    </a:t>
            </a:r>
            <a:r>
              <a:rPr lang="en-US" dirty="0" err="1">
                <a:solidFill>
                  <a:srgbClr val="0070C0"/>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%r11</a:t>
            </a:r>
          </a:p>
          <a:p>
            <a:r>
              <a:rPr lang="en-US" dirty="0">
                <a:solidFill>
                  <a:srgbClr val="00B050"/>
                </a:solidFill>
                <a:latin typeface="Lucida Console" panose="020B0609040504020204" pitchFamily="49" charset="0"/>
              </a:rPr>
              <a:t>    //...and the other registers,</a:t>
            </a:r>
          </a:p>
          <a:p>
            <a:r>
              <a:rPr lang="en-US" dirty="0">
                <a:solidFill>
                  <a:srgbClr val="00B050"/>
                </a:solidFill>
                <a:latin typeface="Lucida Console" panose="020B0609040504020204" pitchFamily="49" charset="0"/>
              </a:rPr>
              <a:t>    //then do . . .</a:t>
            </a:r>
          </a:p>
          <a:p>
            <a:r>
              <a:rPr lang="en-US" dirty="0">
                <a:latin typeface="Lucida Console" panose="020B0609040504020204" pitchFamily="49" charset="0"/>
              </a:rPr>
              <a:t>    </a:t>
            </a:r>
            <a:r>
              <a:rPr lang="en-US" dirty="0" err="1">
                <a:solidFill>
                  <a:srgbClr val="0070C0"/>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endParaRPr lang="en-US" dirty="0">
              <a:solidFill>
                <a:srgbClr val="FF66FF"/>
              </a:solidFill>
              <a:latin typeface="Lucida Console" panose="020B0609040504020204" pitchFamily="49" charset="0"/>
            </a:endParaRP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//Load the kernel’s page table.</a:t>
            </a:r>
          </a:p>
          <a:p>
            <a:r>
              <a:rPr lang="en-US" dirty="0">
                <a:latin typeface="Lucida Console" panose="020B0609040504020204" pitchFamily="49" charset="0"/>
              </a:rPr>
              <a:t>    </a:t>
            </a:r>
            <a:r>
              <a:rPr lang="en-US" dirty="0" err="1">
                <a:solidFill>
                  <a:srgbClr val="0070C0"/>
                </a:solidFill>
                <a:latin typeface="Lucida Console" panose="020B0609040504020204" pitchFamily="49" charset="0"/>
              </a:rPr>
              <a:t>movq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kernel_pagetable</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rgbClr val="0070C0"/>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r>
              <a:rPr lang="en-US" dirty="0">
                <a:latin typeface="Lucida Console" panose="020B0609040504020204" pitchFamily="49" charset="0"/>
              </a:rPr>
              <a:t>, </a:t>
            </a:r>
            <a:r>
              <a:rPr lang="en-US" dirty="0">
                <a:solidFill>
                  <a:srgbClr val="FF66FF"/>
                </a:solidFill>
                <a:latin typeface="Lucida Console" panose="020B0609040504020204" pitchFamily="49" charset="0"/>
              </a:rPr>
              <a:t>%cr3</a:t>
            </a:r>
          </a:p>
          <a:p>
            <a:endParaRPr lang="en-US" dirty="0">
              <a:latin typeface="Lucida Console" panose="020B0609040504020204" pitchFamily="49" charset="0"/>
            </a:endParaRPr>
          </a:p>
          <a:p>
            <a:r>
              <a:rPr lang="en-US" dirty="0">
                <a:latin typeface="Lucida Console" panose="020B0609040504020204" pitchFamily="49" charset="0"/>
              </a:rPr>
              <a:t>    </a:t>
            </a:r>
            <a:r>
              <a:rPr lang="en-US" dirty="0">
                <a:solidFill>
                  <a:srgbClr val="0070C0"/>
                </a:solidFill>
                <a:latin typeface="Lucida Console" panose="020B0609040504020204" pitchFamily="49" charset="0"/>
              </a:rPr>
              <a:t>call</a:t>
            </a:r>
            <a:r>
              <a:rPr lang="en-US" dirty="0">
                <a:latin typeface="Lucida Console" panose="020B0609040504020204" pitchFamily="49" charset="0"/>
              </a:rPr>
              <a:t> </a:t>
            </a:r>
            <a:r>
              <a:rPr lang="en-US" dirty="0">
                <a:solidFill>
                  <a:srgbClr val="FF0000"/>
                </a:solidFill>
                <a:latin typeface="Lucida Console" panose="020B0609040504020204" pitchFamily="49" charset="0"/>
              </a:rPr>
              <a:t>_Z9exceptionP8regstate</a:t>
            </a:r>
          </a:p>
          <a:p>
            <a:r>
              <a:rPr lang="en-US" dirty="0">
                <a:solidFill>
                  <a:srgbClr val="00B050"/>
                </a:solidFill>
                <a:latin typeface="Lucida Console" panose="020B0609040504020204" pitchFamily="49" charset="0"/>
              </a:rPr>
              <a:t>    //`exception` should never return!</a:t>
            </a:r>
          </a:p>
        </p:txBody>
      </p:sp>
      <p:sp>
        <p:nvSpPr>
          <p:cNvPr id="4" name="TextBox 3">
            <a:extLst>
              <a:ext uri="{FF2B5EF4-FFF2-40B4-BE49-F238E27FC236}">
                <a16:creationId xmlns:a16="http://schemas.microsoft.com/office/drawing/2014/main" id="{1B7B6D75-4972-AEE4-7627-40815B379170}"/>
              </a:ext>
            </a:extLst>
          </p:cNvPr>
          <p:cNvSpPr txBox="1"/>
          <p:nvPr/>
        </p:nvSpPr>
        <p:spPr>
          <a:xfrm>
            <a:off x="1242881" y="2938619"/>
            <a:ext cx="5844751" cy="3862596"/>
          </a:xfrm>
          <a:prstGeom prst="rect">
            <a:avLst/>
          </a:prstGeom>
          <a:solidFill>
            <a:schemeClr val="bg1"/>
          </a:solidFill>
          <a:ln w="28575">
            <a:solidFill>
              <a:schemeClr val="tx1"/>
            </a:solidFill>
          </a:ln>
        </p:spPr>
        <p:txBody>
          <a:bodyPr wrap="square">
            <a:spAutoFit/>
          </a:bodyPr>
          <a:lstStyle/>
          <a:p>
            <a:pPr>
              <a:lnSpc>
                <a:spcPts val="2100"/>
              </a:lnSpc>
            </a:pPr>
            <a:r>
              <a:rPr lang="en-US" dirty="0">
                <a:solidFill>
                  <a:srgbClr val="FF0000"/>
                </a:solidFill>
                <a:latin typeface="Lucida Console" panose="020B0609040504020204" pitchFamily="49" charset="0"/>
              </a:rPr>
              <a:t>_Z16exception_returnP4proc</a:t>
            </a:r>
            <a:r>
              <a:rPr lang="en-US" dirty="0">
                <a:latin typeface="Lucida Console" panose="020B0609040504020204" pitchFamily="49" charset="0"/>
              </a:rPr>
              <a:t>:</a:t>
            </a:r>
          </a:p>
          <a:p>
            <a:pPr>
              <a:lnSpc>
                <a:spcPts val="2100"/>
              </a:lnSpc>
            </a:pPr>
            <a:r>
              <a:rPr lang="en-US" dirty="0">
                <a:solidFill>
                  <a:srgbClr val="00B050"/>
                </a:solidFill>
                <a:latin typeface="Lucida Console" panose="020B0609040504020204" pitchFamily="49" charset="0"/>
              </a:rPr>
              <a:t>    //Load the process's page table.</a:t>
            </a: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r>
              <a:rPr lang="en-US" dirty="0">
                <a:latin typeface="Lucida Console" panose="020B0609040504020204" pitchFamily="49" charset="0"/>
              </a:rPr>
              <a:t>, </a:t>
            </a:r>
            <a:r>
              <a:rPr lang="en-US" dirty="0">
                <a:solidFill>
                  <a:srgbClr val="FF66FF"/>
                </a:solidFill>
                <a:latin typeface="Lucida Console" panose="020B0609040504020204" pitchFamily="49" charset="0"/>
              </a:rPr>
              <a:t>%cr3</a:t>
            </a:r>
          </a:p>
          <a:p>
            <a:pPr>
              <a:lnSpc>
                <a:spcPts val="2100"/>
              </a:lnSpc>
            </a:pPr>
            <a:endParaRPr lang="en-US" dirty="0">
              <a:latin typeface="Lucida Console" panose="020B0609040504020204" pitchFamily="49" charset="0"/>
            </a:endParaRPr>
          </a:p>
          <a:p>
            <a:pPr>
              <a:lnSpc>
                <a:spcPts val="2100"/>
              </a:lnSpc>
            </a:pPr>
            <a:r>
              <a:rPr lang="en-US" dirty="0">
                <a:solidFill>
                  <a:srgbClr val="00B050"/>
                </a:solidFill>
                <a:latin typeface="Lucida Console" panose="020B0609040504020204" pitchFamily="49" charset="0"/>
              </a:rPr>
              <a:t>    //Restore user-mode registers.</a:t>
            </a: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leaq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16</a:t>
            </a:r>
            <a:r>
              <a:rPr lang="en-US" dirty="0">
                <a:latin typeface="Lucida Console" panose="020B0609040504020204" pitchFamily="49" charset="0"/>
              </a:rPr>
              <a:t>(</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endParaRPr lang="en-US" dirty="0">
              <a:solidFill>
                <a:srgbClr val="FF66FF"/>
              </a:solidFill>
              <a:latin typeface="Lucida Console" panose="020B0609040504020204" pitchFamily="49" charset="0"/>
            </a:endParaRP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popq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popq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rcx</a:t>
            </a:r>
            <a:endParaRPr lang="en-US" dirty="0">
              <a:solidFill>
                <a:srgbClr val="FF66FF"/>
              </a:solidFill>
              <a:latin typeface="Lucida Console" panose="020B0609040504020204" pitchFamily="49" charset="0"/>
            </a:endParaRP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popq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rdx</a:t>
            </a:r>
            <a:endParaRPr lang="en-US" dirty="0">
              <a:solidFill>
                <a:srgbClr val="FF66FF"/>
              </a:solidFill>
              <a:latin typeface="Lucida Console" panose="020B0609040504020204" pitchFamily="49" charset="0"/>
            </a:endParaRPr>
          </a:p>
          <a:p>
            <a:pPr>
              <a:lnSpc>
                <a:spcPts val="2100"/>
              </a:lnSpc>
            </a:pPr>
            <a:r>
              <a:rPr lang="en-US" dirty="0">
                <a:solidFill>
                  <a:srgbClr val="00B050"/>
                </a:solidFill>
                <a:latin typeface="Lucida Console" panose="020B0609040504020204" pitchFamily="49" charset="0"/>
              </a:rPr>
              <a:t>    //...pop other registers, then . . .</a:t>
            </a:r>
          </a:p>
          <a:p>
            <a:pPr>
              <a:lnSpc>
                <a:spcPts val="2100"/>
              </a:lnSpc>
            </a:pPr>
            <a:endParaRPr lang="en-US" dirty="0">
              <a:latin typeface="Lucida Console" panose="020B0609040504020204" pitchFamily="49" charset="0"/>
            </a:endParaRPr>
          </a:p>
          <a:p>
            <a:pPr>
              <a:lnSpc>
                <a:spcPts val="2100"/>
              </a:lnSpc>
            </a:pPr>
            <a:r>
              <a:rPr lang="en-US" dirty="0">
                <a:solidFill>
                  <a:srgbClr val="00B050"/>
                </a:solidFill>
                <a:latin typeface="Lucida Console" panose="020B0609040504020204" pitchFamily="49" charset="0"/>
              </a:rPr>
              <a:t>    //Return to user mode!</a:t>
            </a: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iretq</a:t>
            </a:r>
            <a:endParaRPr lang="en-US" dirty="0">
              <a:solidFill>
                <a:schemeClr val="accent1"/>
              </a:solidFill>
              <a:latin typeface="Lucida Console" panose="020B0609040504020204" pitchFamily="49" charset="0"/>
            </a:endParaRPr>
          </a:p>
        </p:txBody>
      </p:sp>
      <p:sp>
        <p:nvSpPr>
          <p:cNvPr id="7" name="Rectangle 6">
            <a:extLst>
              <a:ext uri="{FF2B5EF4-FFF2-40B4-BE49-F238E27FC236}">
                <a16:creationId xmlns:a16="http://schemas.microsoft.com/office/drawing/2014/main" id="{4FE42A6A-ED0B-0162-7C30-E080E4AA85FD}"/>
              </a:ext>
            </a:extLst>
          </p:cNvPr>
          <p:cNvSpPr/>
          <p:nvPr/>
        </p:nvSpPr>
        <p:spPr>
          <a:xfrm>
            <a:off x="7228703" y="4287787"/>
            <a:ext cx="4534929" cy="990383"/>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3D6CEE-BB21-2874-23B2-6C1B2AD343EE}"/>
              </a:ext>
            </a:extLst>
          </p:cNvPr>
          <p:cNvSpPr/>
          <p:nvPr/>
        </p:nvSpPr>
        <p:spPr>
          <a:xfrm>
            <a:off x="1779920" y="3222379"/>
            <a:ext cx="4649704" cy="990383"/>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59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50" presetClass="entr" presetSubtype="0"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3"/>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par>
                                <p:cTn id="18" presetID="32" presetClass="emph" presetSubtype="0" fill="hold" grpId="1" nodeType="with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3"/>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par>
                                <p:cTn id="34" presetID="32" presetClass="emph" presetSubtype="0" fill="hold" grpId="1" nodeType="withEffect">
                                  <p:stCondLst>
                                    <p:cond delay="0"/>
                                  </p:stCondLst>
                                  <p:childTnLst>
                                    <p:animRot by="120000">
                                      <p:cBhvr>
                                        <p:cTn id="35" dur="100" fill="hold">
                                          <p:stCondLst>
                                            <p:cond delay="0"/>
                                          </p:stCondLst>
                                        </p:cTn>
                                        <p:tgtEl>
                                          <p:spTgt spid="8"/>
                                        </p:tgtEl>
                                        <p:attrNameLst>
                                          <p:attrName>r</p:attrName>
                                        </p:attrNameLst>
                                      </p:cBhvr>
                                    </p:animRot>
                                    <p:animRot by="-240000">
                                      <p:cBhvr>
                                        <p:cTn id="36" dur="200" fill="hold">
                                          <p:stCondLst>
                                            <p:cond delay="200"/>
                                          </p:stCondLst>
                                        </p:cTn>
                                        <p:tgtEl>
                                          <p:spTgt spid="8"/>
                                        </p:tgtEl>
                                        <p:attrNameLst>
                                          <p:attrName>r</p:attrName>
                                        </p:attrNameLst>
                                      </p:cBhvr>
                                    </p:animRot>
                                    <p:animRot by="240000">
                                      <p:cBhvr>
                                        <p:cTn id="37" dur="200" fill="hold">
                                          <p:stCondLst>
                                            <p:cond delay="400"/>
                                          </p:stCondLst>
                                        </p:cTn>
                                        <p:tgtEl>
                                          <p:spTgt spid="8"/>
                                        </p:tgtEl>
                                        <p:attrNameLst>
                                          <p:attrName>r</p:attrName>
                                        </p:attrNameLst>
                                      </p:cBhvr>
                                    </p:animRot>
                                    <p:animRot by="-240000">
                                      <p:cBhvr>
                                        <p:cTn id="38" dur="200" fill="hold">
                                          <p:stCondLst>
                                            <p:cond delay="600"/>
                                          </p:stCondLst>
                                        </p:cTn>
                                        <p:tgtEl>
                                          <p:spTgt spid="8"/>
                                        </p:tgtEl>
                                        <p:attrNameLst>
                                          <p:attrName>r</p:attrName>
                                        </p:attrNameLst>
                                      </p:cBhvr>
                                    </p:animRot>
                                    <p:animRot by="120000">
                                      <p:cBhvr>
                                        <p:cTn id="3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7" grpId="1" animBg="1"/>
      <p:bldP spid="8" grpId="0" animBg="1"/>
      <p:bldP spid="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8FA4-CFCF-C35C-151A-7CC9BCF47818}"/>
              </a:ext>
            </a:extLst>
          </p:cNvPr>
          <p:cNvSpPr>
            <a:spLocks noGrp="1"/>
          </p:cNvSpPr>
          <p:nvPr>
            <p:ph type="title"/>
          </p:nvPr>
        </p:nvSpPr>
        <p:spPr>
          <a:xfrm>
            <a:off x="838200" y="6779"/>
            <a:ext cx="10515600" cy="1325563"/>
          </a:xfrm>
        </p:spPr>
        <p:txBody>
          <a:bodyPr/>
          <a:lstStyle/>
          <a:p>
            <a:r>
              <a:rPr lang="en-US" dirty="0" err="1"/>
              <a:t>WeensyOS</a:t>
            </a:r>
            <a:r>
              <a:rPr lang="en-US" dirty="0"/>
              <a:t>: Memory-related Constants</a:t>
            </a:r>
          </a:p>
        </p:txBody>
      </p:sp>
      <p:sp>
        <p:nvSpPr>
          <p:cNvPr id="8" name="TextBox 7">
            <a:extLst>
              <a:ext uri="{FF2B5EF4-FFF2-40B4-BE49-F238E27FC236}">
                <a16:creationId xmlns:a16="http://schemas.microsoft.com/office/drawing/2014/main" id="{A575D37C-5714-65EA-DCD7-B8D7BFF488FA}"/>
              </a:ext>
            </a:extLst>
          </p:cNvPr>
          <p:cNvSpPr txBox="1"/>
          <p:nvPr/>
        </p:nvSpPr>
        <p:spPr>
          <a:xfrm>
            <a:off x="95766" y="1332342"/>
            <a:ext cx="6737520" cy="5078313"/>
          </a:xfrm>
          <a:prstGeom prst="rect">
            <a:avLst/>
          </a:prstGeom>
          <a:noFill/>
        </p:spPr>
        <p:txBody>
          <a:bodyPr wrap="square">
            <a:spAutoFit/>
          </a:bodyPr>
          <a:lstStyle/>
          <a:p>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WeensyOS</a:t>
            </a:r>
            <a:r>
              <a:rPr lang="en-US" dirty="0">
                <a:solidFill>
                  <a:srgbClr val="00B050"/>
                </a:solidFill>
                <a:latin typeface="Lucida Console" panose="020B0609040504020204" pitchFamily="49" charset="0"/>
              </a:rPr>
              <a:t> does not support physical memory</a:t>
            </a:r>
          </a:p>
          <a:p>
            <a:r>
              <a:rPr lang="en-US" dirty="0">
                <a:solidFill>
                  <a:srgbClr val="00B050"/>
                </a:solidFill>
                <a:latin typeface="Lucida Console" panose="020B0609040504020204" pitchFamily="49" charset="0"/>
              </a:rPr>
              <a:t>//addressing beyond MEMSIZE_PHYSICAL, even</a:t>
            </a:r>
          </a:p>
          <a:p>
            <a:r>
              <a:rPr lang="en-US" dirty="0">
                <a:solidFill>
                  <a:srgbClr val="00B050"/>
                </a:solidFill>
                <a:latin typeface="Lucida Console" panose="020B0609040504020204" pitchFamily="49" charset="0"/>
              </a:rPr>
              <a:t>//if RAM is bigger than MEMSIZE_PHYSICAL.</a:t>
            </a:r>
          </a:p>
          <a:p>
            <a:r>
              <a:rPr lang="en-US" dirty="0">
                <a:solidFill>
                  <a:schemeClr val="accent1"/>
                </a:solidFill>
                <a:latin typeface="Lucida Console" panose="020B0609040504020204" pitchFamily="49" charset="0"/>
              </a:rPr>
              <a:t>#define </a:t>
            </a:r>
            <a:r>
              <a:rPr lang="en-US" dirty="0">
                <a:latin typeface="Lucida Console" panose="020B0609040504020204" pitchFamily="49" charset="0"/>
              </a:rPr>
              <a:t>MEMSIZE_PHYSICAL        </a:t>
            </a:r>
            <a:r>
              <a:rPr lang="en-US" dirty="0">
                <a:solidFill>
                  <a:schemeClr val="accent2"/>
                </a:solidFill>
                <a:latin typeface="Lucida Console" panose="020B0609040504020204" pitchFamily="49" charset="0"/>
              </a:rPr>
              <a:t>0x200000</a:t>
            </a:r>
            <a:r>
              <a:rPr lang="en-US" dirty="0">
                <a:latin typeface="Lucida Console" panose="020B0609040504020204" pitchFamily="49" charset="0"/>
              </a:rPr>
              <a:t> </a:t>
            </a:r>
            <a:r>
              <a:rPr lang="en-US" dirty="0">
                <a:solidFill>
                  <a:srgbClr val="00B050"/>
                </a:solidFill>
                <a:latin typeface="Lucida Console" panose="020B0609040504020204" pitchFamily="49" charset="0"/>
              </a:rPr>
              <a:t>//2MB</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WeensyOS</a:t>
            </a:r>
            <a:r>
              <a:rPr lang="en-US" dirty="0">
                <a:solidFill>
                  <a:srgbClr val="00B050"/>
                </a:solidFill>
                <a:latin typeface="Lucida Console" panose="020B0609040504020204" pitchFamily="49" charset="0"/>
              </a:rPr>
              <a:t> does not support virtual addresses</a:t>
            </a:r>
          </a:p>
          <a:p>
            <a:r>
              <a:rPr lang="en-US" dirty="0">
                <a:solidFill>
                  <a:srgbClr val="00B050"/>
                </a:solidFill>
                <a:latin typeface="Lucida Console" panose="020B0609040504020204" pitchFamily="49" charset="0"/>
              </a:rPr>
              <a:t>//above MEMSIZE_VIRTUAL, even if the CPU</a:t>
            </a:r>
          </a:p>
          <a:p>
            <a:r>
              <a:rPr lang="en-US" dirty="0">
                <a:solidFill>
                  <a:srgbClr val="00B050"/>
                </a:solidFill>
                <a:latin typeface="Lucida Console" panose="020B0609040504020204" pitchFamily="49" charset="0"/>
              </a:rPr>
              <a:t>//natively supports bigger address spaces</a:t>
            </a:r>
            <a:r>
              <a:rPr lang="en-US" dirty="0">
                <a:latin typeface="Lucida Console" panose="020B0609040504020204" pitchFamily="49" charset="0"/>
              </a:rPr>
              <a:t>.</a:t>
            </a:r>
          </a:p>
          <a:p>
            <a:r>
              <a:rPr lang="en-US" dirty="0">
                <a:solidFill>
                  <a:schemeClr val="accent1"/>
                </a:solidFill>
                <a:latin typeface="Lucida Console" panose="020B0609040504020204" pitchFamily="49" charset="0"/>
              </a:rPr>
              <a:t>#define </a:t>
            </a:r>
            <a:r>
              <a:rPr lang="en-US" dirty="0">
                <a:latin typeface="Lucida Console" panose="020B0609040504020204" pitchFamily="49" charset="0"/>
              </a:rPr>
              <a:t>MEMSIZE_VIRTUAL         </a:t>
            </a:r>
            <a:r>
              <a:rPr lang="en-US" dirty="0">
                <a:solidFill>
                  <a:schemeClr val="accent2"/>
                </a:solidFill>
                <a:latin typeface="Lucida Console" panose="020B0609040504020204" pitchFamily="49" charset="0"/>
              </a:rPr>
              <a:t>0x300000</a:t>
            </a:r>
            <a:r>
              <a:rPr lang="en-US" dirty="0">
                <a:latin typeface="Lucida Console" panose="020B0609040504020204" pitchFamily="49" charset="0"/>
              </a:rPr>
              <a:t> </a:t>
            </a:r>
            <a:r>
              <a:rPr lang="en-US" dirty="0">
                <a:solidFill>
                  <a:srgbClr val="00B050"/>
                </a:solidFill>
                <a:latin typeface="Lucida Console" panose="020B0609040504020204" pitchFamily="49" charset="0"/>
              </a:rPr>
              <a:t>//3MB</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//Kernel start address</a:t>
            </a:r>
          </a:p>
          <a:p>
            <a:r>
              <a:rPr lang="en-US" dirty="0">
                <a:solidFill>
                  <a:schemeClr val="accent1"/>
                </a:solidFill>
                <a:latin typeface="Lucida Console" panose="020B0609040504020204" pitchFamily="49" charset="0"/>
              </a:rPr>
              <a:t>#define </a:t>
            </a:r>
            <a:r>
              <a:rPr lang="en-US" dirty="0">
                <a:latin typeface="Lucida Console" panose="020B0609040504020204" pitchFamily="49" charset="0"/>
              </a:rPr>
              <a:t>KERNEL_START_ADDR       </a:t>
            </a:r>
            <a:r>
              <a:rPr lang="en-US" dirty="0">
                <a:solidFill>
                  <a:schemeClr val="accent2"/>
                </a:solidFill>
                <a:latin typeface="Lucida Console" panose="020B0609040504020204" pitchFamily="49" charset="0"/>
              </a:rPr>
              <a:t>0x40000</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//Top of the kernel stack</a:t>
            </a:r>
          </a:p>
          <a:p>
            <a:r>
              <a:rPr lang="en-US" dirty="0">
                <a:latin typeface="Lucida Console" panose="020B0609040504020204" pitchFamily="49" charset="0"/>
              </a:rPr>
              <a:t>#define KERNEL_STACK_TOP        </a:t>
            </a:r>
            <a:r>
              <a:rPr lang="en-US" dirty="0">
                <a:solidFill>
                  <a:schemeClr val="accent2"/>
                </a:solidFill>
                <a:latin typeface="Lucida Console" panose="020B0609040504020204" pitchFamily="49" charset="0"/>
              </a:rPr>
              <a:t>0x80000</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//First application-accessible address</a:t>
            </a:r>
          </a:p>
          <a:p>
            <a:r>
              <a:rPr lang="en-US" dirty="0">
                <a:solidFill>
                  <a:schemeClr val="accent1"/>
                </a:solidFill>
                <a:latin typeface="Lucida Console" panose="020B0609040504020204" pitchFamily="49" charset="0"/>
              </a:rPr>
              <a:t>#define </a:t>
            </a:r>
            <a:r>
              <a:rPr lang="en-US" dirty="0">
                <a:latin typeface="Lucida Console" panose="020B0609040504020204" pitchFamily="49" charset="0"/>
              </a:rPr>
              <a:t>PROC_START_ADDR         </a:t>
            </a:r>
            <a:r>
              <a:rPr lang="en-US" dirty="0">
                <a:solidFill>
                  <a:schemeClr val="accent2"/>
                </a:solidFill>
                <a:latin typeface="Lucida Console" panose="020B0609040504020204" pitchFamily="49" charset="0"/>
              </a:rPr>
              <a:t>0x100000</a:t>
            </a:r>
          </a:p>
        </p:txBody>
      </p:sp>
      <p:grpSp>
        <p:nvGrpSpPr>
          <p:cNvPr id="36" name="Group 35">
            <a:extLst>
              <a:ext uri="{FF2B5EF4-FFF2-40B4-BE49-F238E27FC236}">
                <a16:creationId xmlns:a16="http://schemas.microsoft.com/office/drawing/2014/main" id="{63579807-EF24-A770-6CEF-733C96886BF6}"/>
              </a:ext>
            </a:extLst>
          </p:cNvPr>
          <p:cNvGrpSpPr/>
          <p:nvPr/>
        </p:nvGrpSpPr>
        <p:grpSpPr>
          <a:xfrm>
            <a:off x="9080633" y="3429000"/>
            <a:ext cx="1433390" cy="2867720"/>
            <a:chOff x="9015680" y="3369632"/>
            <a:chExt cx="1433390" cy="2867720"/>
          </a:xfrm>
        </p:grpSpPr>
        <p:grpSp>
          <p:nvGrpSpPr>
            <p:cNvPr id="37" name="Group 36">
              <a:extLst>
                <a:ext uri="{FF2B5EF4-FFF2-40B4-BE49-F238E27FC236}">
                  <a16:creationId xmlns:a16="http://schemas.microsoft.com/office/drawing/2014/main" id="{6CA8293F-A752-620B-6BC1-C387B8212D87}"/>
                </a:ext>
              </a:extLst>
            </p:cNvPr>
            <p:cNvGrpSpPr/>
            <p:nvPr/>
          </p:nvGrpSpPr>
          <p:grpSpPr>
            <a:xfrm>
              <a:off x="9015687" y="3369632"/>
              <a:ext cx="1433383" cy="1326272"/>
              <a:chOff x="10154286" y="4889037"/>
              <a:chExt cx="1433383" cy="1326272"/>
            </a:xfrm>
          </p:grpSpPr>
          <p:sp>
            <p:nvSpPr>
              <p:cNvPr id="42" name="Rectangle 41">
                <a:extLst>
                  <a:ext uri="{FF2B5EF4-FFF2-40B4-BE49-F238E27FC236}">
                    <a16:creationId xmlns:a16="http://schemas.microsoft.com/office/drawing/2014/main" id="{EADE2DD6-4108-22E5-3880-3A32639FA4DD}"/>
                  </a:ext>
                </a:extLst>
              </p:cNvPr>
              <p:cNvSpPr/>
              <p:nvPr/>
            </p:nvSpPr>
            <p:spPr>
              <a:xfrm>
                <a:off x="10154288" y="4889037"/>
                <a:ext cx="1433381" cy="1326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4AB22E6F-269A-4A51-20C9-E88CECB71249}"/>
                  </a:ext>
                </a:extLst>
              </p:cNvPr>
              <p:cNvSpPr/>
              <p:nvPr/>
            </p:nvSpPr>
            <p:spPr>
              <a:xfrm>
                <a:off x="10154288" y="4889037"/>
                <a:ext cx="1433379" cy="28712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Stack</a:t>
                </a:r>
              </a:p>
            </p:txBody>
          </p:sp>
          <p:sp>
            <p:nvSpPr>
              <p:cNvPr id="44" name="Rectangle 43">
                <a:extLst>
                  <a:ext uri="{FF2B5EF4-FFF2-40B4-BE49-F238E27FC236}">
                    <a16:creationId xmlns:a16="http://schemas.microsoft.com/office/drawing/2014/main" id="{4C52D303-2005-236D-854C-1639C119020C}"/>
                  </a:ext>
                </a:extLst>
              </p:cNvPr>
              <p:cNvSpPr/>
              <p:nvPr/>
            </p:nvSpPr>
            <p:spPr>
              <a:xfrm>
                <a:off x="10154286" y="5928181"/>
                <a:ext cx="1433379" cy="28712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sp>
            <p:nvSpPr>
              <p:cNvPr id="45" name="Rectangle 44">
                <a:extLst>
                  <a:ext uri="{FF2B5EF4-FFF2-40B4-BE49-F238E27FC236}">
                    <a16:creationId xmlns:a16="http://schemas.microsoft.com/office/drawing/2014/main" id="{FCA79DC4-A1E6-F661-22E0-DDB33BDF4D32}"/>
                  </a:ext>
                </a:extLst>
              </p:cNvPr>
              <p:cNvSpPr/>
              <p:nvPr/>
            </p:nvSpPr>
            <p:spPr>
              <a:xfrm>
                <a:off x="10154286" y="5641052"/>
                <a:ext cx="1433379" cy="28712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Static data</a:t>
                </a:r>
              </a:p>
            </p:txBody>
          </p:sp>
          <p:sp>
            <p:nvSpPr>
              <p:cNvPr id="46" name="Rectangle 45">
                <a:extLst>
                  <a:ext uri="{FF2B5EF4-FFF2-40B4-BE49-F238E27FC236}">
                    <a16:creationId xmlns:a16="http://schemas.microsoft.com/office/drawing/2014/main" id="{B0A7549C-24CB-DAC8-37A3-B27A81DAE580}"/>
                  </a:ext>
                </a:extLst>
              </p:cNvPr>
              <p:cNvSpPr/>
              <p:nvPr/>
            </p:nvSpPr>
            <p:spPr>
              <a:xfrm>
                <a:off x="10154286" y="5353923"/>
                <a:ext cx="1433379" cy="28712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Heap</a:t>
                </a:r>
              </a:p>
            </p:txBody>
          </p:sp>
        </p:grpSp>
        <p:sp>
          <p:nvSpPr>
            <p:cNvPr id="38" name="Rectangle 37">
              <a:extLst>
                <a:ext uri="{FF2B5EF4-FFF2-40B4-BE49-F238E27FC236}">
                  <a16:creationId xmlns:a16="http://schemas.microsoft.com/office/drawing/2014/main" id="{403C978B-AA6F-F4DF-45B2-2D2A71245127}"/>
                </a:ext>
              </a:extLst>
            </p:cNvPr>
            <p:cNvSpPr/>
            <p:nvPr/>
          </p:nvSpPr>
          <p:spPr>
            <a:xfrm>
              <a:off x="9015685" y="4700968"/>
              <a:ext cx="1433381" cy="1536384"/>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E5B8829-E02B-2CD6-7BCD-C47C635285AA}"/>
                </a:ext>
              </a:extLst>
            </p:cNvPr>
            <p:cNvSpPr/>
            <p:nvPr/>
          </p:nvSpPr>
          <p:spPr>
            <a:xfrm>
              <a:off x="9015681" y="5786212"/>
              <a:ext cx="1433379" cy="28712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Segoe UI" panose="020B0502040204020203" pitchFamily="34" charset="0"/>
                  <a:cs typeface="Segoe UI" panose="020B0502040204020203" pitchFamily="34" charset="0"/>
                </a:rPr>
                <a:t>Code</a:t>
              </a:r>
            </a:p>
          </p:txBody>
        </p:sp>
        <p:sp>
          <p:nvSpPr>
            <p:cNvPr id="40" name="Rectangle 39">
              <a:extLst>
                <a:ext uri="{FF2B5EF4-FFF2-40B4-BE49-F238E27FC236}">
                  <a16:creationId xmlns:a16="http://schemas.microsoft.com/office/drawing/2014/main" id="{05B97421-FFAB-03A3-74F3-C4D9C506B1EB}"/>
                </a:ext>
              </a:extLst>
            </p:cNvPr>
            <p:cNvSpPr/>
            <p:nvPr/>
          </p:nvSpPr>
          <p:spPr>
            <a:xfrm>
              <a:off x="9015681" y="5499083"/>
              <a:ext cx="1433379" cy="28712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Segoe UI" panose="020B0502040204020203" pitchFamily="34" charset="0"/>
                  <a:cs typeface="Segoe UI" panose="020B0502040204020203" pitchFamily="34" charset="0"/>
                </a:rPr>
                <a:t>Static data</a:t>
              </a:r>
            </a:p>
          </p:txBody>
        </p:sp>
        <p:sp>
          <p:nvSpPr>
            <p:cNvPr id="41" name="Rectangle 40">
              <a:extLst>
                <a:ext uri="{FF2B5EF4-FFF2-40B4-BE49-F238E27FC236}">
                  <a16:creationId xmlns:a16="http://schemas.microsoft.com/office/drawing/2014/main" id="{36CC74D3-934C-CD40-CFEF-FB8C8E0D90F0}"/>
                </a:ext>
              </a:extLst>
            </p:cNvPr>
            <p:cNvSpPr/>
            <p:nvPr/>
          </p:nvSpPr>
          <p:spPr>
            <a:xfrm>
              <a:off x="9015680" y="5030941"/>
              <a:ext cx="1433379" cy="28712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Segoe UI" panose="020B0502040204020203" pitchFamily="34" charset="0"/>
                  <a:cs typeface="Segoe UI" panose="020B0502040204020203" pitchFamily="34" charset="0"/>
                </a:rPr>
                <a:t>Stack</a:t>
              </a:r>
            </a:p>
          </p:txBody>
        </p:sp>
      </p:grpSp>
      <p:sp>
        <p:nvSpPr>
          <p:cNvPr id="47" name="TextBox 46">
            <a:extLst>
              <a:ext uri="{FF2B5EF4-FFF2-40B4-BE49-F238E27FC236}">
                <a16:creationId xmlns:a16="http://schemas.microsoft.com/office/drawing/2014/main" id="{3D211358-C30B-346F-E394-EF44A15629B7}"/>
              </a:ext>
            </a:extLst>
          </p:cNvPr>
          <p:cNvSpPr txBox="1"/>
          <p:nvPr/>
        </p:nvSpPr>
        <p:spPr>
          <a:xfrm>
            <a:off x="8316252" y="6335956"/>
            <a:ext cx="2962160" cy="433710"/>
          </a:xfrm>
          <a:prstGeom prst="rect">
            <a:avLst/>
          </a:prstGeom>
          <a:noFill/>
        </p:spPr>
        <p:txBody>
          <a:bodyPr wrap="square" rtlCol="0">
            <a:spAutoFit/>
          </a:bodyPr>
          <a:lstStyle/>
          <a:p>
            <a:pPr algn="ctr">
              <a:lnSpc>
                <a:spcPts val="1700"/>
              </a:lnSpc>
            </a:pPr>
            <a:r>
              <a:rPr lang="en-US" b="1" dirty="0">
                <a:latin typeface="Segoe UI" panose="020B0502040204020203" pitchFamily="34" charset="0"/>
                <a:cs typeface="Segoe UI" panose="020B0502040204020203" pitchFamily="34" charset="0"/>
              </a:rPr>
              <a:t>Process X’s virtual memory in </a:t>
            </a:r>
            <a:r>
              <a:rPr lang="en-US" b="1" dirty="0" err="1">
                <a:latin typeface="Segoe UI" panose="020B0502040204020203" pitchFamily="34" charset="0"/>
                <a:cs typeface="Segoe UI" panose="020B0502040204020203" pitchFamily="34" charset="0"/>
              </a:rPr>
              <a:t>WeensyOS</a:t>
            </a:r>
            <a:endParaRPr lang="en-US" b="1" dirty="0">
              <a:latin typeface="Segoe UI" panose="020B0502040204020203" pitchFamily="34" charset="0"/>
              <a:cs typeface="Segoe UI" panose="020B0502040204020203" pitchFamily="34" charset="0"/>
            </a:endParaRPr>
          </a:p>
        </p:txBody>
      </p:sp>
      <p:grpSp>
        <p:nvGrpSpPr>
          <p:cNvPr id="48" name="Group 47">
            <a:extLst>
              <a:ext uri="{FF2B5EF4-FFF2-40B4-BE49-F238E27FC236}">
                <a16:creationId xmlns:a16="http://schemas.microsoft.com/office/drawing/2014/main" id="{2AB2AE3A-3EBA-7801-099F-1978932D675E}"/>
              </a:ext>
            </a:extLst>
          </p:cNvPr>
          <p:cNvGrpSpPr/>
          <p:nvPr/>
        </p:nvGrpSpPr>
        <p:grpSpPr>
          <a:xfrm>
            <a:off x="6280651" y="4629493"/>
            <a:ext cx="2837052" cy="284693"/>
            <a:chOff x="7353780" y="4570125"/>
            <a:chExt cx="2837052" cy="284693"/>
          </a:xfrm>
        </p:grpSpPr>
        <p:cxnSp>
          <p:nvCxnSpPr>
            <p:cNvPr id="49" name="Straight Connector 48">
              <a:extLst>
                <a:ext uri="{FF2B5EF4-FFF2-40B4-BE49-F238E27FC236}">
                  <a16:creationId xmlns:a16="http://schemas.microsoft.com/office/drawing/2014/main" id="{EE3DEB66-2970-DAAC-256F-63B6E35E3030}"/>
                </a:ext>
              </a:extLst>
            </p:cNvPr>
            <p:cNvCxnSpPr>
              <a:cxnSpLocks/>
            </p:cNvCxnSpPr>
            <p:nvPr/>
          </p:nvCxnSpPr>
          <p:spPr>
            <a:xfrm>
              <a:off x="9389381" y="4691721"/>
              <a:ext cx="80145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AB07CCA-3BCD-F54E-33F3-620A5E52B370}"/>
                </a:ext>
              </a:extLst>
            </p:cNvPr>
            <p:cNvSpPr txBox="1"/>
            <p:nvPr/>
          </p:nvSpPr>
          <p:spPr>
            <a:xfrm>
              <a:off x="7353780" y="4570125"/>
              <a:ext cx="2120045" cy="284693"/>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PROC_START_ADDR</a:t>
              </a:r>
            </a:p>
          </p:txBody>
        </p:sp>
      </p:grpSp>
      <p:grpSp>
        <p:nvGrpSpPr>
          <p:cNvPr id="51" name="Group 50">
            <a:extLst>
              <a:ext uri="{FF2B5EF4-FFF2-40B4-BE49-F238E27FC236}">
                <a16:creationId xmlns:a16="http://schemas.microsoft.com/office/drawing/2014/main" id="{68761802-DE59-1491-20A2-89EDD76051AD}"/>
              </a:ext>
            </a:extLst>
          </p:cNvPr>
          <p:cNvGrpSpPr/>
          <p:nvPr/>
        </p:nvGrpSpPr>
        <p:grpSpPr>
          <a:xfrm>
            <a:off x="6270450" y="4977096"/>
            <a:ext cx="2847253" cy="284693"/>
            <a:chOff x="7343579" y="5379123"/>
            <a:chExt cx="2847253" cy="284693"/>
          </a:xfrm>
        </p:grpSpPr>
        <p:cxnSp>
          <p:nvCxnSpPr>
            <p:cNvPr id="52" name="Straight Connector 51">
              <a:extLst>
                <a:ext uri="{FF2B5EF4-FFF2-40B4-BE49-F238E27FC236}">
                  <a16:creationId xmlns:a16="http://schemas.microsoft.com/office/drawing/2014/main" id="{DEC80786-F0B6-744D-9438-D3953473D1C6}"/>
                </a:ext>
              </a:extLst>
            </p:cNvPr>
            <p:cNvCxnSpPr>
              <a:cxnSpLocks/>
            </p:cNvCxnSpPr>
            <p:nvPr/>
          </p:nvCxnSpPr>
          <p:spPr>
            <a:xfrm>
              <a:off x="9389381" y="5492336"/>
              <a:ext cx="801451" cy="838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B787BED-AE2F-0BBC-33FC-94D41CE8E497}"/>
                </a:ext>
              </a:extLst>
            </p:cNvPr>
            <p:cNvSpPr txBox="1"/>
            <p:nvPr/>
          </p:nvSpPr>
          <p:spPr>
            <a:xfrm>
              <a:off x="7343579" y="5379123"/>
              <a:ext cx="2120045" cy="284693"/>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KERNEL_STACK_TOP</a:t>
              </a:r>
            </a:p>
          </p:txBody>
        </p:sp>
      </p:grpSp>
      <p:grpSp>
        <p:nvGrpSpPr>
          <p:cNvPr id="54" name="Group 53">
            <a:extLst>
              <a:ext uri="{FF2B5EF4-FFF2-40B4-BE49-F238E27FC236}">
                <a16:creationId xmlns:a16="http://schemas.microsoft.com/office/drawing/2014/main" id="{483E8592-EA6B-1B8D-6E6A-874986362A58}"/>
              </a:ext>
            </a:extLst>
          </p:cNvPr>
          <p:cNvGrpSpPr/>
          <p:nvPr/>
        </p:nvGrpSpPr>
        <p:grpSpPr>
          <a:xfrm>
            <a:off x="6096000" y="6023585"/>
            <a:ext cx="3021703" cy="284693"/>
            <a:chOff x="7169129" y="5964217"/>
            <a:chExt cx="3021703" cy="284693"/>
          </a:xfrm>
        </p:grpSpPr>
        <p:cxnSp>
          <p:nvCxnSpPr>
            <p:cNvPr id="55" name="Straight Connector 54">
              <a:extLst>
                <a:ext uri="{FF2B5EF4-FFF2-40B4-BE49-F238E27FC236}">
                  <a16:creationId xmlns:a16="http://schemas.microsoft.com/office/drawing/2014/main" id="{4E0C481A-497C-0D39-3F4E-FA90B015CF59}"/>
                </a:ext>
              </a:extLst>
            </p:cNvPr>
            <p:cNvCxnSpPr>
              <a:cxnSpLocks/>
            </p:cNvCxnSpPr>
            <p:nvPr/>
          </p:nvCxnSpPr>
          <p:spPr>
            <a:xfrm>
              <a:off x="9389381" y="6073340"/>
              <a:ext cx="801451" cy="124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367022F-1168-E766-FE4C-D43E051765E1}"/>
                </a:ext>
              </a:extLst>
            </p:cNvPr>
            <p:cNvSpPr txBox="1"/>
            <p:nvPr/>
          </p:nvSpPr>
          <p:spPr>
            <a:xfrm>
              <a:off x="7169129" y="5964217"/>
              <a:ext cx="2300981" cy="284693"/>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KERNEL_START_ADDR</a:t>
              </a:r>
            </a:p>
          </p:txBody>
        </p:sp>
      </p:grpSp>
      <p:grpSp>
        <p:nvGrpSpPr>
          <p:cNvPr id="57" name="Group 56">
            <a:extLst>
              <a:ext uri="{FF2B5EF4-FFF2-40B4-BE49-F238E27FC236}">
                <a16:creationId xmlns:a16="http://schemas.microsoft.com/office/drawing/2014/main" id="{3D0760E7-CD62-88C9-D8F2-D8ED224A4CE2}"/>
              </a:ext>
            </a:extLst>
          </p:cNvPr>
          <p:cNvGrpSpPr/>
          <p:nvPr/>
        </p:nvGrpSpPr>
        <p:grpSpPr>
          <a:xfrm>
            <a:off x="10514012" y="4884185"/>
            <a:ext cx="1742941" cy="1352949"/>
            <a:chOff x="10449059" y="4824817"/>
            <a:chExt cx="1742941" cy="1352949"/>
          </a:xfrm>
        </p:grpSpPr>
        <p:cxnSp>
          <p:nvCxnSpPr>
            <p:cNvPr id="58" name="Straight Arrow Connector 57">
              <a:extLst>
                <a:ext uri="{FF2B5EF4-FFF2-40B4-BE49-F238E27FC236}">
                  <a16:creationId xmlns:a16="http://schemas.microsoft.com/office/drawing/2014/main" id="{D4E0ACE4-3B8E-5818-E2C2-DEAE4E8523BC}"/>
                </a:ext>
              </a:extLst>
            </p:cNvPr>
            <p:cNvCxnSpPr>
              <a:cxnSpLocks/>
            </p:cNvCxnSpPr>
            <p:nvPr/>
          </p:nvCxnSpPr>
          <p:spPr>
            <a:xfrm flipH="1">
              <a:off x="10449059" y="4847843"/>
              <a:ext cx="278812" cy="122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40369FF-6A7C-594B-CCA6-3400743268E7}"/>
                </a:ext>
              </a:extLst>
            </p:cNvPr>
            <p:cNvCxnSpPr>
              <a:cxnSpLocks/>
            </p:cNvCxnSpPr>
            <p:nvPr/>
          </p:nvCxnSpPr>
          <p:spPr>
            <a:xfrm flipH="1">
              <a:off x="10449059" y="5412659"/>
              <a:ext cx="2788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419B446-6F3A-8981-29BA-35531D21ACAB}"/>
                </a:ext>
              </a:extLst>
            </p:cNvPr>
            <p:cNvCxnSpPr>
              <a:cxnSpLocks/>
            </p:cNvCxnSpPr>
            <p:nvPr/>
          </p:nvCxnSpPr>
          <p:spPr>
            <a:xfrm flipH="1">
              <a:off x="10449059" y="6164437"/>
              <a:ext cx="2788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13188FC-79FB-703C-12DF-5AFCDE0D3F02}"/>
                </a:ext>
              </a:extLst>
            </p:cNvPr>
            <p:cNvCxnSpPr>
              <a:cxnSpLocks/>
            </p:cNvCxnSpPr>
            <p:nvPr/>
          </p:nvCxnSpPr>
          <p:spPr>
            <a:xfrm>
              <a:off x="10739321" y="4824817"/>
              <a:ext cx="0" cy="135294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7DD9B61-12BE-1FA4-7D6B-5AAC07B23DFB}"/>
                </a:ext>
              </a:extLst>
            </p:cNvPr>
            <p:cNvSpPr txBox="1"/>
            <p:nvPr/>
          </p:nvSpPr>
          <p:spPr>
            <a:xfrm>
              <a:off x="10688181" y="4929144"/>
              <a:ext cx="1503819" cy="1054135"/>
            </a:xfrm>
            <a:prstGeom prst="rect">
              <a:avLst/>
            </a:prstGeom>
            <a:noFill/>
          </p:spPr>
          <p:txBody>
            <a:bodyPr wrap="square" rtlCol="0">
              <a:spAutoFit/>
            </a:bodyPr>
            <a:lstStyle/>
            <a:p>
              <a:pPr algn="ctr">
                <a:lnSpc>
                  <a:spcPts val="1500"/>
                </a:lnSpc>
              </a:pPr>
              <a:r>
                <a:rPr lang="en-US" sz="1400" b="1" dirty="0">
                  <a:latin typeface="Segoe UI" panose="020B0502040204020203" pitchFamily="34" charset="0"/>
                  <a:cs typeface="Segoe UI" panose="020B0502040204020203" pitchFamily="34" charset="0"/>
                </a:rPr>
                <a:t>In pset3, you’ll write a kernel heap allocator which manages this memory!</a:t>
              </a:r>
            </a:p>
          </p:txBody>
        </p:sp>
      </p:grpSp>
    </p:spTree>
    <p:extLst>
      <p:ext uri="{BB962C8B-B14F-4D97-AF65-F5344CB8AC3E}">
        <p14:creationId xmlns:p14="http://schemas.microsoft.com/office/powerpoint/2010/main" val="360412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1B763E-1BCD-E28B-539C-091E278AFC95}"/>
              </a:ext>
            </a:extLst>
          </p:cNvPr>
          <p:cNvSpPr txBox="1"/>
          <p:nvPr/>
        </p:nvSpPr>
        <p:spPr>
          <a:xfrm>
            <a:off x="282146" y="3055365"/>
            <a:ext cx="11627707" cy="3693319"/>
          </a:xfrm>
          <a:prstGeom prst="rect">
            <a:avLst/>
          </a:prstGeom>
          <a:solidFill>
            <a:schemeClr val="bg1">
              <a:lumMod val="95000"/>
            </a:schemeClr>
          </a:solidFill>
        </p:spPr>
        <p:txBody>
          <a:bodyPr wrap="square">
            <a:spAutoFit/>
          </a:bodyPr>
          <a:lstStyle/>
          <a:p>
            <a:r>
              <a:rPr lang="en-US" dirty="0">
                <a:solidFill>
                  <a:srgbClr val="00B050"/>
                </a:solidFill>
                <a:latin typeface="Lucida Console" panose="020B0609040504020204" pitchFamily="49" charset="0"/>
              </a:rPr>
              <a:t>// </a:t>
            </a:r>
            <a:r>
              <a:rPr lang="en-US" dirty="0" err="1">
                <a:solidFill>
                  <a:srgbClr val="00B050"/>
                </a:solidFill>
                <a:latin typeface="Lucida Console" panose="020B0609040504020204" pitchFamily="49" charset="0"/>
              </a:rPr>
              <a:t>WeensyOS’s</a:t>
            </a:r>
            <a:r>
              <a:rPr lang="en-US" dirty="0">
                <a:solidFill>
                  <a:srgbClr val="00B050"/>
                </a:solidFill>
                <a:latin typeface="Lucida Console" panose="020B0609040504020204" pitchFamily="49" charset="0"/>
              </a:rPr>
              <a:t> kernel.cc</a:t>
            </a:r>
          </a:p>
          <a:p>
            <a:r>
              <a:rPr lang="en-US" dirty="0">
                <a:solidFill>
                  <a:srgbClr val="00B050"/>
                </a:solidFill>
                <a:latin typeface="Lucida Console" panose="020B0609040504020204" pitchFamily="49" charset="0"/>
              </a:rPr>
              <a:t>// INITIAL PHYSICAL MEMORY LAYOUT</a:t>
            </a:r>
          </a:p>
          <a:p>
            <a:r>
              <a:rPr lang="en-US" dirty="0">
                <a:solidFill>
                  <a:srgbClr val="00B050"/>
                </a:solidFill>
                <a:latin typeface="Lucida Console" panose="020B0609040504020204" pitchFamily="49" charset="0"/>
              </a:rPr>
              <a:t>//</a:t>
            </a:r>
          </a:p>
          <a:p>
            <a:r>
              <a:rPr lang="en-US" dirty="0">
                <a:solidFill>
                  <a:srgbClr val="00B050"/>
                </a:solidFill>
                <a:latin typeface="Lucida Console" panose="020B0609040504020204" pitchFamily="49" charset="0"/>
              </a:rPr>
              <a:t>//  +-------------- Base Memory --------------+</a:t>
            </a:r>
          </a:p>
          <a:p>
            <a:r>
              <a:rPr lang="en-US" dirty="0">
                <a:solidFill>
                  <a:srgbClr val="00B050"/>
                </a:solidFill>
                <a:latin typeface="Lucida Console" panose="020B0609040504020204" pitchFamily="49" charset="0"/>
              </a:rPr>
              <a:t>//  v                                         </a:t>
            </a:r>
            <a:r>
              <a:rPr lang="en-US" dirty="0" err="1">
                <a:solidFill>
                  <a:srgbClr val="00B050"/>
                </a:solidFill>
                <a:latin typeface="Lucida Console" panose="020B0609040504020204" pitchFamily="49" charset="0"/>
              </a:rPr>
              <a:t>v</a:t>
            </a:r>
            <a:endParaRPr lang="en-US" dirty="0">
              <a:solidFill>
                <a:srgbClr val="00B050"/>
              </a:solidFill>
              <a:latin typeface="Lucida Console" panose="020B0609040504020204" pitchFamily="49" charset="0"/>
            </a:endParaRPr>
          </a:p>
          <a:p>
            <a:r>
              <a:rPr lang="en-US" dirty="0">
                <a:solidFill>
                  <a:srgbClr val="00B050"/>
                </a:solidFill>
                <a:latin typeface="Lucida Console" panose="020B0609040504020204" pitchFamily="49" charset="0"/>
              </a:rPr>
              <a:t>// +-----+--------------------+----------------+--------------------+---------/</a:t>
            </a:r>
          </a:p>
          <a:p>
            <a:r>
              <a:rPr lang="en-US" dirty="0">
                <a:solidFill>
                  <a:srgbClr val="00B050"/>
                </a:solidFill>
                <a:latin typeface="Lucida Console" panose="020B0609040504020204" pitchFamily="49" charset="0"/>
              </a:rPr>
              <a:t>// |     | Kernel      </a:t>
            </a:r>
            <a:r>
              <a:rPr lang="en-US" dirty="0" err="1">
                <a:solidFill>
                  <a:srgbClr val="00B050"/>
                </a:solidFill>
                <a:latin typeface="Lucida Console" panose="020B0609040504020204" pitchFamily="49" charset="0"/>
              </a:rPr>
              <a:t>Kernel</a:t>
            </a:r>
            <a:r>
              <a:rPr lang="en-US" dirty="0">
                <a:solidFill>
                  <a:srgbClr val="00B050"/>
                </a:solidFill>
                <a:latin typeface="Lucida Console" panose="020B0609040504020204" pitchFamily="49" charset="0"/>
              </a:rPr>
              <a:t> |       :    I/O | App 1        App 1 | App 2</a:t>
            </a:r>
          </a:p>
          <a:p>
            <a:r>
              <a:rPr lang="en-US" dirty="0">
                <a:solidFill>
                  <a:srgbClr val="00B050"/>
                </a:solidFill>
                <a:latin typeface="Lucida Console" panose="020B0609040504020204" pitchFamily="49" charset="0"/>
              </a:rPr>
              <a:t>// |     | Code + Data  Stack |  ...  : Memory | Code + Data  Stack | Code ...</a:t>
            </a:r>
          </a:p>
          <a:p>
            <a:r>
              <a:rPr lang="en-US" dirty="0">
                <a:solidFill>
                  <a:srgbClr val="00B050"/>
                </a:solidFill>
                <a:latin typeface="Lucida Console" panose="020B0609040504020204" pitchFamily="49" charset="0"/>
              </a:rPr>
              <a:t>// +-----+--------------------+----------------+--------------------+---------/</a:t>
            </a:r>
          </a:p>
          <a:p>
            <a:r>
              <a:rPr lang="en-US" dirty="0">
                <a:solidFill>
                  <a:srgbClr val="00B050"/>
                </a:solidFill>
                <a:latin typeface="Lucida Console" panose="020B0609040504020204" pitchFamily="49" charset="0"/>
              </a:rPr>
              <a:t>// 0  0x40000              0x80000 0xA0000 0x100000             0x140000</a:t>
            </a:r>
          </a:p>
          <a:p>
            <a:r>
              <a:rPr lang="en-US" dirty="0">
                <a:solidFill>
                  <a:srgbClr val="00B050"/>
                </a:solidFill>
                <a:latin typeface="Lucida Console" panose="020B0609040504020204" pitchFamily="49" charset="0"/>
              </a:rPr>
              <a:t>//                                             ^</a:t>
            </a:r>
          </a:p>
          <a:p>
            <a:r>
              <a:rPr lang="en-US" dirty="0">
                <a:solidFill>
                  <a:srgbClr val="00B050"/>
                </a:solidFill>
                <a:latin typeface="Lucida Console" panose="020B0609040504020204" pitchFamily="49" charset="0"/>
              </a:rPr>
              <a:t>//                                             | \___ PROC_SIZE ___/</a:t>
            </a:r>
          </a:p>
          <a:p>
            <a:r>
              <a:rPr lang="en-US" dirty="0">
                <a:solidFill>
                  <a:srgbClr val="00B050"/>
                </a:solidFill>
                <a:latin typeface="Lucida Console" panose="020B0609040504020204" pitchFamily="49" charset="0"/>
              </a:rPr>
              <a:t>//                                      PROC_START_ADDR</a:t>
            </a:r>
          </a:p>
        </p:txBody>
      </p:sp>
      <p:sp>
        <p:nvSpPr>
          <p:cNvPr id="2" name="Content Placeholder 2">
            <a:extLst>
              <a:ext uri="{FF2B5EF4-FFF2-40B4-BE49-F238E27FC236}">
                <a16:creationId xmlns:a16="http://schemas.microsoft.com/office/drawing/2014/main" id="{28FB6F3A-3B7E-1581-590A-1FBF1941462C}"/>
              </a:ext>
            </a:extLst>
          </p:cNvPr>
          <p:cNvSpPr>
            <a:spLocks noGrp="1"/>
          </p:cNvSpPr>
          <p:nvPr>
            <p:ph idx="1"/>
          </p:nvPr>
        </p:nvSpPr>
        <p:spPr>
          <a:xfrm>
            <a:off x="442784" y="716691"/>
            <a:ext cx="11627707" cy="2335426"/>
          </a:xfrm>
        </p:spPr>
        <p:txBody>
          <a:bodyPr>
            <a:normAutofit/>
          </a:bodyPr>
          <a:lstStyle/>
          <a:p>
            <a:r>
              <a:rPr lang="en-US" sz="2400" dirty="0"/>
              <a:t>The </a:t>
            </a:r>
            <a:r>
              <a:rPr lang="en-US" sz="2400" dirty="0" err="1"/>
              <a:t>WeensyOS</a:t>
            </a:r>
            <a:r>
              <a:rPr lang="en-US" sz="2400" dirty="0"/>
              <a:t> handout code uses a single page table (</a:t>
            </a:r>
            <a:r>
              <a:rPr lang="en-US" sz="2400" dirty="0" err="1">
                <a:latin typeface="Lucida Console" panose="020B0609040504020204" pitchFamily="49" charset="0"/>
              </a:rPr>
              <a:t>kernel_pagetable</a:t>
            </a:r>
            <a:r>
              <a:rPr lang="en-US" sz="2400" dirty="0"/>
              <a:t>) for the kernel and all user-mode processes</a:t>
            </a:r>
          </a:p>
          <a:p>
            <a:pPr lvl="1"/>
            <a:r>
              <a:rPr lang="en-US" sz="2000" dirty="0"/>
              <a:t>The page table uses an identity mapping: each virtual address </a:t>
            </a:r>
            <a:r>
              <a:rPr lang="en-US" sz="2000" dirty="0">
                <a:latin typeface="Lucida Console" panose="020B0609040504020204" pitchFamily="49" charset="0"/>
              </a:rPr>
              <a:t>x</a:t>
            </a:r>
            <a:r>
              <a:rPr lang="en-US" sz="2000" dirty="0"/>
              <a:t> maps to the physical address </a:t>
            </a:r>
            <a:r>
              <a:rPr lang="en-US" sz="2000" dirty="0">
                <a:latin typeface="Lucida Console" panose="020B0609040504020204" pitchFamily="49" charset="0"/>
              </a:rPr>
              <a:t>x</a:t>
            </a:r>
          </a:p>
          <a:p>
            <a:pPr lvl="1"/>
            <a:r>
              <a:rPr lang="en-US" sz="2000" dirty="0"/>
              <a:t>The kernel legitimately needs access to all physical memory, but user-mode processes do not!</a:t>
            </a:r>
          </a:p>
          <a:p>
            <a:r>
              <a:rPr lang="en-US" sz="2400" dirty="0"/>
              <a:t>Thus, in the handout kernel, there is no </a:t>
            </a:r>
            <a:r>
              <a:rPr lang="en-US" sz="2400" b="1" i="1" dirty="0"/>
              <a:t>memory isolation</a:t>
            </a:r>
            <a:r>
              <a:rPr lang="en-US" sz="2400" dirty="0"/>
              <a:t>—any process can tamper with any memory belonging to the kernel or another process </a:t>
            </a:r>
          </a:p>
        </p:txBody>
      </p:sp>
      <p:sp>
        <p:nvSpPr>
          <p:cNvPr id="7" name="Title 1">
            <a:extLst>
              <a:ext uri="{FF2B5EF4-FFF2-40B4-BE49-F238E27FC236}">
                <a16:creationId xmlns:a16="http://schemas.microsoft.com/office/drawing/2014/main" id="{9519F5C8-4F47-9F38-E4D5-962D286196BA}"/>
              </a:ext>
            </a:extLst>
          </p:cNvPr>
          <p:cNvSpPr>
            <a:spLocks noGrp="1"/>
          </p:cNvSpPr>
          <p:nvPr>
            <p:ph type="title"/>
          </p:nvPr>
        </p:nvSpPr>
        <p:spPr>
          <a:xfrm>
            <a:off x="838200" y="-5577"/>
            <a:ext cx="10515600" cy="858194"/>
          </a:xfrm>
        </p:spPr>
        <p:txBody>
          <a:bodyPr/>
          <a:lstStyle/>
          <a:p>
            <a:r>
              <a:rPr lang="en-US" dirty="0" err="1"/>
              <a:t>WeensyOS</a:t>
            </a:r>
            <a:r>
              <a:rPr lang="en-US" dirty="0"/>
              <a:t>: Page Tables</a:t>
            </a:r>
          </a:p>
        </p:txBody>
      </p:sp>
      <p:pic>
        <p:nvPicPr>
          <p:cNvPr id="13" name="Picture 12">
            <a:extLst>
              <a:ext uri="{FF2B5EF4-FFF2-40B4-BE49-F238E27FC236}">
                <a16:creationId xmlns:a16="http://schemas.microsoft.com/office/drawing/2014/main" id="{B6E0AE47-E0A4-F535-59FC-4D0B6D34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337" y="3015182"/>
            <a:ext cx="6516477" cy="3842818"/>
          </a:xfrm>
          <a:prstGeom prst="rect">
            <a:avLst/>
          </a:prstGeom>
        </p:spPr>
      </p:pic>
      <p:grpSp>
        <p:nvGrpSpPr>
          <p:cNvPr id="17" name="Group 16">
            <a:extLst>
              <a:ext uri="{FF2B5EF4-FFF2-40B4-BE49-F238E27FC236}">
                <a16:creationId xmlns:a16="http://schemas.microsoft.com/office/drawing/2014/main" id="{C626C599-D76C-E9B2-1EE8-60B9A60C59A6}"/>
              </a:ext>
            </a:extLst>
          </p:cNvPr>
          <p:cNvGrpSpPr/>
          <p:nvPr/>
        </p:nvGrpSpPr>
        <p:grpSpPr>
          <a:xfrm>
            <a:off x="3062284" y="3331986"/>
            <a:ext cx="5622581" cy="3140075"/>
            <a:chOff x="3062286" y="3001234"/>
            <a:chExt cx="5622581" cy="3140075"/>
          </a:xfrm>
        </p:grpSpPr>
        <p:pic>
          <p:nvPicPr>
            <p:cNvPr id="15" name="Picture 14">
              <a:extLst>
                <a:ext uri="{FF2B5EF4-FFF2-40B4-BE49-F238E27FC236}">
                  <a16:creationId xmlns:a16="http://schemas.microsoft.com/office/drawing/2014/main" id="{095976AC-BC48-E06D-7FBD-3ECB46019919}"/>
                </a:ext>
              </a:extLst>
            </p:cNvPr>
            <p:cNvPicPr>
              <a:picLocks noChangeAspect="1"/>
            </p:cNvPicPr>
            <p:nvPr/>
          </p:nvPicPr>
          <p:blipFill rotWithShape="1">
            <a:blip r:embed="rId4">
              <a:extLst>
                <a:ext uri="{28A0092B-C50C-407E-A947-70E740481C1C}">
                  <a14:useLocalDpi xmlns:a14="http://schemas.microsoft.com/office/drawing/2010/main" val="0"/>
                </a:ext>
              </a:extLst>
            </a:blip>
            <a:srcRect b="16207"/>
            <a:stretch/>
          </p:blipFill>
          <p:spPr>
            <a:xfrm>
              <a:off x="3062286" y="3001234"/>
              <a:ext cx="5622581" cy="3140075"/>
            </a:xfrm>
            <a:prstGeom prst="rect">
              <a:avLst/>
            </a:prstGeom>
          </p:spPr>
        </p:pic>
        <p:sp>
          <p:nvSpPr>
            <p:cNvPr id="16" name="TextBox 15">
              <a:extLst>
                <a:ext uri="{FF2B5EF4-FFF2-40B4-BE49-F238E27FC236}">
                  <a16:creationId xmlns:a16="http://schemas.microsoft.com/office/drawing/2014/main" id="{B7CFC5E3-9BB4-3350-BB63-8EEBAB529BE0}"/>
                </a:ext>
              </a:extLst>
            </p:cNvPr>
            <p:cNvSpPr txBox="1"/>
            <p:nvPr/>
          </p:nvSpPr>
          <p:spPr>
            <a:xfrm>
              <a:off x="5679970" y="3842949"/>
              <a:ext cx="2907974" cy="830997"/>
            </a:xfrm>
            <a:prstGeom prst="rect">
              <a:avLst/>
            </a:prstGeom>
            <a:no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You’ll add memory isolation in pset3!</a:t>
              </a:r>
            </a:p>
          </p:txBody>
        </p:sp>
      </p:grpSp>
    </p:spTree>
    <p:extLst>
      <p:ext uri="{BB962C8B-B14F-4D97-AF65-F5344CB8AC3E}">
        <p14:creationId xmlns:p14="http://schemas.microsoft.com/office/powerpoint/2010/main" val="8313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679E9-0CCB-877F-4CF3-3B737C11AA57}"/>
              </a:ext>
            </a:extLst>
          </p:cNvPr>
          <p:cNvSpPr>
            <a:spLocks noGrp="1"/>
          </p:cNvSpPr>
          <p:nvPr>
            <p:ph idx="1"/>
          </p:nvPr>
        </p:nvSpPr>
        <p:spPr>
          <a:xfrm>
            <a:off x="96794" y="895263"/>
            <a:ext cx="6773563" cy="5839169"/>
          </a:xfrm>
        </p:spPr>
        <p:txBody>
          <a:bodyPr>
            <a:normAutofit fontScale="92500" lnSpcReduction="10000"/>
          </a:bodyPr>
          <a:lstStyle/>
          <a:p>
            <a:r>
              <a:rPr lang="en-US" sz="3200" dirty="0"/>
              <a:t>Don’t let code (i.e., CPU instructions) access physical memory directly</a:t>
            </a:r>
          </a:p>
          <a:p>
            <a:r>
              <a:rPr lang="en-US" sz="3200" dirty="0"/>
              <a:t>Instead, use indirection!</a:t>
            </a:r>
          </a:p>
          <a:p>
            <a:pPr lvl="1"/>
            <a:r>
              <a:rPr lang="en-US" sz="2800" dirty="0"/>
              <a:t>CPU instructions manipulate virtual memory addresses in </a:t>
            </a:r>
            <a:r>
              <a:rPr lang="en-US" sz="2800" dirty="0">
                <a:latin typeface="Lucida Console" panose="020B0609040504020204" pitchFamily="49" charset="0"/>
              </a:rPr>
              <a:t>[0, (2</a:t>
            </a:r>
            <a:r>
              <a:rPr lang="en-US" sz="3600" baseline="30000" dirty="0">
                <a:latin typeface="Lucida Console" panose="020B0609040504020204" pitchFamily="49" charset="0"/>
              </a:rPr>
              <a:t>V</a:t>
            </a:r>
            <a:r>
              <a:rPr lang="en-US" sz="2800" dirty="0">
                <a:latin typeface="Lucida Console" panose="020B0609040504020204" pitchFamily="49" charset="0"/>
              </a:rPr>
              <a:t>)-1]</a:t>
            </a:r>
          </a:p>
          <a:p>
            <a:pPr lvl="1"/>
            <a:r>
              <a:rPr lang="en-US" sz="2800" dirty="0"/>
              <a:t>The kernel defines the mapping between virtual addresses and physical memory addresses in </a:t>
            </a:r>
            <a:r>
              <a:rPr lang="en-US" sz="2800" dirty="0">
                <a:latin typeface="Lucida Console" panose="020B0609040504020204" pitchFamily="49" charset="0"/>
              </a:rPr>
              <a:t>[0, (2</a:t>
            </a:r>
            <a:r>
              <a:rPr lang="en-US" sz="3600" baseline="30000" dirty="0">
                <a:latin typeface="Lucida Console" panose="020B0609040504020204" pitchFamily="49" charset="0"/>
              </a:rPr>
              <a:t>P</a:t>
            </a:r>
            <a:r>
              <a:rPr lang="en-US" sz="2800" dirty="0">
                <a:latin typeface="Lucida Console" panose="020B0609040504020204" pitchFamily="49" charset="0"/>
              </a:rPr>
              <a:t>)-1]</a:t>
            </a:r>
          </a:p>
          <a:p>
            <a:pPr lvl="1"/>
            <a:r>
              <a:rPr lang="en-US" sz="2800" dirty="0"/>
              <a:t>Kernel installs the appropriate virtual-to-physical mapping (the </a:t>
            </a:r>
            <a:r>
              <a:rPr lang="en-US" sz="2800" b="1" i="1" dirty="0"/>
              <a:t>page table</a:t>
            </a:r>
            <a:r>
              <a:rPr lang="en-US" sz="2800" dirty="0"/>
              <a:t>) when context-switching to a particular process</a:t>
            </a:r>
          </a:p>
          <a:p>
            <a:pPr lvl="1"/>
            <a:r>
              <a:rPr lang="en-US" sz="2800" dirty="0"/>
              <a:t>A CPU’s MMU hardware enforces the kernel-established mapping</a:t>
            </a:r>
          </a:p>
          <a:p>
            <a:pPr lvl="1"/>
            <a:r>
              <a:rPr lang="en-US" sz="2800" dirty="0"/>
              <a:t>Physical memory addresses are what the CPU actually sends to the DRAM hardware</a:t>
            </a:r>
          </a:p>
          <a:p>
            <a:endParaRPr lang="en-US" sz="3200" dirty="0"/>
          </a:p>
        </p:txBody>
      </p:sp>
      <p:grpSp>
        <p:nvGrpSpPr>
          <p:cNvPr id="4" name="Group 3">
            <a:extLst>
              <a:ext uri="{FF2B5EF4-FFF2-40B4-BE49-F238E27FC236}">
                <a16:creationId xmlns:a16="http://schemas.microsoft.com/office/drawing/2014/main" id="{53132A23-4375-9DA5-AC6D-1B7850FEC484}"/>
              </a:ext>
            </a:extLst>
          </p:cNvPr>
          <p:cNvGrpSpPr/>
          <p:nvPr/>
        </p:nvGrpSpPr>
        <p:grpSpPr>
          <a:xfrm>
            <a:off x="7273057" y="3609524"/>
            <a:ext cx="4657911" cy="1926301"/>
            <a:chOff x="197145" y="4931699"/>
            <a:chExt cx="4657911" cy="1926301"/>
          </a:xfrm>
        </p:grpSpPr>
        <p:sp>
          <p:nvSpPr>
            <p:cNvPr id="5" name="Rectangle 4">
              <a:extLst>
                <a:ext uri="{FF2B5EF4-FFF2-40B4-BE49-F238E27FC236}">
                  <a16:creationId xmlns:a16="http://schemas.microsoft.com/office/drawing/2014/main" id="{3A366ADE-9D8D-FA5B-59F9-7FAFD0CF82F5}"/>
                </a:ext>
              </a:extLst>
            </p:cNvPr>
            <p:cNvSpPr/>
            <p:nvPr/>
          </p:nvSpPr>
          <p:spPr>
            <a:xfrm>
              <a:off x="258046" y="5278497"/>
              <a:ext cx="4269217" cy="74726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6" name="TextBox 5">
              <a:extLst>
                <a:ext uri="{FF2B5EF4-FFF2-40B4-BE49-F238E27FC236}">
                  <a16:creationId xmlns:a16="http://schemas.microsoft.com/office/drawing/2014/main" id="{B2BB603B-2B3C-9949-75C0-5C08D242719F}"/>
                </a:ext>
              </a:extLst>
            </p:cNvPr>
            <p:cNvSpPr txBox="1"/>
            <p:nvPr/>
          </p:nvSpPr>
          <p:spPr>
            <a:xfrm>
              <a:off x="197145" y="6488668"/>
              <a:ext cx="84245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RAM</a:t>
              </a:r>
            </a:p>
          </p:txBody>
        </p:sp>
        <p:sp>
          <p:nvSpPr>
            <p:cNvPr id="7" name="TextBox 6">
              <a:extLst>
                <a:ext uri="{FF2B5EF4-FFF2-40B4-BE49-F238E27FC236}">
                  <a16:creationId xmlns:a16="http://schemas.microsoft.com/office/drawing/2014/main" id="{37A80162-DA4F-E112-2C14-24130675F4B1}"/>
                </a:ext>
              </a:extLst>
            </p:cNvPr>
            <p:cNvSpPr txBox="1"/>
            <p:nvPr/>
          </p:nvSpPr>
          <p:spPr>
            <a:xfrm>
              <a:off x="1039601" y="6488668"/>
              <a:ext cx="98990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sp>
          <p:nvSpPr>
            <p:cNvPr id="8" name="TextBox 7">
              <a:extLst>
                <a:ext uri="{FF2B5EF4-FFF2-40B4-BE49-F238E27FC236}">
                  <a16:creationId xmlns:a16="http://schemas.microsoft.com/office/drawing/2014/main" id="{5E7F042A-9E20-DC33-7EA6-9CB4D7F7A413}"/>
                </a:ext>
              </a:extLst>
            </p:cNvPr>
            <p:cNvSpPr txBox="1"/>
            <p:nvPr/>
          </p:nvSpPr>
          <p:spPr>
            <a:xfrm>
              <a:off x="2013362" y="6488668"/>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UX devices</a:t>
              </a:r>
            </a:p>
          </p:txBody>
        </p:sp>
        <p:sp>
          <p:nvSpPr>
            <p:cNvPr id="9" name="TextBox 8">
              <a:extLst>
                <a:ext uri="{FF2B5EF4-FFF2-40B4-BE49-F238E27FC236}">
                  <a16:creationId xmlns:a16="http://schemas.microsoft.com/office/drawing/2014/main" id="{DA255FFC-22C4-E483-E50F-26A63DC8DCE0}"/>
                </a:ext>
              </a:extLst>
            </p:cNvPr>
            <p:cNvSpPr txBox="1"/>
            <p:nvPr/>
          </p:nvSpPr>
          <p:spPr>
            <a:xfrm>
              <a:off x="3398310" y="6488668"/>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pic>
          <p:nvPicPr>
            <p:cNvPr id="10" name="Picture 9">
              <a:extLst>
                <a:ext uri="{FF2B5EF4-FFF2-40B4-BE49-F238E27FC236}">
                  <a16:creationId xmlns:a16="http://schemas.microsoft.com/office/drawing/2014/main" id="{F0C91AA9-C419-9F82-FA18-3C5979E1FC2C}"/>
                </a:ext>
              </a:extLst>
            </p:cNvPr>
            <p:cNvPicPr>
              <a:picLocks noChangeAspect="1"/>
            </p:cNvPicPr>
            <p:nvPr/>
          </p:nvPicPr>
          <p:blipFill rotWithShape="1">
            <a:blip r:embed="rId3">
              <a:extLst>
                <a:ext uri="{28A0092B-C50C-407E-A947-70E740481C1C}">
                  <a14:useLocalDpi xmlns:a14="http://schemas.microsoft.com/office/drawing/2010/main" val="0"/>
                </a:ext>
              </a:extLst>
            </a:blip>
            <a:srcRect t="19838" b="22330"/>
            <a:stretch/>
          </p:blipFill>
          <p:spPr>
            <a:xfrm>
              <a:off x="239353" y="6128158"/>
              <a:ext cx="754308" cy="436228"/>
            </a:xfrm>
            <a:prstGeom prst="rect">
              <a:avLst/>
            </a:prstGeom>
          </p:spPr>
        </p:pic>
        <p:cxnSp>
          <p:nvCxnSpPr>
            <p:cNvPr id="11" name="Straight Connector 10">
              <a:extLst>
                <a:ext uri="{FF2B5EF4-FFF2-40B4-BE49-F238E27FC236}">
                  <a16:creationId xmlns:a16="http://schemas.microsoft.com/office/drawing/2014/main" id="{746FA7F6-A5B8-FFDE-D03E-8000CD1F49BC}"/>
                </a:ext>
              </a:extLst>
            </p:cNvPr>
            <p:cNvCxnSpPr/>
            <p:nvPr/>
          </p:nvCxnSpPr>
          <p:spPr>
            <a:xfrm>
              <a:off x="584133" y="6013183"/>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3B7079D-9146-9F6A-D190-1FCEA0C6633F}"/>
                </a:ext>
              </a:extLst>
            </p:cNvPr>
            <p:cNvPicPr>
              <a:picLocks noChangeAspect="1"/>
            </p:cNvPicPr>
            <p:nvPr/>
          </p:nvPicPr>
          <p:blipFill>
            <a:blip r:embed="rId4"/>
            <a:stretch>
              <a:fillRect/>
            </a:stretch>
          </p:blipFill>
          <p:spPr>
            <a:xfrm rot="5400000">
              <a:off x="1235143" y="5986407"/>
              <a:ext cx="598815" cy="719730"/>
            </a:xfrm>
            <a:prstGeom prst="rect">
              <a:avLst/>
            </a:prstGeom>
          </p:spPr>
        </p:pic>
        <p:cxnSp>
          <p:nvCxnSpPr>
            <p:cNvPr id="13" name="Straight Connector 12">
              <a:extLst>
                <a:ext uri="{FF2B5EF4-FFF2-40B4-BE49-F238E27FC236}">
                  <a16:creationId xmlns:a16="http://schemas.microsoft.com/office/drawing/2014/main" id="{CAA02E29-5F7F-CAE4-D30F-94AD3F11FAD4}"/>
                </a:ext>
              </a:extLst>
            </p:cNvPr>
            <p:cNvCxnSpPr/>
            <p:nvPr/>
          </p:nvCxnSpPr>
          <p:spPr>
            <a:xfrm>
              <a:off x="1503244" y="5955028"/>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11953BC-E9B5-468A-DB05-9C2A70AE4160}"/>
                </a:ext>
              </a:extLst>
            </p:cNvPr>
            <p:cNvGrpSpPr/>
            <p:nvPr/>
          </p:nvGrpSpPr>
          <p:grpSpPr>
            <a:xfrm>
              <a:off x="1924764" y="5877087"/>
              <a:ext cx="1603868" cy="768593"/>
              <a:chOff x="9486633" y="5877087"/>
              <a:chExt cx="1603868" cy="768593"/>
            </a:xfrm>
          </p:grpSpPr>
          <p:pic>
            <p:nvPicPr>
              <p:cNvPr id="38" name="Picture 37">
                <a:extLst>
                  <a:ext uri="{FF2B5EF4-FFF2-40B4-BE49-F238E27FC236}">
                    <a16:creationId xmlns:a16="http://schemas.microsoft.com/office/drawing/2014/main" id="{92B2CF13-F635-DD0D-7A6F-B02B07D1B4E9}"/>
                  </a:ext>
                </a:extLst>
              </p:cNvPr>
              <p:cNvPicPr>
                <a:picLocks noChangeAspect="1"/>
              </p:cNvPicPr>
              <p:nvPr/>
            </p:nvPicPr>
            <p:blipFill>
              <a:blip r:embed="rId5"/>
              <a:stretch>
                <a:fillRect/>
              </a:stretch>
            </p:blipFill>
            <p:spPr>
              <a:xfrm>
                <a:off x="9486633" y="5877087"/>
                <a:ext cx="1603868" cy="768593"/>
              </a:xfrm>
              <a:prstGeom prst="rect">
                <a:avLst/>
              </a:prstGeom>
            </p:spPr>
          </p:pic>
          <p:cxnSp>
            <p:nvCxnSpPr>
              <p:cNvPr id="39" name="Straight Connector 38">
                <a:extLst>
                  <a:ext uri="{FF2B5EF4-FFF2-40B4-BE49-F238E27FC236}">
                    <a16:creationId xmlns:a16="http://schemas.microsoft.com/office/drawing/2014/main" id="{222372A1-5CAE-D783-B7FF-D03A4F8DA41B}"/>
                  </a:ext>
                </a:extLst>
              </p:cNvPr>
              <p:cNvCxnSpPr/>
              <p:nvPr/>
            </p:nvCxnSpPr>
            <p:spPr>
              <a:xfrm>
                <a:off x="10144796" y="596071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632C35A-286B-BE1E-4A23-3106FFF330B7}"/>
                  </a:ext>
                </a:extLst>
              </p:cNvPr>
              <p:cNvCxnSpPr/>
              <p:nvPr/>
            </p:nvCxnSpPr>
            <p:spPr>
              <a:xfrm>
                <a:off x="10851244" y="5958799"/>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574C9505-374D-5CAD-33B0-9D198E1EB5D8}"/>
                </a:ext>
              </a:extLst>
            </p:cNvPr>
            <p:cNvPicPr>
              <a:picLocks noChangeAspect="1"/>
            </p:cNvPicPr>
            <p:nvPr/>
          </p:nvPicPr>
          <p:blipFill>
            <a:blip r:embed="rId6"/>
            <a:stretch>
              <a:fillRect/>
            </a:stretch>
          </p:blipFill>
          <p:spPr>
            <a:xfrm rot="10800000">
              <a:off x="3749409" y="5934841"/>
              <a:ext cx="766934" cy="700618"/>
            </a:xfrm>
            <a:prstGeom prst="rect">
              <a:avLst/>
            </a:prstGeom>
          </p:spPr>
        </p:pic>
        <p:pic>
          <p:nvPicPr>
            <p:cNvPr id="16" name="Picture 15">
              <a:extLst>
                <a:ext uri="{FF2B5EF4-FFF2-40B4-BE49-F238E27FC236}">
                  <a16:creationId xmlns:a16="http://schemas.microsoft.com/office/drawing/2014/main" id="{CE486AE6-C242-36ED-9EF8-B2F61453C62B}"/>
                </a:ext>
              </a:extLst>
            </p:cNvPr>
            <p:cNvPicPr>
              <a:picLocks noChangeAspect="1"/>
            </p:cNvPicPr>
            <p:nvPr/>
          </p:nvPicPr>
          <p:blipFill>
            <a:blip r:embed="rId7"/>
            <a:stretch>
              <a:fillRect/>
            </a:stretch>
          </p:blipFill>
          <p:spPr>
            <a:xfrm>
              <a:off x="494858" y="4931699"/>
              <a:ext cx="560425" cy="560425"/>
            </a:xfrm>
            <a:prstGeom prst="rect">
              <a:avLst/>
            </a:prstGeom>
          </p:spPr>
        </p:pic>
        <p:grpSp>
          <p:nvGrpSpPr>
            <p:cNvPr id="17" name="Group 16">
              <a:extLst>
                <a:ext uri="{FF2B5EF4-FFF2-40B4-BE49-F238E27FC236}">
                  <a16:creationId xmlns:a16="http://schemas.microsoft.com/office/drawing/2014/main" id="{90192915-5723-FC25-5A97-067545006695}"/>
                </a:ext>
              </a:extLst>
            </p:cNvPr>
            <p:cNvGrpSpPr/>
            <p:nvPr/>
          </p:nvGrpSpPr>
          <p:grpSpPr>
            <a:xfrm>
              <a:off x="1408225" y="4931700"/>
              <a:ext cx="2883059" cy="564196"/>
              <a:chOff x="8957216" y="4931700"/>
              <a:chExt cx="2883059" cy="564196"/>
            </a:xfrm>
          </p:grpSpPr>
          <p:pic>
            <p:nvPicPr>
              <p:cNvPr id="34" name="Picture 33">
                <a:extLst>
                  <a:ext uri="{FF2B5EF4-FFF2-40B4-BE49-F238E27FC236}">
                    <a16:creationId xmlns:a16="http://schemas.microsoft.com/office/drawing/2014/main" id="{1A9AE582-3CAE-85A0-72E1-472D466BC133}"/>
                  </a:ext>
                </a:extLst>
              </p:cNvPr>
              <p:cNvPicPr>
                <a:picLocks noChangeAspect="1"/>
              </p:cNvPicPr>
              <p:nvPr/>
            </p:nvPicPr>
            <p:blipFill>
              <a:blip r:embed="rId7"/>
              <a:stretch>
                <a:fillRect/>
              </a:stretch>
            </p:blipFill>
            <p:spPr>
              <a:xfrm>
                <a:off x="8957216" y="4931700"/>
                <a:ext cx="560425" cy="560425"/>
              </a:xfrm>
              <a:prstGeom prst="rect">
                <a:avLst/>
              </a:prstGeom>
            </p:spPr>
          </p:pic>
          <p:grpSp>
            <p:nvGrpSpPr>
              <p:cNvPr id="35" name="Group 34">
                <a:extLst>
                  <a:ext uri="{FF2B5EF4-FFF2-40B4-BE49-F238E27FC236}">
                    <a16:creationId xmlns:a16="http://schemas.microsoft.com/office/drawing/2014/main" id="{92D08B63-9276-EADB-0ACD-2D452A4E50ED}"/>
                  </a:ext>
                </a:extLst>
              </p:cNvPr>
              <p:cNvGrpSpPr/>
              <p:nvPr/>
            </p:nvGrpSpPr>
            <p:grpSpPr>
              <a:xfrm>
                <a:off x="10366483" y="4935470"/>
                <a:ext cx="1473792" cy="560426"/>
                <a:chOff x="8043849" y="4931699"/>
                <a:chExt cx="1473792" cy="560426"/>
              </a:xfrm>
            </p:grpSpPr>
            <p:pic>
              <p:nvPicPr>
                <p:cNvPr id="36" name="Picture 35">
                  <a:extLst>
                    <a:ext uri="{FF2B5EF4-FFF2-40B4-BE49-F238E27FC236}">
                      <a16:creationId xmlns:a16="http://schemas.microsoft.com/office/drawing/2014/main" id="{FE2463EB-AF9F-C14E-AC09-78C80CC9CABF}"/>
                    </a:ext>
                  </a:extLst>
                </p:cNvPr>
                <p:cNvPicPr>
                  <a:picLocks noChangeAspect="1"/>
                </p:cNvPicPr>
                <p:nvPr/>
              </p:nvPicPr>
              <p:blipFill>
                <a:blip r:embed="rId7"/>
                <a:stretch>
                  <a:fillRect/>
                </a:stretch>
              </p:blipFill>
              <p:spPr>
                <a:xfrm>
                  <a:off x="8043849" y="4931699"/>
                  <a:ext cx="560425" cy="560425"/>
                </a:xfrm>
                <a:prstGeom prst="rect">
                  <a:avLst/>
                </a:prstGeom>
              </p:spPr>
            </p:pic>
            <p:pic>
              <p:nvPicPr>
                <p:cNvPr id="37" name="Picture 36">
                  <a:extLst>
                    <a:ext uri="{FF2B5EF4-FFF2-40B4-BE49-F238E27FC236}">
                      <a16:creationId xmlns:a16="http://schemas.microsoft.com/office/drawing/2014/main" id="{4295E598-28E6-8A79-BA5A-B39675373CBD}"/>
                    </a:ext>
                  </a:extLst>
                </p:cNvPr>
                <p:cNvPicPr>
                  <a:picLocks noChangeAspect="1"/>
                </p:cNvPicPr>
                <p:nvPr/>
              </p:nvPicPr>
              <p:blipFill>
                <a:blip r:embed="rId7"/>
                <a:stretch>
                  <a:fillRect/>
                </a:stretch>
              </p:blipFill>
              <p:spPr>
                <a:xfrm>
                  <a:off x="8957216" y="4931700"/>
                  <a:ext cx="560425" cy="560425"/>
                </a:xfrm>
                <a:prstGeom prst="rect">
                  <a:avLst/>
                </a:prstGeom>
              </p:spPr>
            </p:pic>
          </p:grpSp>
        </p:grpSp>
        <p:grpSp>
          <p:nvGrpSpPr>
            <p:cNvPr id="18" name="Group 17">
              <a:extLst>
                <a:ext uri="{FF2B5EF4-FFF2-40B4-BE49-F238E27FC236}">
                  <a16:creationId xmlns:a16="http://schemas.microsoft.com/office/drawing/2014/main" id="{77EFAE80-1135-6E2E-9C85-CAC6C36A5874}"/>
                </a:ext>
              </a:extLst>
            </p:cNvPr>
            <p:cNvGrpSpPr>
              <a:grpSpLocks noChangeAspect="1"/>
            </p:cNvGrpSpPr>
            <p:nvPr/>
          </p:nvGrpSpPr>
          <p:grpSpPr>
            <a:xfrm>
              <a:off x="218438" y="5069471"/>
              <a:ext cx="466605" cy="284880"/>
              <a:chOff x="7946524" y="5652130"/>
              <a:chExt cx="554518" cy="338554"/>
            </a:xfrm>
          </p:grpSpPr>
          <p:sp>
            <p:nvSpPr>
              <p:cNvPr id="32" name="Rectangle: Rounded Corners 31">
                <a:extLst>
                  <a:ext uri="{FF2B5EF4-FFF2-40B4-BE49-F238E27FC236}">
                    <a16:creationId xmlns:a16="http://schemas.microsoft.com/office/drawing/2014/main" id="{67097681-6085-31B9-2650-F474F3082DED}"/>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691809DB-DBD2-C9F0-97A2-6A77F2EBF5DC}"/>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19" name="Group 18">
              <a:extLst>
                <a:ext uri="{FF2B5EF4-FFF2-40B4-BE49-F238E27FC236}">
                  <a16:creationId xmlns:a16="http://schemas.microsoft.com/office/drawing/2014/main" id="{17518432-C0A1-6595-45CA-FB2EC1EC731B}"/>
                </a:ext>
              </a:extLst>
            </p:cNvPr>
            <p:cNvGrpSpPr>
              <a:grpSpLocks noChangeAspect="1"/>
            </p:cNvGrpSpPr>
            <p:nvPr/>
          </p:nvGrpSpPr>
          <p:grpSpPr>
            <a:xfrm>
              <a:off x="1797073" y="5073242"/>
              <a:ext cx="466605" cy="284880"/>
              <a:chOff x="7946524" y="5652130"/>
              <a:chExt cx="554518" cy="338554"/>
            </a:xfrm>
          </p:grpSpPr>
          <p:sp>
            <p:nvSpPr>
              <p:cNvPr id="30" name="Rectangle: Rounded Corners 29">
                <a:extLst>
                  <a:ext uri="{FF2B5EF4-FFF2-40B4-BE49-F238E27FC236}">
                    <a16:creationId xmlns:a16="http://schemas.microsoft.com/office/drawing/2014/main" id="{EA20E18D-75E6-03A7-A174-B62327A70CD3}"/>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a:extLst>
                  <a:ext uri="{FF2B5EF4-FFF2-40B4-BE49-F238E27FC236}">
                    <a16:creationId xmlns:a16="http://schemas.microsoft.com/office/drawing/2014/main" id="{DAE96659-AC06-2BA6-5F52-C41D7AD94894}"/>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0" name="Group 19">
              <a:extLst>
                <a:ext uri="{FF2B5EF4-FFF2-40B4-BE49-F238E27FC236}">
                  <a16:creationId xmlns:a16="http://schemas.microsoft.com/office/drawing/2014/main" id="{4795CE5D-0A4E-066E-36A8-0F7F142960B7}"/>
                </a:ext>
              </a:extLst>
            </p:cNvPr>
            <p:cNvGrpSpPr>
              <a:grpSpLocks noChangeAspect="1"/>
            </p:cNvGrpSpPr>
            <p:nvPr/>
          </p:nvGrpSpPr>
          <p:grpSpPr>
            <a:xfrm>
              <a:off x="2522464" y="5073610"/>
              <a:ext cx="466605" cy="284880"/>
              <a:chOff x="7946524" y="5652130"/>
              <a:chExt cx="554518" cy="338554"/>
            </a:xfrm>
          </p:grpSpPr>
          <p:sp>
            <p:nvSpPr>
              <p:cNvPr id="28" name="Rectangle: Rounded Corners 27">
                <a:extLst>
                  <a:ext uri="{FF2B5EF4-FFF2-40B4-BE49-F238E27FC236}">
                    <a16:creationId xmlns:a16="http://schemas.microsoft.com/office/drawing/2014/main" id="{B49E0EA7-7DEB-8B59-825B-19DCBA4A8E75}"/>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6EEA6B0A-3A32-7A39-BE4E-7673EFB52EC7}"/>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1" name="Group 20">
              <a:extLst>
                <a:ext uri="{FF2B5EF4-FFF2-40B4-BE49-F238E27FC236}">
                  <a16:creationId xmlns:a16="http://schemas.microsoft.com/office/drawing/2014/main" id="{1570476F-9148-12ED-867F-35BAD47F2E86}"/>
                </a:ext>
              </a:extLst>
            </p:cNvPr>
            <p:cNvGrpSpPr>
              <a:grpSpLocks noChangeAspect="1"/>
            </p:cNvGrpSpPr>
            <p:nvPr/>
          </p:nvGrpSpPr>
          <p:grpSpPr>
            <a:xfrm>
              <a:off x="4094286" y="5068244"/>
              <a:ext cx="466605" cy="284880"/>
              <a:chOff x="7946524" y="5652130"/>
              <a:chExt cx="554518" cy="338554"/>
            </a:xfrm>
          </p:grpSpPr>
          <p:sp>
            <p:nvSpPr>
              <p:cNvPr id="26" name="Rectangle: Rounded Corners 25">
                <a:extLst>
                  <a:ext uri="{FF2B5EF4-FFF2-40B4-BE49-F238E27FC236}">
                    <a16:creationId xmlns:a16="http://schemas.microsoft.com/office/drawing/2014/main" id="{7678B57F-14AE-CAC1-E00E-B5111AE36F0E}"/>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xtBox 26">
                <a:extLst>
                  <a:ext uri="{FF2B5EF4-FFF2-40B4-BE49-F238E27FC236}">
                    <a16:creationId xmlns:a16="http://schemas.microsoft.com/office/drawing/2014/main" id="{E3690CA8-8555-43CC-2708-7F8AC2F98DBA}"/>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pic>
          <p:nvPicPr>
            <p:cNvPr id="22" name="Picture 21">
              <a:extLst>
                <a:ext uri="{FF2B5EF4-FFF2-40B4-BE49-F238E27FC236}">
                  <a16:creationId xmlns:a16="http://schemas.microsoft.com/office/drawing/2014/main" id="{D1E953AB-28D9-4CB5-83DC-68A3D42B0DBD}"/>
                </a:ext>
              </a:extLst>
            </p:cNvPr>
            <p:cNvPicPr>
              <a:picLocks noChangeAspect="1"/>
            </p:cNvPicPr>
            <p:nvPr/>
          </p:nvPicPr>
          <p:blipFill>
            <a:blip r:embed="rId8"/>
            <a:stretch>
              <a:fillRect/>
            </a:stretch>
          </p:blipFill>
          <p:spPr>
            <a:xfrm flipH="1">
              <a:off x="656781" y="5272115"/>
              <a:ext cx="256314" cy="255994"/>
            </a:xfrm>
            <a:prstGeom prst="rect">
              <a:avLst/>
            </a:prstGeom>
          </p:spPr>
        </p:pic>
        <p:pic>
          <p:nvPicPr>
            <p:cNvPr id="23" name="Picture 22">
              <a:extLst>
                <a:ext uri="{FF2B5EF4-FFF2-40B4-BE49-F238E27FC236}">
                  <a16:creationId xmlns:a16="http://schemas.microsoft.com/office/drawing/2014/main" id="{E2796936-C784-00CA-8481-BA1B91446A8B}"/>
                </a:ext>
              </a:extLst>
            </p:cNvPr>
            <p:cNvPicPr>
              <a:picLocks noChangeAspect="1"/>
            </p:cNvPicPr>
            <p:nvPr/>
          </p:nvPicPr>
          <p:blipFill>
            <a:blip r:embed="rId8"/>
            <a:stretch>
              <a:fillRect/>
            </a:stretch>
          </p:blipFill>
          <p:spPr>
            <a:xfrm flipH="1">
              <a:off x="1568754" y="5278497"/>
              <a:ext cx="256314" cy="255994"/>
            </a:xfrm>
            <a:prstGeom prst="rect">
              <a:avLst/>
            </a:prstGeom>
          </p:spPr>
        </p:pic>
        <p:pic>
          <p:nvPicPr>
            <p:cNvPr id="24" name="Picture 23">
              <a:extLst>
                <a:ext uri="{FF2B5EF4-FFF2-40B4-BE49-F238E27FC236}">
                  <a16:creationId xmlns:a16="http://schemas.microsoft.com/office/drawing/2014/main" id="{1FAC302B-1844-1DD2-81EE-06D380D37CA1}"/>
                </a:ext>
              </a:extLst>
            </p:cNvPr>
            <p:cNvPicPr>
              <a:picLocks noChangeAspect="1"/>
            </p:cNvPicPr>
            <p:nvPr/>
          </p:nvPicPr>
          <p:blipFill>
            <a:blip r:embed="rId8"/>
            <a:stretch>
              <a:fillRect/>
            </a:stretch>
          </p:blipFill>
          <p:spPr>
            <a:xfrm flipH="1">
              <a:off x="2984363" y="5278497"/>
              <a:ext cx="256314" cy="255994"/>
            </a:xfrm>
            <a:prstGeom prst="rect">
              <a:avLst/>
            </a:prstGeom>
          </p:spPr>
        </p:pic>
        <p:pic>
          <p:nvPicPr>
            <p:cNvPr id="25" name="Picture 24">
              <a:extLst>
                <a:ext uri="{FF2B5EF4-FFF2-40B4-BE49-F238E27FC236}">
                  <a16:creationId xmlns:a16="http://schemas.microsoft.com/office/drawing/2014/main" id="{43CB1C64-532A-296E-17B4-D5BCA792F544}"/>
                </a:ext>
              </a:extLst>
            </p:cNvPr>
            <p:cNvPicPr>
              <a:picLocks noChangeAspect="1"/>
            </p:cNvPicPr>
            <p:nvPr/>
          </p:nvPicPr>
          <p:blipFill>
            <a:blip r:embed="rId8"/>
            <a:stretch>
              <a:fillRect/>
            </a:stretch>
          </p:blipFill>
          <p:spPr>
            <a:xfrm flipH="1">
              <a:off x="3899219" y="5268443"/>
              <a:ext cx="256314" cy="255994"/>
            </a:xfrm>
            <a:prstGeom prst="rect">
              <a:avLst/>
            </a:prstGeom>
          </p:spPr>
        </p:pic>
      </p:grpSp>
      <p:grpSp>
        <p:nvGrpSpPr>
          <p:cNvPr id="41" name="Group 40">
            <a:extLst>
              <a:ext uri="{FF2B5EF4-FFF2-40B4-BE49-F238E27FC236}">
                <a16:creationId xmlns:a16="http://schemas.microsoft.com/office/drawing/2014/main" id="{7EFC0FCE-8E6E-D5B0-6AF4-971B801FE282}"/>
              </a:ext>
            </a:extLst>
          </p:cNvPr>
          <p:cNvGrpSpPr/>
          <p:nvPr/>
        </p:nvGrpSpPr>
        <p:grpSpPr>
          <a:xfrm>
            <a:off x="6967151" y="308064"/>
            <a:ext cx="1308690" cy="3116822"/>
            <a:chOff x="6996374" y="1049472"/>
            <a:chExt cx="1308690" cy="3116822"/>
          </a:xfrm>
        </p:grpSpPr>
        <p:sp>
          <p:nvSpPr>
            <p:cNvPr id="42" name="Rectangle 41">
              <a:extLst>
                <a:ext uri="{FF2B5EF4-FFF2-40B4-BE49-F238E27FC236}">
                  <a16:creationId xmlns:a16="http://schemas.microsoft.com/office/drawing/2014/main" id="{B36A6A38-F5FC-7C1A-C7A9-253972B3CB14}"/>
                </a:ext>
              </a:extLst>
            </p:cNvPr>
            <p:cNvSpPr/>
            <p:nvPr/>
          </p:nvSpPr>
          <p:spPr>
            <a:xfrm>
              <a:off x="7584310" y="1685096"/>
              <a:ext cx="560426" cy="2481198"/>
            </a:xfrm>
            <a:prstGeom prst="rect">
              <a:avLst/>
            </a:prstGeom>
            <a:solidFill>
              <a:srgbClr val="FF8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43" name="TextBox 42">
              <a:extLst>
                <a:ext uri="{FF2B5EF4-FFF2-40B4-BE49-F238E27FC236}">
                  <a16:creationId xmlns:a16="http://schemas.microsoft.com/office/drawing/2014/main" id="{E0D44280-486E-7EB6-5310-ACD1A7C2F977}"/>
                </a:ext>
              </a:extLst>
            </p:cNvPr>
            <p:cNvSpPr txBox="1"/>
            <p:nvPr/>
          </p:nvSpPr>
          <p:spPr>
            <a:xfrm>
              <a:off x="6996374" y="1049472"/>
              <a:ext cx="130869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 process X</a:t>
              </a:r>
            </a:p>
          </p:txBody>
        </p:sp>
      </p:grpSp>
      <p:grpSp>
        <p:nvGrpSpPr>
          <p:cNvPr id="44" name="Group 43">
            <a:extLst>
              <a:ext uri="{FF2B5EF4-FFF2-40B4-BE49-F238E27FC236}">
                <a16:creationId xmlns:a16="http://schemas.microsoft.com/office/drawing/2014/main" id="{641300F7-FCFB-00F2-233C-8DE9C4FD65E4}"/>
              </a:ext>
            </a:extLst>
          </p:cNvPr>
          <p:cNvGrpSpPr/>
          <p:nvPr/>
        </p:nvGrpSpPr>
        <p:grpSpPr>
          <a:xfrm>
            <a:off x="10638121" y="295405"/>
            <a:ext cx="1308690" cy="3125027"/>
            <a:chOff x="10667344" y="1036813"/>
            <a:chExt cx="1308690" cy="3125027"/>
          </a:xfrm>
        </p:grpSpPr>
        <p:sp>
          <p:nvSpPr>
            <p:cNvPr id="45" name="Rectangle 44">
              <a:extLst>
                <a:ext uri="{FF2B5EF4-FFF2-40B4-BE49-F238E27FC236}">
                  <a16:creationId xmlns:a16="http://schemas.microsoft.com/office/drawing/2014/main" id="{6DA2F2DE-C2DC-5DC5-5BA5-CB8889285E9B}"/>
                </a:ext>
              </a:extLst>
            </p:cNvPr>
            <p:cNvSpPr/>
            <p:nvPr/>
          </p:nvSpPr>
          <p:spPr>
            <a:xfrm>
              <a:off x="10835993" y="1680642"/>
              <a:ext cx="560426" cy="2481198"/>
            </a:xfrm>
            <a:prstGeom prst="rect">
              <a:avLst/>
            </a:prstGeom>
            <a:solidFill>
              <a:srgbClr val="99FF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46" name="TextBox 45">
              <a:extLst>
                <a:ext uri="{FF2B5EF4-FFF2-40B4-BE49-F238E27FC236}">
                  <a16:creationId xmlns:a16="http://schemas.microsoft.com/office/drawing/2014/main" id="{73F56E97-7274-74CD-3085-459FF9DA19E8}"/>
                </a:ext>
              </a:extLst>
            </p:cNvPr>
            <p:cNvSpPr txBox="1"/>
            <p:nvPr/>
          </p:nvSpPr>
          <p:spPr>
            <a:xfrm>
              <a:off x="10667344" y="1036813"/>
              <a:ext cx="130869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 process Z</a:t>
              </a:r>
            </a:p>
          </p:txBody>
        </p:sp>
      </p:grpSp>
      <p:grpSp>
        <p:nvGrpSpPr>
          <p:cNvPr id="47" name="Group 46">
            <a:extLst>
              <a:ext uri="{FF2B5EF4-FFF2-40B4-BE49-F238E27FC236}">
                <a16:creationId xmlns:a16="http://schemas.microsoft.com/office/drawing/2014/main" id="{AB724334-CB8B-50A5-BAE8-AD456E5F54AC}"/>
              </a:ext>
            </a:extLst>
          </p:cNvPr>
          <p:cNvGrpSpPr/>
          <p:nvPr/>
        </p:nvGrpSpPr>
        <p:grpSpPr>
          <a:xfrm>
            <a:off x="9444054" y="574234"/>
            <a:ext cx="1308690" cy="2846198"/>
            <a:chOff x="9473277" y="1315642"/>
            <a:chExt cx="1308690" cy="2846198"/>
          </a:xfrm>
        </p:grpSpPr>
        <p:sp>
          <p:nvSpPr>
            <p:cNvPr id="48" name="Rectangle 47">
              <a:extLst>
                <a:ext uri="{FF2B5EF4-FFF2-40B4-BE49-F238E27FC236}">
                  <a16:creationId xmlns:a16="http://schemas.microsoft.com/office/drawing/2014/main" id="{AE43741D-0235-0E51-1400-DE5D05A77F87}"/>
                </a:ext>
              </a:extLst>
            </p:cNvPr>
            <p:cNvSpPr/>
            <p:nvPr/>
          </p:nvSpPr>
          <p:spPr>
            <a:xfrm>
              <a:off x="9860336" y="1680642"/>
              <a:ext cx="560426" cy="2481198"/>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BC874CE8-C532-4399-90B3-7AFED50F3B8A}"/>
                </a:ext>
              </a:extLst>
            </p:cNvPr>
            <p:cNvSpPr txBox="1"/>
            <p:nvPr/>
          </p:nvSpPr>
          <p:spPr>
            <a:xfrm>
              <a:off x="9473277" y="1315642"/>
              <a:ext cx="130869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Kernel</a:t>
              </a:r>
            </a:p>
          </p:txBody>
        </p:sp>
      </p:grpSp>
      <p:grpSp>
        <p:nvGrpSpPr>
          <p:cNvPr id="50" name="Group 49">
            <a:extLst>
              <a:ext uri="{FF2B5EF4-FFF2-40B4-BE49-F238E27FC236}">
                <a16:creationId xmlns:a16="http://schemas.microsoft.com/office/drawing/2014/main" id="{3FB490AF-097C-6B3E-7273-866B77EFB692}"/>
              </a:ext>
            </a:extLst>
          </p:cNvPr>
          <p:cNvGrpSpPr/>
          <p:nvPr/>
        </p:nvGrpSpPr>
        <p:grpSpPr>
          <a:xfrm>
            <a:off x="8159876" y="299518"/>
            <a:ext cx="1308690" cy="3125368"/>
            <a:chOff x="8189099" y="1040926"/>
            <a:chExt cx="1308690" cy="3125368"/>
          </a:xfrm>
        </p:grpSpPr>
        <p:sp>
          <p:nvSpPr>
            <p:cNvPr id="51" name="Rectangle 50">
              <a:extLst>
                <a:ext uri="{FF2B5EF4-FFF2-40B4-BE49-F238E27FC236}">
                  <a16:creationId xmlns:a16="http://schemas.microsoft.com/office/drawing/2014/main" id="{2030C8C6-B1DD-DBE9-4F35-44AF8ABB7A8D}"/>
                </a:ext>
              </a:extLst>
            </p:cNvPr>
            <p:cNvSpPr/>
            <p:nvPr/>
          </p:nvSpPr>
          <p:spPr>
            <a:xfrm>
              <a:off x="8512679" y="1685096"/>
              <a:ext cx="560426" cy="2481198"/>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52" name="TextBox 51">
              <a:extLst>
                <a:ext uri="{FF2B5EF4-FFF2-40B4-BE49-F238E27FC236}">
                  <a16:creationId xmlns:a16="http://schemas.microsoft.com/office/drawing/2014/main" id="{7608FC5C-B7CA-9961-0CC0-243127FB5281}"/>
                </a:ext>
              </a:extLst>
            </p:cNvPr>
            <p:cNvSpPr txBox="1"/>
            <p:nvPr/>
          </p:nvSpPr>
          <p:spPr>
            <a:xfrm>
              <a:off x="8189099" y="1040926"/>
              <a:ext cx="130869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 process Y</a:t>
              </a:r>
            </a:p>
          </p:txBody>
        </p:sp>
      </p:grpSp>
      <p:sp>
        <p:nvSpPr>
          <p:cNvPr id="55" name="Title 1">
            <a:extLst>
              <a:ext uri="{FF2B5EF4-FFF2-40B4-BE49-F238E27FC236}">
                <a16:creationId xmlns:a16="http://schemas.microsoft.com/office/drawing/2014/main" id="{0C93B5B9-5B29-5450-FDDA-6130E3B67FB6}"/>
              </a:ext>
            </a:extLst>
          </p:cNvPr>
          <p:cNvSpPr>
            <a:spLocks noGrp="1"/>
          </p:cNvSpPr>
          <p:nvPr>
            <p:ph type="title"/>
          </p:nvPr>
        </p:nvSpPr>
        <p:spPr>
          <a:xfrm>
            <a:off x="0" y="49428"/>
            <a:ext cx="6870357" cy="895264"/>
          </a:xfrm>
        </p:spPr>
        <p:txBody>
          <a:bodyPr>
            <a:normAutofit/>
          </a:bodyPr>
          <a:lstStyle/>
          <a:p>
            <a:r>
              <a:rPr lang="en-US" sz="4000" dirty="0"/>
              <a:t>Virtual Memory: Basic Idea</a:t>
            </a:r>
          </a:p>
        </p:txBody>
      </p:sp>
      <p:sp>
        <p:nvSpPr>
          <p:cNvPr id="56" name="TextBox 55">
            <a:extLst>
              <a:ext uri="{FF2B5EF4-FFF2-40B4-BE49-F238E27FC236}">
                <a16:creationId xmlns:a16="http://schemas.microsoft.com/office/drawing/2014/main" id="{FA53F601-A865-80CD-20E7-F4CD4A2694A4}"/>
              </a:ext>
            </a:extLst>
          </p:cNvPr>
          <p:cNvSpPr txBox="1"/>
          <p:nvPr/>
        </p:nvSpPr>
        <p:spPr>
          <a:xfrm>
            <a:off x="7732027" y="5720050"/>
            <a:ext cx="3604207" cy="1015663"/>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Each CPU can potentially be using a different virtual-to-physical mapping!</a:t>
            </a:r>
          </a:p>
        </p:txBody>
      </p:sp>
      <p:grpSp>
        <p:nvGrpSpPr>
          <p:cNvPr id="62" name="Group 61">
            <a:extLst>
              <a:ext uri="{FF2B5EF4-FFF2-40B4-BE49-F238E27FC236}">
                <a16:creationId xmlns:a16="http://schemas.microsoft.com/office/drawing/2014/main" id="{E14F568F-86E8-EBB7-6769-BD62A3AE5475}"/>
              </a:ext>
            </a:extLst>
          </p:cNvPr>
          <p:cNvGrpSpPr/>
          <p:nvPr/>
        </p:nvGrpSpPr>
        <p:grpSpPr>
          <a:xfrm>
            <a:off x="7146463" y="3127382"/>
            <a:ext cx="760486" cy="650605"/>
            <a:chOff x="6096000" y="1692876"/>
            <a:chExt cx="760486" cy="650605"/>
          </a:xfrm>
        </p:grpSpPr>
        <p:grpSp>
          <p:nvGrpSpPr>
            <p:cNvPr id="63" name="Group 62">
              <a:extLst>
                <a:ext uri="{FF2B5EF4-FFF2-40B4-BE49-F238E27FC236}">
                  <a16:creationId xmlns:a16="http://schemas.microsoft.com/office/drawing/2014/main" id="{4CDFE395-19E7-3201-CBB8-EFAE9179CCD8}"/>
                </a:ext>
              </a:extLst>
            </p:cNvPr>
            <p:cNvGrpSpPr/>
            <p:nvPr/>
          </p:nvGrpSpPr>
          <p:grpSpPr>
            <a:xfrm>
              <a:off x="6096000" y="1692876"/>
              <a:ext cx="360316" cy="410199"/>
              <a:chOff x="6096000" y="1692876"/>
              <a:chExt cx="360316" cy="410199"/>
            </a:xfrm>
          </p:grpSpPr>
          <p:sp>
            <p:nvSpPr>
              <p:cNvPr id="73" name="Rectangle 72">
                <a:extLst>
                  <a:ext uri="{FF2B5EF4-FFF2-40B4-BE49-F238E27FC236}">
                    <a16:creationId xmlns:a16="http://schemas.microsoft.com/office/drawing/2014/main" id="{4BB71741-7B5B-4D49-6767-5D54E929B8FD}"/>
                  </a:ext>
                </a:extLst>
              </p:cNvPr>
              <p:cNvSpPr/>
              <p:nvPr/>
            </p:nvSpPr>
            <p:spPr>
              <a:xfrm>
                <a:off x="6096000" y="1692876"/>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AACD26-0814-013E-BD97-4D0486B8DA7F}"/>
                  </a:ext>
                </a:extLst>
              </p:cNvPr>
              <p:cNvSpPr/>
              <p:nvPr/>
            </p:nvSpPr>
            <p:spPr>
              <a:xfrm>
                <a:off x="6296085" y="1692876"/>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D4ED454-1933-4954-2D74-81738B6F9408}"/>
                  </a:ext>
                </a:extLst>
              </p:cNvPr>
              <p:cNvSpPr/>
              <p:nvPr/>
            </p:nvSpPr>
            <p:spPr>
              <a:xfrm>
                <a:off x="6202335" y="1963537"/>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Connector: Elbow 75">
                <a:extLst>
                  <a:ext uri="{FF2B5EF4-FFF2-40B4-BE49-F238E27FC236}">
                    <a16:creationId xmlns:a16="http://schemas.microsoft.com/office/drawing/2014/main" id="{C2B011F5-7530-7C22-5927-09EBFBA1D7BC}"/>
                  </a:ext>
                </a:extLst>
              </p:cNvPr>
              <p:cNvCxnSpPr>
                <a:stCxn id="75" idx="0"/>
                <a:endCxn id="73"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1F351B13-8B86-B790-761A-FA4B9A723AFB}"/>
                  </a:ext>
                </a:extLst>
              </p:cNvPr>
              <p:cNvCxnSpPr>
                <a:cxnSpLocks/>
                <a:stCxn id="75" idx="0"/>
                <a:endCxn id="74"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7168C777-D4E4-2C25-0098-F4D1C1FD2A4A}"/>
                </a:ext>
              </a:extLst>
            </p:cNvPr>
            <p:cNvGrpSpPr/>
            <p:nvPr/>
          </p:nvGrpSpPr>
          <p:grpSpPr>
            <a:xfrm>
              <a:off x="6496170" y="1692876"/>
              <a:ext cx="360316" cy="410199"/>
              <a:chOff x="6096000" y="1692876"/>
              <a:chExt cx="360316" cy="410199"/>
            </a:xfrm>
          </p:grpSpPr>
          <p:sp>
            <p:nvSpPr>
              <p:cNvPr id="68" name="Rectangle 67">
                <a:extLst>
                  <a:ext uri="{FF2B5EF4-FFF2-40B4-BE49-F238E27FC236}">
                    <a16:creationId xmlns:a16="http://schemas.microsoft.com/office/drawing/2014/main" id="{881BD496-3498-4037-5166-5EE0E0DB074F}"/>
                  </a:ext>
                </a:extLst>
              </p:cNvPr>
              <p:cNvSpPr/>
              <p:nvPr/>
            </p:nvSpPr>
            <p:spPr>
              <a:xfrm>
                <a:off x="6096000" y="1692876"/>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F93917C-86D4-5CF9-0F6E-077399C9DCED}"/>
                  </a:ext>
                </a:extLst>
              </p:cNvPr>
              <p:cNvSpPr/>
              <p:nvPr/>
            </p:nvSpPr>
            <p:spPr>
              <a:xfrm>
                <a:off x="6296085" y="1692876"/>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3B96532-D992-9BBD-0004-59260CCEA62A}"/>
                  </a:ext>
                </a:extLst>
              </p:cNvPr>
              <p:cNvSpPr/>
              <p:nvPr/>
            </p:nvSpPr>
            <p:spPr>
              <a:xfrm>
                <a:off x="6202335" y="1963537"/>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Connector: Elbow 70">
                <a:extLst>
                  <a:ext uri="{FF2B5EF4-FFF2-40B4-BE49-F238E27FC236}">
                    <a16:creationId xmlns:a16="http://schemas.microsoft.com/office/drawing/2014/main" id="{0B6FCEE3-5F01-6CAC-AFA6-29B8F4C7B98C}"/>
                  </a:ext>
                </a:extLst>
              </p:cNvPr>
              <p:cNvCxnSpPr>
                <a:stCxn id="70" idx="0"/>
                <a:endCxn id="68"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0F0B6EB4-9A8C-2257-2231-EDEE5755687E}"/>
                  </a:ext>
                </a:extLst>
              </p:cNvPr>
              <p:cNvCxnSpPr>
                <a:cxnSpLocks/>
                <a:stCxn id="70" idx="0"/>
                <a:endCxn id="69"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65" name="Rectangle 64">
              <a:extLst>
                <a:ext uri="{FF2B5EF4-FFF2-40B4-BE49-F238E27FC236}">
                  <a16:creationId xmlns:a16="http://schemas.microsoft.com/office/drawing/2014/main" id="{F55ED115-22FC-22AA-178D-FE2DFED691BD}"/>
                </a:ext>
              </a:extLst>
            </p:cNvPr>
            <p:cNvSpPr/>
            <p:nvPr/>
          </p:nvSpPr>
          <p:spPr>
            <a:xfrm>
              <a:off x="6395519" y="2203943"/>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Connector: Elbow 65">
              <a:extLst>
                <a:ext uri="{FF2B5EF4-FFF2-40B4-BE49-F238E27FC236}">
                  <a16:creationId xmlns:a16="http://schemas.microsoft.com/office/drawing/2014/main" id="{A9280DE5-A76B-A547-C4FB-B06F67978D5A}"/>
                </a:ext>
              </a:extLst>
            </p:cNvPr>
            <p:cNvCxnSpPr>
              <a:cxnSpLocks/>
              <a:stCxn id="65" idx="0"/>
              <a:endCxn id="70" idx="2"/>
            </p:cNvCxnSpPr>
            <p:nvPr/>
          </p:nvCxnSpPr>
          <p:spPr>
            <a:xfrm rot="5400000" flipH="1" flipV="1">
              <a:off x="6528694" y="2050016"/>
              <a:ext cx="100868" cy="206986"/>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3C7D4E80-92A2-A108-5963-7686F62B8C0D}"/>
                </a:ext>
              </a:extLst>
            </p:cNvPr>
            <p:cNvCxnSpPr>
              <a:cxnSpLocks/>
              <a:stCxn id="65" idx="0"/>
              <a:endCxn id="75" idx="2"/>
            </p:cNvCxnSpPr>
            <p:nvPr/>
          </p:nvCxnSpPr>
          <p:spPr>
            <a:xfrm rot="16200000" flipV="1">
              <a:off x="6328609" y="2056917"/>
              <a:ext cx="100868" cy="193184"/>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46E217C8-A849-385F-6B0A-F48098D6DB52}"/>
              </a:ext>
            </a:extLst>
          </p:cNvPr>
          <p:cNvGrpSpPr/>
          <p:nvPr/>
        </p:nvGrpSpPr>
        <p:grpSpPr>
          <a:xfrm>
            <a:off x="8693445" y="3120682"/>
            <a:ext cx="760486" cy="650605"/>
            <a:chOff x="6096000" y="1692876"/>
            <a:chExt cx="760486" cy="650605"/>
          </a:xfrm>
        </p:grpSpPr>
        <p:grpSp>
          <p:nvGrpSpPr>
            <p:cNvPr id="79" name="Group 78">
              <a:extLst>
                <a:ext uri="{FF2B5EF4-FFF2-40B4-BE49-F238E27FC236}">
                  <a16:creationId xmlns:a16="http://schemas.microsoft.com/office/drawing/2014/main" id="{200512C5-9E30-44CD-A45A-D76D0757D9ED}"/>
                </a:ext>
              </a:extLst>
            </p:cNvPr>
            <p:cNvGrpSpPr/>
            <p:nvPr/>
          </p:nvGrpSpPr>
          <p:grpSpPr>
            <a:xfrm>
              <a:off x="6096000" y="1692876"/>
              <a:ext cx="360316" cy="410199"/>
              <a:chOff x="6096000" y="1692876"/>
              <a:chExt cx="360316" cy="410199"/>
            </a:xfrm>
          </p:grpSpPr>
          <p:sp>
            <p:nvSpPr>
              <p:cNvPr id="89" name="Rectangle 88">
                <a:extLst>
                  <a:ext uri="{FF2B5EF4-FFF2-40B4-BE49-F238E27FC236}">
                    <a16:creationId xmlns:a16="http://schemas.microsoft.com/office/drawing/2014/main" id="{51184AE1-8722-E956-8222-A713BBED26AA}"/>
                  </a:ext>
                </a:extLst>
              </p:cNvPr>
              <p:cNvSpPr/>
              <p:nvPr/>
            </p:nvSpPr>
            <p:spPr>
              <a:xfrm>
                <a:off x="6096000" y="1692876"/>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89B0B6F-A5EF-EB64-D79D-5AA1D99B97CB}"/>
                  </a:ext>
                </a:extLst>
              </p:cNvPr>
              <p:cNvSpPr/>
              <p:nvPr/>
            </p:nvSpPr>
            <p:spPr>
              <a:xfrm>
                <a:off x="6296085" y="1692876"/>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FA0EAD6-351E-C0C8-29FC-00E81A26553A}"/>
                  </a:ext>
                </a:extLst>
              </p:cNvPr>
              <p:cNvSpPr/>
              <p:nvPr/>
            </p:nvSpPr>
            <p:spPr>
              <a:xfrm>
                <a:off x="6202335" y="1963537"/>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Connector: Elbow 91">
                <a:extLst>
                  <a:ext uri="{FF2B5EF4-FFF2-40B4-BE49-F238E27FC236}">
                    <a16:creationId xmlns:a16="http://schemas.microsoft.com/office/drawing/2014/main" id="{63F849CF-B363-AA8B-34FA-9EED7ADDC451}"/>
                  </a:ext>
                </a:extLst>
              </p:cNvPr>
              <p:cNvCxnSpPr>
                <a:stCxn id="91" idx="0"/>
                <a:endCxn id="89"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5102BA7E-5B8E-100B-BC3E-ECB22B1D23B4}"/>
                  </a:ext>
                </a:extLst>
              </p:cNvPr>
              <p:cNvCxnSpPr>
                <a:cxnSpLocks/>
                <a:stCxn id="91" idx="0"/>
                <a:endCxn id="90"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6464E8DF-59C5-8301-F241-B62CF647EA44}"/>
                </a:ext>
              </a:extLst>
            </p:cNvPr>
            <p:cNvGrpSpPr/>
            <p:nvPr/>
          </p:nvGrpSpPr>
          <p:grpSpPr>
            <a:xfrm>
              <a:off x="6496170" y="1692876"/>
              <a:ext cx="360316" cy="410199"/>
              <a:chOff x="6096000" y="1692876"/>
              <a:chExt cx="360316" cy="410199"/>
            </a:xfrm>
          </p:grpSpPr>
          <p:sp>
            <p:nvSpPr>
              <p:cNvPr id="84" name="Rectangle 83">
                <a:extLst>
                  <a:ext uri="{FF2B5EF4-FFF2-40B4-BE49-F238E27FC236}">
                    <a16:creationId xmlns:a16="http://schemas.microsoft.com/office/drawing/2014/main" id="{55242E94-A193-96DB-BFCC-2FBFA12B1ED7}"/>
                  </a:ext>
                </a:extLst>
              </p:cNvPr>
              <p:cNvSpPr/>
              <p:nvPr/>
            </p:nvSpPr>
            <p:spPr>
              <a:xfrm>
                <a:off x="6096000" y="1692876"/>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F3A9EAD-499C-60D0-18CD-F0A88E5F7ABD}"/>
                  </a:ext>
                </a:extLst>
              </p:cNvPr>
              <p:cNvSpPr/>
              <p:nvPr/>
            </p:nvSpPr>
            <p:spPr>
              <a:xfrm>
                <a:off x="6296085" y="1692876"/>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D968E4F-A176-786A-F6F2-2C97FEF6FF8D}"/>
                  </a:ext>
                </a:extLst>
              </p:cNvPr>
              <p:cNvSpPr/>
              <p:nvPr/>
            </p:nvSpPr>
            <p:spPr>
              <a:xfrm>
                <a:off x="6202335" y="1963537"/>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Connector: Elbow 86">
                <a:extLst>
                  <a:ext uri="{FF2B5EF4-FFF2-40B4-BE49-F238E27FC236}">
                    <a16:creationId xmlns:a16="http://schemas.microsoft.com/office/drawing/2014/main" id="{E96F3B3D-D61A-A846-D754-E6BD694416CB}"/>
                  </a:ext>
                </a:extLst>
              </p:cNvPr>
              <p:cNvCxnSpPr>
                <a:stCxn id="86" idx="0"/>
                <a:endCxn id="84"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F7D09F60-F2D9-77D4-138C-F72F5C6A737D}"/>
                  </a:ext>
                </a:extLst>
              </p:cNvPr>
              <p:cNvCxnSpPr>
                <a:cxnSpLocks/>
                <a:stCxn id="86" idx="0"/>
                <a:endCxn id="85"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5C03D1AF-4CF6-154A-C25E-841E8E59C7DB}"/>
                </a:ext>
              </a:extLst>
            </p:cNvPr>
            <p:cNvSpPr/>
            <p:nvPr/>
          </p:nvSpPr>
          <p:spPr>
            <a:xfrm>
              <a:off x="6395519" y="2203943"/>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Connector: Elbow 81">
              <a:extLst>
                <a:ext uri="{FF2B5EF4-FFF2-40B4-BE49-F238E27FC236}">
                  <a16:creationId xmlns:a16="http://schemas.microsoft.com/office/drawing/2014/main" id="{D7EAF2DF-CC7D-B5E1-3450-AA4B8769A59D}"/>
                </a:ext>
              </a:extLst>
            </p:cNvPr>
            <p:cNvCxnSpPr>
              <a:cxnSpLocks/>
              <a:stCxn id="81" idx="0"/>
              <a:endCxn id="86" idx="2"/>
            </p:cNvCxnSpPr>
            <p:nvPr/>
          </p:nvCxnSpPr>
          <p:spPr>
            <a:xfrm rot="5400000" flipH="1" flipV="1">
              <a:off x="6528694" y="2050016"/>
              <a:ext cx="100868" cy="206986"/>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FAB708CF-6BFB-1634-FD1A-B0230E3C643F}"/>
                </a:ext>
              </a:extLst>
            </p:cNvPr>
            <p:cNvCxnSpPr>
              <a:cxnSpLocks/>
              <a:stCxn id="81" idx="0"/>
              <a:endCxn id="91" idx="2"/>
            </p:cNvCxnSpPr>
            <p:nvPr/>
          </p:nvCxnSpPr>
          <p:spPr>
            <a:xfrm rot="16200000" flipV="1">
              <a:off x="6328609" y="2056917"/>
              <a:ext cx="100868" cy="193184"/>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8F20A15D-B18B-C975-6B1A-2FAF7F0B4173}"/>
              </a:ext>
            </a:extLst>
          </p:cNvPr>
          <p:cNvGrpSpPr/>
          <p:nvPr/>
        </p:nvGrpSpPr>
        <p:grpSpPr>
          <a:xfrm>
            <a:off x="9501804" y="3126003"/>
            <a:ext cx="760486" cy="650605"/>
            <a:chOff x="6096000" y="1692876"/>
            <a:chExt cx="760486" cy="650605"/>
          </a:xfrm>
        </p:grpSpPr>
        <p:grpSp>
          <p:nvGrpSpPr>
            <p:cNvPr id="95" name="Group 94">
              <a:extLst>
                <a:ext uri="{FF2B5EF4-FFF2-40B4-BE49-F238E27FC236}">
                  <a16:creationId xmlns:a16="http://schemas.microsoft.com/office/drawing/2014/main" id="{9B73FC12-78E7-7000-2D1C-DC15F0F2C8EF}"/>
                </a:ext>
              </a:extLst>
            </p:cNvPr>
            <p:cNvGrpSpPr/>
            <p:nvPr/>
          </p:nvGrpSpPr>
          <p:grpSpPr>
            <a:xfrm>
              <a:off x="6096000" y="1692876"/>
              <a:ext cx="360316" cy="410199"/>
              <a:chOff x="6096000" y="1692876"/>
              <a:chExt cx="360316" cy="410199"/>
            </a:xfrm>
          </p:grpSpPr>
          <p:sp>
            <p:nvSpPr>
              <p:cNvPr id="105" name="Rectangle 104">
                <a:extLst>
                  <a:ext uri="{FF2B5EF4-FFF2-40B4-BE49-F238E27FC236}">
                    <a16:creationId xmlns:a16="http://schemas.microsoft.com/office/drawing/2014/main" id="{7A16363C-67D8-DF56-0B67-63E985B73A59}"/>
                  </a:ext>
                </a:extLst>
              </p:cNvPr>
              <p:cNvSpPr/>
              <p:nvPr/>
            </p:nvSpPr>
            <p:spPr>
              <a:xfrm>
                <a:off x="6096000" y="1692876"/>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8E19274-AA45-D8AF-2F1D-8709C7D4F860}"/>
                  </a:ext>
                </a:extLst>
              </p:cNvPr>
              <p:cNvSpPr/>
              <p:nvPr/>
            </p:nvSpPr>
            <p:spPr>
              <a:xfrm>
                <a:off x="6296085" y="1692876"/>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BA476D3-4EF9-96B2-520A-0478D1D85BC8}"/>
                  </a:ext>
                </a:extLst>
              </p:cNvPr>
              <p:cNvSpPr/>
              <p:nvPr/>
            </p:nvSpPr>
            <p:spPr>
              <a:xfrm>
                <a:off x="6202335" y="1963537"/>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8" name="Connector: Elbow 107">
                <a:extLst>
                  <a:ext uri="{FF2B5EF4-FFF2-40B4-BE49-F238E27FC236}">
                    <a16:creationId xmlns:a16="http://schemas.microsoft.com/office/drawing/2014/main" id="{F46E36CF-CBAB-60B7-BD03-EF0B16FF248E}"/>
                  </a:ext>
                </a:extLst>
              </p:cNvPr>
              <p:cNvCxnSpPr>
                <a:stCxn id="107" idx="0"/>
                <a:endCxn id="105"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E9B4FA3C-0ABE-0E2C-8218-18B62CBBFBF5}"/>
                  </a:ext>
                </a:extLst>
              </p:cNvPr>
              <p:cNvCxnSpPr>
                <a:cxnSpLocks/>
                <a:stCxn id="107" idx="0"/>
                <a:endCxn id="106"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F2C956F7-A104-74C1-8195-24272DAA9499}"/>
                </a:ext>
              </a:extLst>
            </p:cNvPr>
            <p:cNvGrpSpPr/>
            <p:nvPr/>
          </p:nvGrpSpPr>
          <p:grpSpPr>
            <a:xfrm>
              <a:off x="6496170" y="1692876"/>
              <a:ext cx="360316" cy="410199"/>
              <a:chOff x="6096000" y="1692876"/>
              <a:chExt cx="360316" cy="410199"/>
            </a:xfrm>
          </p:grpSpPr>
          <p:sp>
            <p:nvSpPr>
              <p:cNvPr id="100" name="Rectangle 99">
                <a:extLst>
                  <a:ext uri="{FF2B5EF4-FFF2-40B4-BE49-F238E27FC236}">
                    <a16:creationId xmlns:a16="http://schemas.microsoft.com/office/drawing/2014/main" id="{C059F2D2-5EB9-B448-C5AC-E9A6E95A8ABD}"/>
                  </a:ext>
                </a:extLst>
              </p:cNvPr>
              <p:cNvSpPr/>
              <p:nvPr/>
            </p:nvSpPr>
            <p:spPr>
              <a:xfrm>
                <a:off x="6096000" y="1692876"/>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30303B6-6CF4-2B83-304F-0B0EF6787AF4}"/>
                  </a:ext>
                </a:extLst>
              </p:cNvPr>
              <p:cNvSpPr/>
              <p:nvPr/>
            </p:nvSpPr>
            <p:spPr>
              <a:xfrm>
                <a:off x="6296085" y="1692876"/>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776F872-4627-E562-774D-CF66A21DBF9D}"/>
                  </a:ext>
                </a:extLst>
              </p:cNvPr>
              <p:cNvSpPr/>
              <p:nvPr/>
            </p:nvSpPr>
            <p:spPr>
              <a:xfrm>
                <a:off x="6202335" y="1963537"/>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Connector: Elbow 102">
                <a:extLst>
                  <a:ext uri="{FF2B5EF4-FFF2-40B4-BE49-F238E27FC236}">
                    <a16:creationId xmlns:a16="http://schemas.microsoft.com/office/drawing/2014/main" id="{F66BA723-C098-E07F-9618-2F3343DDEEBA}"/>
                  </a:ext>
                </a:extLst>
              </p:cNvPr>
              <p:cNvCxnSpPr>
                <a:stCxn id="102" idx="0"/>
                <a:endCxn id="100"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99E2B6B9-06C8-9C7B-EA44-F81FF0104DF8}"/>
                  </a:ext>
                </a:extLst>
              </p:cNvPr>
              <p:cNvCxnSpPr>
                <a:cxnSpLocks/>
                <a:stCxn id="102" idx="0"/>
                <a:endCxn id="101"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DF99348D-05DE-D741-D0AB-36D57AF93AD6}"/>
                </a:ext>
              </a:extLst>
            </p:cNvPr>
            <p:cNvSpPr/>
            <p:nvPr/>
          </p:nvSpPr>
          <p:spPr>
            <a:xfrm>
              <a:off x="6395519" y="2203943"/>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Connector: Elbow 97">
              <a:extLst>
                <a:ext uri="{FF2B5EF4-FFF2-40B4-BE49-F238E27FC236}">
                  <a16:creationId xmlns:a16="http://schemas.microsoft.com/office/drawing/2014/main" id="{A1A8D6FC-3631-1824-1031-3C5E56B01BEB}"/>
                </a:ext>
              </a:extLst>
            </p:cNvPr>
            <p:cNvCxnSpPr>
              <a:cxnSpLocks/>
              <a:stCxn id="97" idx="0"/>
              <a:endCxn id="102" idx="2"/>
            </p:cNvCxnSpPr>
            <p:nvPr/>
          </p:nvCxnSpPr>
          <p:spPr>
            <a:xfrm rot="5400000" flipH="1" flipV="1">
              <a:off x="6528694" y="2050016"/>
              <a:ext cx="100868" cy="206986"/>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D38FE653-6FA4-51BD-E7C6-7C025B58C2D5}"/>
                </a:ext>
              </a:extLst>
            </p:cNvPr>
            <p:cNvCxnSpPr>
              <a:cxnSpLocks/>
              <a:stCxn id="97" idx="0"/>
              <a:endCxn id="107" idx="2"/>
            </p:cNvCxnSpPr>
            <p:nvPr/>
          </p:nvCxnSpPr>
          <p:spPr>
            <a:xfrm rot="16200000" flipV="1">
              <a:off x="6328609" y="2056917"/>
              <a:ext cx="100868" cy="193184"/>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15807408-C730-16FD-0A9D-137519E75F32}"/>
              </a:ext>
            </a:extLst>
          </p:cNvPr>
          <p:cNvGrpSpPr/>
          <p:nvPr/>
        </p:nvGrpSpPr>
        <p:grpSpPr>
          <a:xfrm>
            <a:off x="11009584" y="3129177"/>
            <a:ext cx="760486" cy="650605"/>
            <a:chOff x="6096000" y="1692876"/>
            <a:chExt cx="760486" cy="650605"/>
          </a:xfrm>
        </p:grpSpPr>
        <p:grpSp>
          <p:nvGrpSpPr>
            <p:cNvPr id="111" name="Group 110">
              <a:extLst>
                <a:ext uri="{FF2B5EF4-FFF2-40B4-BE49-F238E27FC236}">
                  <a16:creationId xmlns:a16="http://schemas.microsoft.com/office/drawing/2014/main" id="{0E563A00-0545-E4DD-CDC4-EE05ADEE2484}"/>
                </a:ext>
              </a:extLst>
            </p:cNvPr>
            <p:cNvGrpSpPr/>
            <p:nvPr/>
          </p:nvGrpSpPr>
          <p:grpSpPr>
            <a:xfrm>
              <a:off x="6096000" y="1692876"/>
              <a:ext cx="360316" cy="410199"/>
              <a:chOff x="6096000" y="1692876"/>
              <a:chExt cx="360316" cy="410199"/>
            </a:xfrm>
          </p:grpSpPr>
          <p:sp>
            <p:nvSpPr>
              <p:cNvPr id="121" name="Rectangle 120">
                <a:extLst>
                  <a:ext uri="{FF2B5EF4-FFF2-40B4-BE49-F238E27FC236}">
                    <a16:creationId xmlns:a16="http://schemas.microsoft.com/office/drawing/2014/main" id="{B4515DF7-C3C2-C4AB-A009-40E574C8599A}"/>
                  </a:ext>
                </a:extLst>
              </p:cNvPr>
              <p:cNvSpPr/>
              <p:nvPr/>
            </p:nvSpPr>
            <p:spPr>
              <a:xfrm>
                <a:off x="6096000" y="1692876"/>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38F64A5-77AA-3B02-C158-31CA03E819B4}"/>
                  </a:ext>
                </a:extLst>
              </p:cNvPr>
              <p:cNvSpPr/>
              <p:nvPr/>
            </p:nvSpPr>
            <p:spPr>
              <a:xfrm>
                <a:off x="6296085" y="1692876"/>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732937DE-658E-506D-AE26-8F07756F0618}"/>
                  </a:ext>
                </a:extLst>
              </p:cNvPr>
              <p:cNvSpPr/>
              <p:nvPr/>
            </p:nvSpPr>
            <p:spPr>
              <a:xfrm>
                <a:off x="6202335" y="1963537"/>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Connector: Elbow 123">
                <a:extLst>
                  <a:ext uri="{FF2B5EF4-FFF2-40B4-BE49-F238E27FC236}">
                    <a16:creationId xmlns:a16="http://schemas.microsoft.com/office/drawing/2014/main" id="{099E8A8A-4F45-4FAD-255B-44DCFD00AE95}"/>
                  </a:ext>
                </a:extLst>
              </p:cNvPr>
              <p:cNvCxnSpPr>
                <a:stCxn id="123" idx="0"/>
                <a:endCxn id="121"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3273AE5C-7C2D-BBA2-470C-3E43B30446D8}"/>
                  </a:ext>
                </a:extLst>
              </p:cNvPr>
              <p:cNvCxnSpPr>
                <a:cxnSpLocks/>
                <a:stCxn id="123" idx="0"/>
                <a:endCxn id="122"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1C3AC38F-63D8-6DB5-3E50-48FCEA375C2C}"/>
                </a:ext>
              </a:extLst>
            </p:cNvPr>
            <p:cNvGrpSpPr/>
            <p:nvPr/>
          </p:nvGrpSpPr>
          <p:grpSpPr>
            <a:xfrm>
              <a:off x="6496170" y="1692876"/>
              <a:ext cx="360316" cy="410199"/>
              <a:chOff x="6096000" y="1692876"/>
              <a:chExt cx="360316" cy="410199"/>
            </a:xfrm>
          </p:grpSpPr>
          <p:sp>
            <p:nvSpPr>
              <p:cNvPr id="116" name="Rectangle 115">
                <a:extLst>
                  <a:ext uri="{FF2B5EF4-FFF2-40B4-BE49-F238E27FC236}">
                    <a16:creationId xmlns:a16="http://schemas.microsoft.com/office/drawing/2014/main" id="{B35B47DF-90C4-DF1E-AD1E-9D2617B4F00E}"/>
                  </a:ext>
                </a:extLst>
              </p:cNvPr>
              <p:cNvSpPr/>
              <p:nvPr/>
            </p:nvSpPr>
            <p:spPr>
              <a:xfrm>
                <a:off x="6096000" y="1692876"/>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27501D51-D0BE-3F38-83EE-DC8FB02DAE7C}"/>
                  </a:ext>
                </a:extLst>
              </p:cNvPr>
              <p:cNvSpPr/>
              <p:nvPr/>
            </p:nvSpPr>
            <p:spPr>
              <a:xfrm>
                <a:off x="6296085" y="1692876"/>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0957464C-9DC7-FCCD-B33E-6508B3461140}"/>
                  </a:ext>
                </a:extLst>
              </p:cNvPr>
              <p:cNvSpPr/>
              <p:nvPr/>
            </p:nvSpPr>
            <p:spPr>
              <a:xfrm>
                <a:off x="6202335" y="1963537"/>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Connector: Elbow 118">
                <a:extLst>
                  <a:ext uri="{FF2B5EF4-FFF2-40B4-BE49-F238E27FC236}">
                    <a16:creationId xmlns:a16="http://schemas.microsoft.com/office/drawing/2014/main" id="{39748268-CFAD-58D0-97C2-FA0A18BCA21B}"/>
                  </a:ext>
                </a:extLst>
              </p:cNvPr>
              <p:cNvCxnSpPr>
                <a:stCxn id="118" idx="0"/>
                <a:endCxn id="116"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CEECBA68-67B9-31D1-7D4F-B624E09BC4BD}"/>
                  </a:ext>
                </a:extLst>
              </p:cNvPr>
              <p:cNvCxnSpPr>
                <a:cxnSpLocks/>
                <a:stCxn id="118" idx="0"/>
                <a:endCxn id="117"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13" name="Rectangle 112">
              <a:extLst>
                <a:ext uri="{FF2B5EF4-FFF2-40B4-BE49-F238E27FC236}">
                  <a16:creationId xmlns:a16="http://schemas.microsoft.com/office/drawing/2014/main" id="{163F4111-DED5-2AAC-0197-7C251B9E5414}"/>
                </a:ext>
              </a:extLst>
            </p:cNvPr>
            <p:cNvSpPr/>
            <p:nvPr/>
          </p:nvSpPr>
          <p:spPr>
            <a:xfrm>
              <a:off x="6395519" y="2203943"/>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Connector: Elbow 113">
              <a:extLst>
                <a:ext uri="{FF2B5EF4-FFF2-40B4-BE49-F238E27FC236}">
                  <a16:creationId xmlns:a16="http://schemas.microsoft.com/office/drawing/2014/main" id="{860B4BB9-B995-C173-0AC0-7335FDB318E6}"/>
                </a:ext>
              </a:extLst>
            </p:cNvPr>
            <p:cNvCxnSpPr>
              <a:cxnSpLocks/>
              <a:stCxn id="113" idx="0"/>
              <a:endCxn id="118" idx="2"/>
            </p:cNvCxnSpPr>
            <p:nvPr/>
          </p:nvCxnSpPr>
          <p:spPr>
            <a:xfrm rot="5400000" flipH="1" flipV="1">
              <a:off x="6528694" y="2050016"/>
              <a:ext cx="100868" cy="206986"/>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F6AC93A4-F079-12BC-308E-7A1DB512A00D}"/>
                </a:ext>
              </a:extLst>
            </p:cNvPr>
            <p:cNvCxnSpPr>
              <a:cxnSpLocks/>
              <a:stCxn id="113" idx="0"/>
              <a:endCxn id="123" idx="2"/>
            </p:cNvCxnSpPr>
            <p:nvPr/>
          </p:nvCxnSpPr>
          <p:spPr>
            <a:xfrm rot="16200000" flipV="1">
              <a:off x="6328609" y="2056917"/>
              <a:ext cx="100868" cy="193184"/>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10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1961-1C58-BC5D-F5FF-5ABCF95E35A1}"/>
              </a:ext>
            </a:extLst>
          </p:cNvPr>
          <p:cNvSpPr>
            <a:spLocks noGrp="1"/>
          </p:cNvSpPr>
          <p:nvPr>
            <p:ph type="title"/>
          </p:nvPr>
        </p:nvSpPr>
        <p:spPr>
          <a:xfrm>
            <a:off x="251252" y="0"/>
            <a:ext cx="7070125" cy="691557"/>
          </a:xfrm>
        </p:spPr>
        <p:txBody>
          <a:bodyPr>
            <a:normAutofit/>
          </a:bodyPr>
          <a:lstStyle/>
          <a:p>
            <a:r>
              <a:rPr lang="en-US" sz="4000" dirty="0"/>
              <a:t>Memory Mapping via Pages</a:t>
            </a:r>
          </a:p>
        </p:txBody>
      </p:sp>
      <p:sp>
        <p:nvSpPr>
          <p:cNvPr id="3" name="Content Placeholder 2">
            <a:extLst>
              <a:ext uri="{FF2B5EF4-FFF2-40B4-BE49-F238E27FC236}">
                <a16:creationId xmlns:a16="http://schemas.microsoft.com/office/drawing/2014/main" id="{FC8C45AE-E4D5-831D-1D2E-1BEA5A6FE965}"/>
              </a:ext>
            </a:extLst>
          </p:cNvPr>
          <p:cNvSpPr>
            <a:spLocks noGrp="1"/>
          </p:cNvSpPr>
          <p:nvPr>
            <p:ph idx="1"/>
          </p:nvPr>
        </p:nvSpPr>
        <p:spPr>
          <a:xfrm>
            <a:off x="-26777" y="577980"/>
            <a:ext cx="7725034" cy="6391234"/>
          </a:xfrm>
        </p:spPr>
        <p:txBody>
          <a:bodyPr>
            <a:normAutofit/>
          </a:bodyPr>
          <a:lstStyle/>
          <a:p>
            <a:r>
              <a:rPr lang="en-US" dirty="0"/>
              <a:t>x86-64 CPUs (and other popular CPUs) map memory at a </a:t>
            </a:r>
            <a:r>
              <a:rPr lang="en-US" b="1" i="1" dirty="0"/>
              <a:t>page</a:t>
            </a:r>
            <a:r>
              <a:rPr lang="en-US" dirty="0"/>
              <a:t>-size granularity</a:t>
            </a:r>
          </a:p>
          <a:p>
            <a:pPr lvl="1"/>
            <a:r>
              <a:rPr lang="en-US" dirty="0"/>
              <a:t>Ex: On x86-64, the allowable page sizes are 4 KB, 2 MB, and 1 GB</a:t>
            </a:r>
          </a:p>
          <a:p>
            <a:pPr lvl="1"/>
            <a:r>
              <a:rPr lang="en-US" dirty="0"/>
              <a:t>Ex: On RISCV32, the allowable page sizes are 4 KB and 4 MB</a:t>
            </a:r>
          </a:p>
          <a:p>
            <a:r>
              <a:rPr lang="en-US" dirty="0"/>
              <a:t>Given a virtual page </a:t>
            </a:r>
            <a:r>
              <a:rPr lang="en-US" dirty="0" err="1">
                <a:latin typeface="Lucida Console" panose="020B0609040504020204" pitchFamily="49" charset="0"/>
              </a:rPr>
              <a:t>v</a:t>
            </a:r>
            <a:r>
              <a:rPr lang="en-US" sz="3200" baseline="-25000" dirty="0" err="1">
                <a:latin typeface="Lucida Console" panose="020B0609040504020204" pitchFamily="49" charset="0"/>
              </a:rPr>
              <a:t>x</a:t>
            </a:r>
            <a:r>
              <a:rPr lang="en-US" dirty="0"/>
              <a:t>, a page table maps </a:t>
            </a:r>
            <a:r>
              <a:rPr lang="en-US" dirty="0" err="1">
                <a:latin typeface="Lucida Console" panose="020B0609040504020204" pitchFamily="49" charset="0"/>
              </a:rPr>
              <a:t>v</a:t>
            </a:r>
            <a:r>
              <a:rPr lang="en-US" sz="3200" baseline="-25000" dirty="0" err="1">
                <a:latin typeface="Lucida Console" panose="020B0609040504020204" pitchFamily="49" charset="0"/>
              </a:rPr>
              <a:t>x</a:t>
            </a:r>
            <a:r>
              <a:rPr lang="en-US" dirty="0"/>
              <a:t> to some equally-sized physical page </a:t>
            </a:r>
            <a:r>
              <a:rPr lang="en-US" dirty="0" err="1">
                <a:latin typeface="Lucida Console" panose="020B0609040504020204" pitchFamily="49" charset="0"/>
              </a:rPr>
              <a:t>p</a:t>
            </a:r>
            <a:r>
              <a:rPr lang="en-US" sz="3200" baseline="-25000" dirty="0" err="1">
                <a:latin typeface="Lucida Console" panose="020B0609040504020204" pitchFamily="49" charset="0"/>
              </a:rPr>
              <a:t>y</a:t>
            </a:r>
            <a:r>
              <a:rPr lang="en-US" dirty="0"/>
              <a:t> (or none if </a:t>
            </a:r>
            <a:r>
              <a:rPr lang="en-US" dirty="0" err="1">
                <a:latin typeface="Lucida Console" panose="020B0609040504020204" pitchFamily="49" charset="0"/>
              </a:rPr>
              <a:t>v</a:t>
            </a:r>
            <a:r>
              <a:rPr lang="en-US" sz="3200" baseline="-25000" dirty="0" err="1">
                <a:latin typeface="Lucida Console" panose="020B0609040504020204" pitchFamily="49" charset="0"/>
              </a:rPr>
              <a:t>x</a:t>
            </a:r>
            <a:r>
              <a:rPr lang="en-US" dirty="0"/>
              <a:t> doesn’t reside in physical memory)</a:t>
            </a:r>
          </a:p>
          <a:p>
            <a:pPr lvl="1"/>
            <a:r>
              <a:rPr lang="en-US" dirty="0"/>
              <a:t>Any virtual page can map to any physical page!</a:t>
            </a:r>
          </a:p>
          <a:p>
            <a:pPr lvl="1"/>
            <a:r>
              <a:rPr lang="en-US" dirty="0"/>
              <a:t>All addresses within a particular virtual page map linearly, at the same offsets, to the associated physical page</a:t>
            </a:r>
          </a:p>
          <a:p>
            <a:pPr lvl="2"/>
            <a:r>
              <a:rPr lang="en-US" dirty="0"/>
              <a:t>Let </a:t>
            </a:r>
            <a:r>
              <a:rPr lang="en-US" dirty="0">
                <a:latin typeface="Lucida Console" panose="020B0609040504020204" pitchFamily="49" charset="0"/>
              </a:rPr>
              <a:t>b</a:t>
            </a:r>
            <a:r>
              <a:rPr lang="en-US" sz="2800" baseline="-25000" dirty="0">
                <a:latin typeface="Lucida Console" panose="020B0609040504020204" pitchFamily="49" charset="0"/>
              </a:rPr>
              <a:t>v</a:t>
            </a:r>
            <a:r>
              <a:rPr lang="en-US" dirty="0"/>
              <a:t> be the base virtual address of a virtual page, and </a:t>
            </a:r>
            <a:r>
              <a:rPr lang="en-US" dirty="0">
                <a:latin typeface="Lucida Console" panose="020B0609040504020204" pitchFamily="49" charset="0"/>
              </a:rPr>
              <a:t>b</a:t>
            </a:r>
            <a:r>
              <a:rPr lang="en-US" sz="2800" baseline="-25000" dirty="0">
                <a:latin typeface="Lucida Console" panose="020B0609040504020204" pitchFamily="49" charset="0"/>
              </a:rPr>
              <a:t>p</a:t>
            </a:r>
            <a:r>
              <a:rPr lang="en-US" dirty="0"/>
              <a:t> be the base physical address of the mapped physical page</a:t>
            </a:r>
          </a:p>
          <a:p>
            <a:pPr lvl="2"/>
            <a:r>
              <a:rPr lang="en-US" dirty="0"/>
              <a:t>For any offset </a:t>
            </a:r>
            <a:r>
              <a:rPr lang="en-US" dirty="0">
                <a:latin typeface="Lucida Console" panose="020B0609040504020204" pitchFamily="49" charset="0"/>
              </a:rPr>
              <a:t>o</a:t>
            </a:r>
            <a:r>
              <a:rPr lang="en-US" dirty="0"/>
              <a:t> within the virtual page, the MMU maps the virtual address </a:t>
            </a:r>
            <a:r>
              <a:rPr lang="en-US" dirty="0" err="1">
                <a:latin typeface="Lucida Console" panose="020B0609040504020204" pitchFamily="49" charset="0"/>
              </a:rPr>
              <a:t>b</a:t>
            </a:r>
            <a:r>
              <a:rPr lang="en-US" sz="2800" baseline="-25000" dirty="0" err="1">
                <a:latin typeface="Lucida Console" panose="020B0609040504020204" pitchFamily="49" charset="0"/>
              </a:rPr>
              <a:t>v</a:t>
            </a:r>
            <a:r>
              <a:rPr lang="en-US" dirty="0" err="1">
                <a:latin typeface="Lucida Console" panose="020B0609040504020204" pitchFamily="49" charset="0"/>
              </a:rPr>
              <a:t>+o</a:t>
            </a:r>
            <a:r>
              <a:rPr lang="en-US" dirty="0"/>
              <a:t> to physical address </a:t>
            </a:r>
            <a:r>
              <a:rPr lang="en-US" dirty="0" err="1">
                <a:latin typeface="Lucida Console" panose="020B0609040504020204" pitchFamily="49" charset="0"/>
              </a:rPr>
              <a:t>b</a:t>
            </a:r>
            <a:r>
              <a:rPr lang="en-US" sz="2800" baseline="-25000" dirty="0" err="1">
                <a:latin typeface="Lucida Console" panose="020B0609040504020204" pitchFamily="49" charset="0"/>
              </a:rPr>
              <a:t>p</a:t>
            </a:r>
            <a:r>
              <a:rPr lang="en-US" dirty="0" err="1">
                <a:latin typeface="Lucida Console" panose="020B0609040504020204" pitchFamily="49" charset="0"/>
              </a:rPr>
              <a:t>+o</a:t>
            </a:r>
            <a:endParaRPr lang="en-US" dirty="0">
              <a:latin typeface="Lucida Console" panose="020B0609040504020204" pitchFamily="49" charset="0"/>
            </a:endParaRPr>
          </a:p>
        </p:txBody>
      </p:sp>
      <p:grpSp>
        <p:nvGrpSpPr>
          <p:cNvPr id="4" name="Group 3">
            <a:extLst>
              <a:ext uri="{FF2B5EF4-FFF2-40B4-BE49-F238E27FC236}">
                <a16:creationId xmlns:a16="http://schemas.microsoft.com/office/drawing/2014/main" id="{A488C0AE-2050-2C8C-46A6-1CFAEAC20DCE}"/>
              </a:ext>
            </a:extLst>
          </p:cNvPr>
          <p:cNvGrpSpPr/>
          <p:nvPr/>
        </p:nvGrpSpPr>
        <p:grpSpPr>
          <a:xfrm>
            <a:off x="7158477" y="55971"/>
            <a:ext cx="2311867" cy="6667254"/>
            <a:chOff x="7158477" y="55971"/>
            <a:chExt cx="2311867" cy="6667254"/>
          </a:xfrm>
        </p:grpSpPr>
        <p:sp>
          <p:nvSpPr>
            <p:cNvPr id="6" name="TextBox 5">
              <a:extLst>
                <a:ext uri="{FF2B5EF4-FFF2-40B4-BE49-F238E27FC236}">
                  <a16:creationId xmlns:a16="http://schemas.microsoft.com/office/drawing/2014/main" id="{F706180C-984F-42A9-05E2-160FFF509C23}"/>
                </a:ext>
              </a:extLst>
            </p:cNvPr>
            <p:cNvSpPr txBox="1"/>
            <p:nvPr/>
          </p:nvSpPr>
          <p:spPr>
            <a:xfrm>
              <a:off x="7158477" y="55971"/>
              <a:ext cx="2311867"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memory for process X</a:t>
              </a:r>
            </a:p>
          </p:txBody>
        </p:sp>
        <p:grpSp>
          <p:nvGrpSpPr>
            <p:cNvPr id="24" name="Group 23">
              <a:extLst>
                <a:ext uri="{FF2B5EF4-FFF2-40B4-BE49-F238E27FC236}">
                  <a16:creationId xmlns:a16="http://schemas.microsoft.com/office/drawing/2014/main" id="{4D825693-3E87-4AEB-7247-A3B85EAAE277}"/>
                </a:ext>
              </a:extLst>
            </p:cNvPr>
            <p:cNvGrpSpPr/>
            <p:nvPr/>
          </p:nvGrpSpPr>
          <p:grpSpPr>
            <a:xfrm>
              <a:off x="7706828" y="654906"/>
              <a:ext cx="1178648" cy="1516872"/>
              <a:chOff x="10653265" y="1754473"/>
              <a:chExt cx="1178648" cy="1516872"/>
            </a:xfrm>
          </p:grpSpPr>
          <p:grpSp>
            <p:nvGrpSpPr>
              <p:cNvPr id="32" name="Group 31">
                <a:extLst>
                  <a:ext uri="{FF2B5EF4-FFF2-40B4-BE49-F238E27FC236}">
                    <a16:creationId xmlns:a16="http://schemas.microsoft.com/office/drawing/2014/main" id="{3C8060A5-FFEB-59A3-976F-EBF7F18AEDD5}"/>
                  </a:ext>
                </a:extLst>
              </p:cNvPr>
              <p:cNvGrpSpPr/>
              <p:nvPr/>
            </p:nvGrpSpPr>
            <p:grpSpPr>
              <a:xfrm>
                <a:off x="10653265" y="1754473"/>
                <a:ext cx="1178648" cy="758436"/>
                <a:chOff x="10653265" y="1754473"/>
                <a:chExt cx="1178648" cy="758436"/>
              </a:xfrm>
            </p:grpSpPr>
            <p:sp>
              <p:nvSpPr>
                <p:cNvPr id="36" name="Rectangle 35">
                  <a:extLst>
                    <a:ext uri="{FF2B5EF4-FFF2-40B4-BE49-F238E27FC236}">
                      <a16:creationId xmlns:a16="http://schemas.microsoft.com/office/drawing/2014/main" id="{AF6A99EA-70D0-C2A4-5CEB-57DF4B65B854}"/>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15</a:t>
                  </a: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37" name="Rectangle 36">
                  <a:extLst>
                    <a:ext uri="{FF2B5EF4-FFF2-40B4-BE49-F238E27FC236}">
                      <a16:creationId xmlns:a16="http://schemas.microsoft.com/office/drawing/2014/main" id="{4BBEB295-B96E-4E75-248F-F658A0929026}"/>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33" name="Group 32">
                <a:extLst>
                  <a:ext uri="{FF2B5EF4-FFF2-40B4-BE49-F238E27FC236}">
                    <a16:creationId xmlns:a16="http://schemas.microsoft.com/office/drawing/2014/main" id="{6E8AE223-A34E-F1EB-34D0-EDA9F2747938}"/>
                  </a:ext>
                </a:extLst>
              </p:cNvPr>
              <p:cNvGrpSpPr/>
              <p:nvPr/>
            </p:nvGrpSpPr>
            <p:grpSpPr>
              <a:xfrm>
                <a:off x="10653265" y="2512909"/>
                <a:ext cx="1178648" cy="758436"/>
                <a:chOff x="10653265" y="1754473"/>
                <a:chExt cx="1178648" cy="758436"/>
              </a:xfrm>
            </p:grpSpPr>
            <p:sp>
              <p:nvSpPr>
                <p:cNvPr id="34" name="Rectangle 33">
                  <a:extLst>
                    <a:ext uri="{FF2B5EF4-FFF2-40B4-BE49-F238E27FC236}">
                      <a16:creationId xmlns:a16="http://schemas.microsoft.com/office/drawing/2014/main" id="{138714F5-D122-3FB7-3132-50717EA9E6F4}"/>
                    </a:ext>
                  </a:extLst>
                </p:cNvPr>
                <p:cNvSpPr>
                  <a:spLocks/>
                </p:cNvSpPr>
                <p:nvPr/>
              </p:nvSpPr>
              <p:spPr>
                <a:xfrm>
                  <a:off x="10653265" y="1754473"/>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35" name="Rectangle 34">
                  <a:extLst>
                    <a:ext uri="{FF2B5EF4-FFF2-40B4-BE49-F238E27FC236}">
                      <a16:creationId xmlns:a16="http://schemas.microsoft.com/office/drawing/2014/main" id="{66FE3921-CBB5-759B-8A28-A7930B3651F6}"/>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25" name="Group 24">
              <a:extLst>
                <a:ext uri="{FF2B5EF4-FFF2-40B4-BE49-F238E27FC236}">
                  <a16:creationId xmlns:a16="http://schemas.microsoft.com/office/drawing/2014/main" id="{2B38450F-745C-D2E3-0B8F-3C243A4B0E7E}"/>
                </a:ext>
              </a:extLst>
            </p:cNvPr>
            <p:cNvGrpSpPr/>
            <p:nvPr/>
          </p:nvGrpSpPr>
          <p:grpSpPr>
            <a:xfrm>
              <a:off x="7708884" y="2172609"/>
              <a:ext cx="1176592" cy="1516872"/>
              <a:chOff x="10653265" y="1754473"/>
              <a:chExt cx="1178648" cy="1516872"/>
            </a:xfrm>
          </p:grpSpPr>
          <p:grpSp>
            <p:nvGrpSpPr>
              <p:cNvPr id="26" name="Group 25">
                <a:extLst>
                  <a:ext uri="{FF2B5EF4-FFF2-40B4-BE49-F238E27FC236}">
                    <a16:creationId xmlns:a16="http://schemas.microsoft.com/office/drawing/2014/main" id="{ED3F8E7E-3797-3712-4D41-A6E5111BCC72}"/>
                  </a:ext>
                </a:extLst>
              </p:cNvPr>
              <p:cNvGrpSpPr/>
              <p:nvPr/>
            </p:nvGrpSpPr>
            <p:grpSpPr>
              <a:xfrm>
                <a:off x="10653265" y="1754473"/>
                <a:ext cx="1178648" cy="758436"/>
                <a:chOff x="10653265" y="1754473"/>
                <a:chExt cx="1178648" cy="758436"/>
              </a:xfrm>
            </p:grpSpPr>
            <p:sp>
              <p:nvSpPr>
                <p:cNvPr id="30" name="Rectangle 29">
                  <a:extLst>
                    <a:ext uri="{FF2B5EF4-FFF2-40B4-BE49-F238E27FC236}">
                      <a16:creationId xmlns:a16="http://schemas.microsoft.com/office/drawing/2014/main" id="{B6DD5233-A20F-E3EA-3179-F831063E98A0}"/>
                    </a:ext>
                  </a:extLst>
                </p:cNvPr>
                <p:cNvSpPr>
                  <a:spLocks/>
                </p:cNvSpPr>
                <p:nvPr/>
              </p:nvSpPr>
              <p:spPr>
                <a:xfrm>
                  <a:off x="10653265" y="1754473"/>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5A575AC6-AF3B-C3D9-4B7F-7D452CF507AA}"/>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27" name="Group 26">
                <a:extLst>
                  <a:ext uri="{FF2B5EF4-FFF2-40B4-BE49-F238E27FC236}">
                    <a16:creationId xmlns:a16="http://schemas.microsoft.com/office/drawing/2014/main" id="{F12B2E0B-8F89-A501-6CB2-BFCFAE97897B}"/>
                  </a:ext>
                </a:extLst>
              </p:cNvPr>
              <p:cNvGrpSpPr/>
              <p:nvPr/>
            </p:nvGrpSpPr>
            <p:grpSpPr>
              <a:xfrm>
                <a:off x="10653265" y="2512909"/>
                <a:ext cx="1178648" cy="758436"/>
                <a:chOff x="10653265" y="1754473"/>
                <a:chExt cx="1178648" cy="758436"/>
              </a:xfrm>
            </p:grpSpPr>
            <p:sp>
              <p:nvSpPr>
                <p:cNvPr id="28" name="Rectangle 27">
                  <a:extLst>
                    <a:ext uri="{FF2B5EF4-FFF2-40B4-BE49-F238E27FC236}">
                      <a16:creationId xmlns:a16="http://schemas.microsoft.com/office/drawing/2014/main" id="{E04B8F92-B876-939C-4992-BA1578A04291}"/>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9</a:t>
                  </a: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EBE7EFC7-8D0F-9ABB-FFFD-0776CC0C6B15}"/>
                    </a:ext>
                  </a:extLst>
                </p:cNvPr>
                <p:cNvSpPr>
                  <a:spLocks/>
                </p:cNvSpPr>
                <p:nvPr/>
              </p:nvSpPr>
              <p:spPr>
                <a:xfrm>
                  <a:off x="10653265" y="2133691"/>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8</a:t>
                  </a:r>
                  <a:endParaRPr lang="en-US" sz="2400" dirty="0">
                    <a:solidFill>
                      <a:schemeClr val="tx1"/>
                    </a:solidFill>
                    <a:latin typeface="Segoe UI Light" panose="020B0502040204020203" pitchFamily="34" charset="0"/>
                    <a:cs typeface="Segoe UI Light" panose="020B0502040204020203" pitchFamily="34" charset="0"/>
                  </a:endParaRPr>
                </a:p>
              </p:txBody>
            </p:sp>
          </p:grpSp>
        </p:grpSp>
        <p:grpSp>
          <p:nvGrpSpPr>
            <p:cNvPr id="75" name="Group 74">
              <a:extLst>
                <a:ext uri="{FF2B5EF4-FFF2-40B4-BE49-F238E27FC236}">
                  <a16:creationId xmlns:a16="http://schemas.microsoft.com/office/drawing/2014/main" id="{70A8A416-AF40-6C5A-9EAF-7A4FB516B526}"/>
                </a:ext>
              </a:extLst>
            </p:cNvPr>
            <p:cNvGrpSpPr/>
            <p:nvPr/>
          </p:nvGrpSpPr>
          <p:grpSpPr>
            <a:xfrm>
              <a:off x="7706828" y="3689481"/>
              <a:ext cx="1176592" cy="1516872"/>
              <a:chOff x="10653265" y="1754473"/>
              <a:chExt cx="1178648" cy="1516872"/>
            </a:xfrm>
          </p:grpSpPr>
          <p:grpSp>
            <p:nvGrpSpPr>
              <p:cNvPr id="76" name="Group 75">
                <a:extLst>
                  <a:ext uri="{FF2B5EF4-FFF2-40B4-BE49-F238E27FC236}">
                    <a16:creationId xmlns:a16="http://schemas.microsoft.com/office/drawing/2014/main" id="{E3F89D1B-C087-9D9A-97A4-E9ECF8D09FE3}"/>
                  </a:ext>
                </a:extLst>
              </p:cNvPr>
              <p:cNvGrpSpPr/>
              <p:nvPr/>
            </p:nvGrpSpPr>
            <p:grpSpPr>
              <a:xfrm>
                <a:off x="10653265" y="1754473"/>
                <a:ext cx="1178648" cy="758436"/>
                <a:chOff x="10653265" y="1754473"/>
                <a:chExt cx="1178648" cy="758436"/>
              </a:xfrm>
            </p:grpSpPr>
            <p:sp>
              <p:nvSpPr>
                <p:cNvPr id="80" name="Rectangle 79">
                  <a:extLst>
                    <a:ext uri="{FF2B5EF4-FFF2-40B4-BE49-F238E27FC236}">
                      <a16:creationId xmlns:a16="http://schemas.microsoft.com/office/drawing/2014/main" id="{AB3D1A70-8D1E-CD9C-E47D-F81CC9AF6912}"/>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7</a:t>
                  </a:r>
                  <a:endParaRPr lang="en-US" sz="1600" b="1" dirty="0">
                    <a:solidFill>
                      <a:schemeClr val="tx1"/>
                    </a:solidFill>
                    <a:latin typeface="Segoe UI Light" panose="020B0502040204020203" pitchFamily="34" charset="0"/>
                    <a:cs typeface="Segoe UI Light" panose="020B0502040204020203" pitchFamily="34" charset="0"/>
                  </a:endParaRPr>
                </a:p>
              </p:txBody>
            </p:sp>
            <p:sp>
              <p:nvSpPr>
                <p:cNvPr id="81" name="Rectangle 80">
                  <a:extLst>
                    <a:ext uri="{FF2B5EF4-FFF2-40B4-BE49-F238E27FC236}">
                      <a16:creationId xmlns:a16="http://schemas.microsoft.com/office/drawing/2014/main" id="{C0927653-EFFD-B83F-3916-3A5E9BC0865F}"/>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77" name="Group 76">
                <a:extLst>
                  <a:ext uri="{FF2B5EF4-FFF2-40B4-BE49-F238E27FC236}">
                    <a16:creationId xmlns:a16="http://schemas.microsoft.com/office/drawing/2014/main" id="{2F0B4E89-D6D0-4908-C441-2AD233229910}"/>
                  </a:ext>
                </a:extLst>
              </p:cNvPr>
              <p:cNvGrpSpPr/>
              <p:nvPr/>
            </p:nvGrpSpPr>
            <p:grpSpPr>
              <a:xfrm>
                <a:off x="10653265" y="2512909"/>
                <a:ext cx="1178648" cy="758436"/>
                <a:chOff x="10653265" y="1754473"/>
                <a:chExt cx="1178648" cy="758436"/>
              </a:xfrm>
            </p:grpSpPr>
            <p:sp>
              <p:nvSpPr>
                <p:cNvPr id="78" name="Rectangle 77">
                  <a:extLst>
                    <a:ext uri="{FF2B5EF4-FFF2-40B4-BE49-F238E27FC236}">
                      <a16:creationId xmlns:a16="http://schemas.microsoft.com/office/drawing/2014/main" id="{F9FCEA0E-A2CB-0D7E-D42A-7B9ECF697CF1}"/>
                    </a:ext>
                  </a:extLst>
                </p:cNvPr>
                <p:cNvSpPr>
                  <a:spLocks/>
                </p:cNvSpPr>
                <p:nvPr/>
              </p:nvSpPr>
              <p:spPr>
                <a:xfrm>
                  <a:off x="10653265" y="1754473"/>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79" name="Rectangle 78">
                  <a:extLst>
                    <a:ext uri="{FF2B5EF4-FFF2-40B4-BE49-F238E27FC236}">
                      <a16:creationId xmlns:a16="http://schemas.microsoft.com/office/drawing/2014/main" id="{D899B0FE-0324-8637-0DBD-3E764BDAAF21}"/>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82" name="Group 81">
              <a:extLst>
                <a:ext uri="{FF2B5EF4-FFF2-40B4-BE49-F238E27FC236}">
                  <a16:creationId xmlns:a16="http://schemas.microsoft.com/office/drawing/2014/main" id="{CD362C2D-C926-AACD-4B9E-17FF3A181EAA}"/>
                </a:ext>
              </a:extLst>
            </p:cNvPr>
            <p:cNvGrpSpPr/>
            <p:nvPr/>
          </p:nvGrpSpPr>
          <p:grpSpPr>
            <a:xfrm>
              <a:off x="7706828" y="5206353"/>
              <a:ext cx="1176592" cy="1516872"/>
              <a:chOff x="10653265" y="1754473"/>
              <a:chExt cx="1178648" cy="1516872"/>
            </a:xfrm>
          </p:grpSpPr>
          <p:grpSp>
            <p:nvGrpSpPr>
              <p:cNvPr id="83" name="Group 82">
                <a:extLst>
                  <a:ext uri="{FF2B5EF4-FFF2-40B4-BE49-F238E27FC236}">
                    <a16:creationId xmlns:a16="http://schemas.microsoft.com/office/drawing/2014/main" id="{66D4B886-B312-E65C-A73F-83FCFBF24B28}"/>
                  </a:ext>
                </a:extLst>
              </p:cNvPr>
              <p:cNvGrpSpPr/>
              <p:nvPr/>
            </p:nvGrpSpPr>
            <p:grpSpPr>
              <a:xfrm>
                <a:off x="10653265" y="1754473"/>
                <a:ext cx="1178648" cy="758436"/>
                <a:chOff x="10653265" y="1754473"/>
                <a:chExt cx="1178648" cy="758436"/>
              </a:xfrm>
            </p:grpSpPr>
            <p:sp>
              <p:nvSpPr>
                <p:cNvPr id="87" name="Rectangle 86">
                  <a:extLst>
                    <a:ext uri="{FF2B5EF4-FFF2-40B4-BE49-F238E27FC236}">
                      <a16:creationId xmlns:a16="http://schemas.microsoft.com/office/drawing/2014/main" id="{82552F0C-52CE-D5A9-5251-FA94503BE47F}"/>
                    </a:ext>
                  </a:extLst>
                </p:cNvPr>
                <p:cNvSpPr>
                  <a:spLocks/>
                </p:cNvSpPr>
                <p:nvPr/>
              </p:nvSpPr>
              <p:spPr>
                <a:xfrm>
                  <a:off x="10653265" y="1754473"/>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88" name="Rectangle 87">
                  <a:extLst>
                    <a:ext uri="{FF2B5EF4-FFF2-40B4-BE49-F238E27FC236}">
                      <a16:creationId xmlns:a16="http://schemas.microsoft.com/office/drawing/2014/main" id="{881F5F83-2286-5DAA-74E2-A39F06B37958}"/>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84" name="Group 83">
                <a:extLst>
                  <a:ext uri="{FF2B5EF4-FFF2-40B4-BE49-F238E27FC236}">
                    <a16:creationId xmlns:a16="http://schemas.microsoft.com/office/drawing/2014/main" id="{EEB76DEC-63B9-4426-6676-01F0E0883078}"/>
                  </a:ext>
                </a:extLst>
              </p:cNvPr>
              <p:cNvGrpSpPr/>
              <p:nvPr/>
            </p:nvGrpSpPr>
            <p:grpSpPr>
              <a:xfrm>
                <a:off x="10653265" y="2512909"/>
                <a:ext cx="1178648" cy="758436"/>
                <a:chOff x="10653265" y="1754473"/>
                <a:chExt cx="1178648" cy="758436"/>
              </a:xfrm>
            </p:grpSpPr>
            <p:sp>
              <p:nvSpPr>
                <p:cNvPr id="85" name="Rectangle 84">
                  <a:extLst>
                    <a:ext uri="{FF2B5EF4-FFF2-40B4-BE49-F238E27FC236}">
                      <a16:creationId xmlns:a16="http://schemas.microsoft.com/office/drawing/2014/main" id="{4CA1D247-E7DA-DFDA-A664-C541079FCA0B}"/>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1</a:t>
                  </a:r>
                  <a:endParaRPr lang="en-US" sz="1600" b="1" dirty="0">
                    <a:solidFill>
                      <a:schemeClr val="tx1"/>
                    </a:solidFill>
                    <a:latin typeface="Segoe UI Light" panose="020B0502040204020203" pitchFamily="34" charset="0"/>
                    <a:cs typeface="Segoe UI Light" panose="020B0502040204020203" pitchFamily="34" charset="0"/>
                  </a:endParaRPr>
                </a:p>
              </p:txBody>
            </p:sp>
            <p:sp>
              <p:nvSpPr>
                <p:cNvPr id="86" name="Rectangle 85">
                  <a:extLst>
                    <a:ext uri="{FF2B5EF4-FFF2-40B4-BE49-F238E27FC236}">
                      <a16:creationId xmlns:a16="http://schemas.microsoft.com/office/drawing/2014/main" id="{62407BBD-7E60-E7A0-A425-204B79EE6735}"/>
                    </a:ext>
                  </a:extLst>
                </p:cNvPr>
                <p:cNvSpPr>
                  <a:spLocks/>
                </p:cNvSpPr>
                <p:nvPr/>
              </p:nvSpPr>
              <p:spPr>
                <a:xfrm>
                  <a:off x="10653265" y="2133691"/>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0</a:t>
                  </a:r>
                  <a:endParaRPr lang="en-US" sz="1600" b="1" dirty="0">
                    <a:solidFill>
                      <a:schemeClr val="tx1"/>
                    </a:solidFill>
                    <a:latin typeface="Segoe UI Light" panose="020B0502040204020203" pitchFamily="34" charset="0"/>
                    <a:cs typeface="Segoe UI Light" panose="020B0502040204020203" pitchFamily="34" charset="0"/>
                  </a:endParaRPr>
                </a:p>
              </p:txBody>
            </p:sp>
          </p:grpSp>
        </p:grpSp>
      </p:grpSp>
      <p:grpSp>
        <p:nvGrpSpPr>
          <p:cNvPr id="7" name="Group 6">
            <a:extLst>
              <a:ext uri="{FF2B5EF4-FFF2-40B4-BE49-F238E27FC236}">
                <a16:creationId xmlns:a16="http://schemas.microsoft.com/office/drawing/2014/main" id="{32FF96C4-6033-B95B-7002-8F6569E3156C}"/>
              </a:ext>
            </a:extLst>
          </p:cNvPr>
          <p:cNvGrpSpPr/>
          <p:nvPr/>
        </p:nvGrpSpPr>
        <p:grpSpPr>
          <a:xfrm>
            <a:off x="10869059" y="1572723"/>
            <a:ext cx="1223319" cy="3676109"/>
            <a:chOff x="10869059" y="1572723"/>
            <a:chExt cx="1223319" cy="3676109"/>
          </a:xfrm>
        </p:grpSpPr>
        <p:sp>
          <p:nvSpPr>
            <p:cNvPr id="89" name="TextBox 88">
              <a:extLst>
                <a:ext uri="{FF2B5EF4-FFF2-40B4-BE49-F238E27FC236}">
                  <a16:creationId xmlns:a16="http://schemas.microsoft.com/office/drawing/2014/main" id="{8DAAFD37-AD7F-80E1-470B-E770343510F4}"/>
                </a:ext>
              </a:extLst>
            </p:cNvPr>
            <p:cNvSpPr txBox="1"/>
            <p:nvPr/>
          </p:nvSpPr>
          <p:spPr>
            <a:xfrm>
              <a:off x="10869059" y="1572723"/>
              <a:ext cx="1223319"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Physical memory</a:t>
              </a:r>
            </a:p>
          </p:txBody>
        </p:sp>
        <p:grpSp>
          <p:nvGrpSpPr>
            <p:cNvPr id="90" name="Group 89">
              <a:extLst>
                <a:ext uri="{FF2B5EF4-FFF2-40B4-BE49-F238E27FC236}">
                  <a16:creationId xmlns:a16="http://schemas.microsoft.com/office/drawing/2014/main" id="{B2D22964-C6AB-4E1D-D2B9-D4F30D113DC9}"/>
                </a:ext>
              </a:extLst>
            </p:cNvPr>
            <p:cNvGrpSpPr/>
            <p:nvPr/>
          </p:nvGrpSpPr>
          <p:grpSpPr>
            <a:xfrm>
              <a:off x="10891393" y="2215088"/>
              <a:ext cx="1185146" cy="3033744"/>
              <a:chOff x="10653264" y="1754473"/>
              <a:chExt cx="1185146" cy="3033744"/>
            </a:xfrm>
          </p:grpSpPr>
          <p:grpSp>
            <p:nvGrpSpPr>
              <p:cNvPr id="91" name="Group 90">
                <a:extLst>
                  <a:ext uri="{FF2B5EF4-FFF2-40B4-BE49-F238E27FC236}">
                    <a16:creationId xmlns:a16="http://schemas.microsoft.com/office/drawing/2014/main" id="{78919461-813E-3FBA-FA03-8C11B2C42C1C}"/>
                  </a:ext>
                </a:extLst>
              </p:cNvPr>
              <p:cNvGrpSpPr/>
              <p:nvPr/>
            </p:nvGrpSpPr>
            <p:grpSpPr>
              <a:xfrm>
                <a:off x="10653264" y="1754473"/>
                <a:ext cx="1185145" cy="1516872"/>
                <a:chOff x="10653264" y="1754473"/>
                <a:chExt cx="1185145" cy="1516872"/>
              </a:xfrm>
            </p:grpSpPr>
            <p:grpSp>
              <p:nvGrpSpPr>
                <p:cNvPr id="99" name="Group 98">
                  <a:extLst>
                    <a:ext uri="{FF2B5EF4-FFF2-40B4-BE49-F238E27FC236}">
                      <a16:creationId xmlns:a16="http://schemas.microsoft.com/office/drawing/2014/main" id="{7EEED12A-E20E-FED2-DC2B-541E89651B39}"/>
                    </a:ext>
                  </a:extLst>
                </p:cNvPr>
                <p:cNvGrpSpPr/>
                <p:nvPr/>
              </p:nvGrpSpPr>
              <p:grpSpPr>
                <a:xfrm>
                  <a:off x="10653265" y="1754473"/>
                  <a:ext cx="1185144" cy="758436"/>
                  <a:chOff x="10653265" y="1754473"/>
                  <a:chExt cx="1185144" cy="758436"/>
                </a:xfrm>
              </p:grpSpPr>
              <p:sp>
                <p:nvSpPr>
                  <p:cNvPr id="103" name="Rectangle 102">
                    <a:extLst>
                      <a:ext uri="{FF2B5EF4-FFF2-40B4-BE49-F238E27FC236}">
                        <a16:creationId xmlns:a16="http://schemas.microsoft.com/office/drawing/2014/main" id="{22F0A58E-BE94-9742-F5FC-ABD553AA6B81}"/>
                      </a:ext>
                    </a:extLst>
                  </p:cNvPr>
                  <p:cNvSpPr>
                    <a:spLocks/>
                  </p:cNvSpPr>
                  <p:nvPr/>
                </p:nvSpPr>
                <p:spPr>
                  <a:xfrm>
                    <a:off x="10653265" y="1754473"/>
                    <a:ext cx="1185144"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9</a:t>
                    </a: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104" name="Rectangle 103">
                    <a:extLst>
                      <a:ext uri="{FF2B5EF4-FFF2-40B4-BE49-F238E27FC236}">
                        <a16:creationId xmlns:a16="http://schemas.microsoft.com/office/drawing/2014/main" id="{6F6E0665-C37E-9CAD-3B2A-588704133865}"/>
                      </a:ext>
                    </a:extLst>
                  </p:cNvPr>
                  <p:cNvSpPr>
                    <a:spLocks/>
                  </p:cNvSpPr>
                  <p:nvPr/>
                </p:nvSpPr>
                <p:spPr>
                  <a:xfrm>
                    <a:off x="10653265" y="2133691"/>
                    <a:ext cx="1185144"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1</a:t>
                    </a:r>
                    <a:endParaRPr lang="en-US" sz="1600" b="1" dirty="0">
                      <a:solidFill>
                        <a:schemeClr val="tx1"/>
                      </a:solidFill>
                      <a:latin typeface="Segoe UI Light" panose="020B0502040204020203" pitchFamily="34" charset="0"/>
                      <a:cs typeface="Segoe UI Light" panose="020B0502040204020203" pitchFamily="34" charset="0"/>
                    </a:endParaRPr>
                  </a:p>
                </p:txBody>
              </p:sp>
            </p:grpSp>
            <p:grpSp>
              <p:nvGrpSpPr>
                <p:cNvPr id="100" name="Group 99">
                  <a:extLst>
                    <a:ext uri="{FF2B5EF4-FFF2-40B4-BE49-F238E27FC236}">
                      <a16:creationId xmlns:a16="http://schemas.microsoft.com/office/drawing/2014/main" id="{BF2F7F5C-5E23-96CF-2FC7-4D227346D288}"/>
                    </a:ext>
                  </a:extLst>
                </p:cNvPr>
                <p:cNvGrpSpPr/>
                <p:nvPr/>
              </p:nvGrpSpPr>
              <p:grpSpPr>
                <a:xfrm>
                  <a:off x="10653264" y="2512909"/>
                  <a:ext cx="1185145" cy="758436"/>
                  <a:chOff x="10653264" y="1754473"/>
                  <a:chExt cx="1185145" cy="758436"/>
                </a:xfrm>
              </p:grpSpPr>
              <p:sp>
                <p:nvSpPr>
                  <p:cNvPr id="101" name="Rectangle 100">
                    <a:extLst>
                      <a:ext uri="{FF2B5EF4-FFF2-40B4-BE49-F238E27FC236}">
                        <a16:creationId xmlns:a16="http://schemas.microsoft.com/office/drawing/2014/main" id="{A6719BA7-86FA-4D0F-4781-B15A4D5D0076}"/>
                      </a:ext>
                    </a:extLst>
                  </p:cNvPr>
                  <p:cNvSpPr>
                    <a:spLocks/>
                  </p:cNvSpPr>
                  <p:nvPr/>
                </p:nvSpPr>
                <p:spPr>
                  <a:xfrm>
                    <a:off x="10653265" y="1754473"/>
                    <a:ext cx="1185144"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15</a:t>
                    </a: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102" name="Rectangle 101">
                    <a:extLst>
                      <a:ext uri="{FF2B5EF4-FFF2-40B4-BE49-F238E27FC236}">
                        <a16:creationId xmlns:a16="http://schemas.microsoft.com/office/drawing/2014/main" id="{3D4C3F12-B26F-2BA9-76E4-A0CAB4BDB4F4}"/>
                      </a:ext>
                    </a:extLst>
                  </p:cNvPr>
                  <p:cNvSpPr>
                    <a:spLocks/>
                  </p:cNvSpPr>
                  <p:nvPr/>
                </p:nvSpPr>
                <p:spPr>
                  <a:xfrm>
                    <a:off x="10653264" y="2133691"/>
                    <a:ext cx="1185145"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92" name="Group 91">
                <a:extLst>
                  <a:ext uri="{FF2B5EF4-FFF2-40B4-BE49-F238E27FC236}">
                    <a16:creationId xmlns:a16="http://schemas.microsoft.com/office/drawing/2014/main" id="{A51CF8DE-C1F8-DA78-772B-43703ACE9535}"/>
                  </a:ext>
                </a:extLst>
              </p:cNvPr>
              <p:cNvGrpSpPr/>
              <p:nvPr/>
            </p:nvGrpSpPr>
            <p:grpSpPr>
              <a:xfrm>
                <a:off x="10659762" y="3271345"/>
                <a:ext cx="1178648" cy="1516872"/>
                <a:chOff x="10653265" y="1754473"/>
                <a:chExt cx="1178648" cy="1516872"/>
              </a:xfrm>
            </p:grpSpPr>
            <p:grpSp>
              <p:nvGrpSpPr>
                <p:cNvPr id="93" name="Group 92">
                  <a:extLst>
                    <a:ext uri="{FF2B5EF4-FFF2-40B4-BE49-F238E27FC236}">
                      <a16:creationId xmlns:a16="http://schemas.microsoft.com/office/drawing/2014/main" id="{FDD3B589-520A-E4DE-6677-A015BBB2A7E3}"/>
                    </a:ext>
                  </a:extLst>
                </p:cNvPr>
                <p:cNvGrpSpPr/>
                <p:nvPr/>
              </p:nvGrpSpPr>
              <p:grpSpPr>
                <a:xfrm>
                  <a:off x="10653265" y="1754473"/>
                  <a:ext cx="1178648" cy="758436"/>
                  <a:chOff x="10653265" y="1754473"/>
                  <a:chExt cx="1178648" cy="758436"/>
                </a:xfrm>
              </p:grpSpPr>
              <p:sp>
                <p:nvSpPr>
                  <p:cNvPr id="97" name="Rectangle 96">
                    <a:extLst>
                      <a:ext uri="{FF2B5EF4-FFF2-40B4-BE49-F238E27FC236}">
                        <a16:creationId xmlns:a16="http://schemas.microsoft.com/office/drawing/2014/main" id="{B30D18DE-B84C-010E-E79A-5118AC97D306}"/>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8</a:t>
                    </a: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98" name="Rectangle 97">
                    <a:extLst>
                      <a:ext uri="{FF2B5EF4-FFF2-40B4-BE49-F238E27FC236}">
                        <a16:creationId xmlns:a16="http://schemas.microsoft.com/office/drawing/2014/main" id="{9CC825BF-ADB9-1643-2B1A-6D25492BA759}"/>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94" name="Group 93">
                  <a:extLst>
                    <a:ext uri="{FF2B5EF4-FFF2-40B4-BE49-F238E27FC236}">
                      <a16:creationId xmlns:a16="http://schemas.microsoft.com/office/drawing/2014/main" id="{80730C11-54DD-35CB-6C5B-F4BDDD15E3B5}"/>
                    </a:ext>
                  </a:extLst>
                </p:cNvPr>
                <p:cNvGrpSpPr/>
                <p:nvPr/>
              </p:nvGrpSpPr>
              <p:grpSpPr>
                <a:xfrm>
                  <a:off x="10653265" y="2512909"/>
                  <a:ext cx="1178648" cy="758436"/>
                  <a:chOff x="10653265" y="1754473"/>
                  <a:chExt cx="1178648" cy="758436"/>
                </a:xfrm>
              </p:grpSpPr>
              <p:sp>
                <p:nvSpPr>
                  <p:cNvPr id="95" name="Rectangle 94">
                    <a:extLst>
                      <a:ext uri="{FF2B5EF4-FFF2-40B4-BE49-F238E27FC236}">
                        <a16:creationId xmlns:a16="http://schemas.microsoft.com/office/drawing/2014/main" id="{A0BD1A59-03FB-D2F8-9C64-94AC51D3C51F}"/>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7</a:t>
                    </a:r>
                    <a:endParaRPr lang="en-US" sz="1600" b="1" dirty="0">
                      <a:solidFill>
                        <a:schemeClr val="tx1"/>
                      </a:solidFill>
                      <a:latin typeface="Segoe UI Light" panose="020B0502040204020203" pitchFamily="34" charset="0"/>
                      <a:cs typeface="Segoe UI Light" panose="020B0502040204020203" pitchFamily="34" charset="0"/>
                    </a:endParaRPr>
                  </a:p>
                </p:txBody>
              </p:sp>
              <p:sp>
                <p:nvSpPr>
                  <p:cNvPr id="96" name="Rectangle 95">
                    <a:extLst>
                      <a:ext uri="{FF2B5EF4-FFF2-40B4-BE49-F238E27FC236}">
                        <a16:creationId xmlns:a16="http://schemas.microsoft.com/office/drawing/2014/main" id="{D5634509-B489-BCA3-C9D3-E0823FE073D4}"/>
                      </a:ext>
                    </a:extLst>
                  </p:cNvPr>
                  <p:cNvSpPr>
                    <a:spLocks/>
                  </p:cNvSpPr>
                  <p:nvPr/>
                </p:nvSpPr>
                <p:spPr>
                  <a:xfrm>
                    <a:off x="10653265" y="2133691"/>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0</a:t>
                    </a:r>
                    <a:endParaRPr lang="en-US" sz="2400" dirty="0">
                      <a:solidFill>
                        <a:schemeClr val="tx1"/>
                      </a:solidFill>
                      <a:latin typeface="Segoe UI Light" panose="020B0502040204020203" pitchFamily="34" charset="0"/>
                      <a:cs typeface="Segoe UI Light" panose="020B0502040204020203" pitchFamily="34" charset="0"/>
                    </a:endParaRPr>
                  </a:p>
                </p:txBody>
              </p:sp>
            </p:grpSp>
          </p:grpSp>
        </p:grpSp>
      </p:grpSp>
      <p:grpSp>
        <p:nvGrpSpPr>
          <p:cNvPr id="5" name="Group 4">
            <a:extLst>
              <a:ext uri="{FF2B5EF4-FFF2-40B4-BE49-F238E27FC236}">
                <a16:creationId xmlns:a16="http://schemas.microsoft.com/office/drawing/2014/main" id="{8AC5C1B2-2ECE-5A99-71BB-71327CAA6C3A}"/>
              </a:ext>
            </a:extLst>
          </p:cNvPr>
          <p:cNvGrpSpPr/>
          <p:nvPr/>
        </p:nvGrpSpPr>
        <p:grpSpPr>
          <a:xfrm>
            <a:off x="8962354" y="707748"/>
            <a:ext cx="1856602" cy="4300699"/>
            <a:chOff x="8962354" y="707748"/>
            <a:chExt cx="1856602" cy="4300699"/>
          </a:xfrm>
        </p:grpSpPr>
        <p:sp>
          <p:nvSpPr>
            <p:cNvPr id="213" name="TextBox 212">
              <a:extLst>
                <a:ext uri="{FF2B5EF4-FFF2-40B4-BE49-F238E27FC236}">
                  <a16:creationId xmlns:a16="http://schemas.microsoft.com/office/drawing/2014/main" id="{C41507BA-D364-9E34-D299-BB456D4D59BA}"/>
                </a:ext>
              </a:extLst>
            </p:cNvPr>
            <p:cNvSpPr txBox="1"/>
            <p:nvPr/>
          </p:nvSpPr>
          <p:spPr>
            <a:xfrm>
              <a:off x="9292618" y="1792560"/>
              <a:ext cx="1185144" cy="584775"/>
            </a:xfrm>
            <a:prstGeom prst="rect">
              <a:avLst/>
            </a:prstGeom>
            <a:solidFill>
              <a:schemeClr val="tx1"/>
            </a:solidFill>
          </p:spPr>
          <p:txBody>
            <a:bodyPr wrap="square" rtlCol="0">
              <a:spAutoFit/>
            </a:bodyPr>
            <a:lstStyle/>
            <a:p>
              <a:pPr algn="ctr"/>
              <a:r>
                <a:rPr lang="en-US" sz="3200" dirty="0">
                  <a:solidFill>
                    <a:schemeClr val="bg1"/>
                  </a:solidFill>
                  <a:latin typeface="Lucida Console" panose="020B0609040504020204" pitchFamily="49" charset="0"/>
                </a:rPr>
                <a:t>MMU</a:t>
              </a:r>
            </a:p>
          </p:txBody>
        </p:sp>
        <p:sp>
          <p:nvSpPr>
            <p:cNvPr id="243" name="TextBox 242">
              <a:extLst>
                <a:ext uri="{FF2B5EF4-FFF2-40B4-BE49-F238E27FC236}">
                  <a16:creationId xmlns:a16="http://schemas.microsoft.com/office/drawing/2014/main" id="{DC3EB38F-9489-61B6-B7A0-9C793E4A4A39}"/>
                </a:ext>
              </a:extLst>
            </p:cNvPr>
            <p:cNvSpPr txBox="1"/>
            <p:nvPr/>
          </p:nvSpPr>
          <p:spPr>
            <a:xfrm>
              <a:off x="8962354" y="2330791"/>
              <a:ext cx="1856602" cy="2677656"/>
            </a:xfrm>
            <a:prstGeom prst="rect">
              <a:avLst/>
            </a:prstGeom>
            <a:noFill/>
          </p:spPr>
          <p:txBody>
            <a:bodyPr wrap="square">
              <a:spAutoFit/>
            </a:bodyPr>
            <a:lstStyle/>
            <a:p>
              <a:pPr algn="ctr"/>
              <a:r>
                <a:rPr lang="en-US" sz="2400" b="1" u="sng" dirty="0">
                  <a:solidFill>
                    <a:schemeClr val="tx1"/>
                  </a:solidFill>
                  <a:latin typeface="Segoe UI" panose="020B0502040204020203" pitchFamily="34" charset="0"/>
                  <a:cs typeface="Segoe UI" panose="020B0502040204020203" pitchFamily="34" charset="0"/>
                </a:rPr>
                <a:t>Page table</a:t>
              </a:r>
            </a:p>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0</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0</a:t>
              </a:r>
            </a:p>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1</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6</a:t>
              </a:r>
              <a:endParaRPr lang="en-US" sz="2000" b="1" baseline="-25000" dirty="0">
                <a:latin typeface="Lucida Console" panose="020B0609040504020204" pitchFamily="49" charset="0"/>
              </a:endParaRPr>
            </a:p>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7</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1</a:t>
              </a:r>
            </a:p>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8</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3</a:t>
              </a:r>
              <a:endParaRPr lang="en-US" sz="2000" b="1" baseline="-25000" dirty="0">
                <a:latin typeface="Lucida Console" panose="020B0609040504020204" pitchFamily="49" charset="0"/>
              </a:endParaRPr>
            </a:p>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9</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7</a:t>
              </a:r>
            </a:p>
            <a:p>
              <a:pPr algn="ctr"/>
              <a:r>
                <a:rPr lang="en-US" sz="2400" b="1" dirty="0">
                  <a:solidFill>
                    <a:schemeClr val="tx1"/>
                  </a:solidFill>
                  <a:latin typeface="Lucida Console" panose="020B0609040504020204" pitchFamily="49" charset="0"/>
                </a:rPr>
                <a:t>v</a:t>
              </a:r>
              <a:r>
                <a:rPr lang="en-US" sz="2000" b="1" baseline="-25000" dirty="0">
                  <a:latin typeface="Lucida Console" panose="020B0609040504020204" pitchFamily="49" charset="0"/>
                </a:rPr>
                <a:t>1</a:t>
              </a:r>
              <a:r>
                <a:rPr lang="en-US" sz="2000" b="1" baseline="-25000" dirty="0">
                  <a:solidFill>
                    <a:schemeClr val="tx1"/>
                  </a:solidFill>
                  <a:latin typeface="Lucida Console" panose="020B0609040504020204" pitchFamily="49" charset="0"/>
                </a:rPr>
                <a:t>5</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5</a:t>
              </a:r>
              <a:endParaRPr lang="en-US" sz="2400" dirty="0">
                <a:solidFill>
                  <a:schemeClr val="tx1"/>
                </a:solidFill>
                <a:latin typeface="Segoe UI Light" panose="020B0502040204020203" pitchFamily="34" charset="0"/>
                <a:cs typeface="Segoe UI Light" panose="020B0502040204020203" pitchFamily="34" charset="0"/>
              </a:endParaRPr>
            </a:p>
          </p:txBody>
        </p:sp>
        <p:pic>
          <p:nvPicPr>
            <p:cNvPr id="244" name="Picture 243">
              <a:extLst>
                <a:ext uri="{FF2B5EF4-FFF2-40B4-BE49-F238E27FC236}">
                  <a16:creationId xmlns:a16="http://schemas.microsoft.com/office/drawing/2014/main" id="{F61540F2-528E-0DD9-6670-1C53F2CA9DA8}"/>
                </a:ext>
              </a:extLst>
            </p:cNvPr>
            <p:cNvPicPr>
              <a:picLocks noChangeAspect="1"/>
            </p:cNvPicPr>
            <p:nvPr/>
          </p:nvPicPr>
          <p:blipFill>
            <a:blip r:embed="rId3"/>
            <a:stretch>
              <a:fillRect/>
            </a:stretch>
          </p:blipFill>
          <p:spPr>
            <a:xfrm>
              <a:off x="9292618" y="707748"/>
              <a:ext cx="1223318" cy="1223318"/>
            </a:xfrm>
            <a:prstGeom prst="rect">
              <a:avLst/>
            </a:prstGeom>
          </p:spPr>
        </p:pic>
      </p:grpSp>
      <p:sp>
        <p:nvSpPr>
          <p:cNvPr id="8" name="Rectangle 7">
            <a:extLst>
              <a:ext uri="{FF2B5EF4-FFF2-40B4-BE49-F238E27FC236}">
                <a16:creationId xmlns:a16="http://schemas.microsoft.com/office/drawing/2014/main" id="{F076164E-60F2-7FA0-A927-7893AE2AEE0D}"/>
              </a:ext>
            </a:extLst>
          </p:cNvPr>
          <p:cNvSpPr/>
          <p:nvPr/>
        </p:nvSpPr>
        <p:spPr>
          <a:xfrm>
            <a:off x="86497" y="659134"/>
            <a:ext cx="7541396" cy="38736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a:extLst>
              <a:ext uri="{FF2B5EF4-FFF2-40B4-BE49-F238E27FC236}">
                <a16:creationId xmlns:a16="http://schemas.microsoft.com/office/drawing/2014/main" id="{7D6E00D1-F6AC-9D3C-DDE9-8AD2674368ED}"/>
              </a:ext>
            </a:extLst>
          </p:cNvPr>
          <p:cNvGrpSpPr/>
          <p:nvPr/>
        </p:nvGrpSpPr>
        <p:grpSpPr>
          <a:xfrm>
            <a:off x="-105712" y="877036"/>
            <a:ext cx="3141235" cy="2015733"/>
            <a:chOff x="-105712" y="877036"/>
            <a:chExt cx="3141235" cy="2015733"/>
          </a:xfrm>
        </p:grpSpPr>
        <p:sp>
          <p:nvSpPr>
            <p:cNvPr id="9" name="Rectangle 8">
              <a:extLst>
                <a:ext uri="{FF2B5EF4-FFF2-40B4-BE49-F238E27FC236}">
                  <a16:creationId xmlns:a16="http://schemas.microsoft.com/office/drawing/2014/main" id="{969CDEFD-3B5D-79AC-A170-A95D68A76F44}"/>
                </a:ext>
              </a:extLst>
            </p:cNvPr>
            <p:cNvSpPr>
              <a:spLocks/>
            </p:cNvSpPr>
            <p:nvPr/>
          </p:nvSpPr>
          <p:spPr>
            <a:xfrm>
              <a:off x="904076" y="877036"/>
              <a:ext cx="2131447" cy="1585766"/>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11" name="TextBox 10">
              <a:extLst>
                <a:ext uri="{FF2B5EF4-FFF2-40B4-BE49-F238E27FC236}">
                  <a16:creationId xmlns:a16="http://schemas.microsoft.com/office/drawing/2014/main" id="{8C956DBE-7711-5C18-5AF9-BDB1CDEC0C5B}"/>
                </a:ext>
              </a:extLst>
            </p:cNvPr>
            <p:cNvSpPr txBox="1"/>
            <p:nvPr/>
          </p:nvSpPr>
          <p:spPr>
            <a:xfrm>
              <a:off x="1048380" y="2543956"/>
              <a:ext cx="1842838"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page</a:t>
              </a:r>
            </a:p>
          </p:txBody>
        </p:sp>
        <p:grpSp>
          <p:nvGrpSpPr>
            <p:cNvPr id="21" name="Group 20">
              <a:extLst>
                <a:ext uri="{FF2B5EF4-FFF2-40B4-BE49-F238E27FC236}">
                  <a16:creationId xmlns:a16="http://schemas.microsoft.com/office/drawing/2014/main" id="{05ADF349-1E6A-9605-AADC-C0E4236EB55E}"/>
                </a:ext>
              </a:extLst>
            </p:cNvPr>
            <p:cNvGrpSpPr/>
            <p:nvPr/>
          </p:nvGrpSpPr>
          <p:grpSpPr>
            <a:xfrm>
              <a:off x="-105712" y="2124266"/>
              <a:ext cx="1004313" cy="523220"/>
              <a:chOff x="-105712" y="2859044"/>
              <a:chExt cx="1004313" cy="523220"/>
            </a:xfrm>
          </p:grpSpPr>
          <p:sp>
            <p:nvSpPr>
              <p:cNvPr id="14" name="TextBox 13">
                <a:extLst>
                  <a:ext uri="{FF2B5EF4-FFF2-40B4-BE49-F238E27FC236}">
                    <a16:creationId xmlns:a16="http://schemas.microsoft.com/office/drawing/2014/main" id="{475607EB-F12E-5A73-7257-778027BCC072}"/>
                  </a:ext>
                </a:extLst>
              </p:cNvPr>
              <p:cNvSpPr txBox="1"/>
              <p:nvPr/>
            </p:nvSpPr>
            <p:spPr>
              <a:xfrm>
                <a:off x="-105712" y="2859044"/>
                <a:ext cx="790834" cy="523220"/>
              </a:xfrm>
              <a:prstGeom prst="rect">
                <a:avLst/>
              </a:prstGeom>
              <a:noFill/>
            </p:spPr>
            <p:txBody>
              <a:bodyPr wrap="square">
                <a:spAutoFit/>
              </a:bodyPr>
              <a:lstStyle/>
              <a:p>
                <a:pPr algn="ctr"/>
                <a:r>
                  <a:rPr lang="en-US" sz="2400" b="1" dirty="0" err="1">
                    <a:solidFill>
                      <a:schemeClr val="tx1"/>
                    </a:solidFill>
                    <a:latin typeface="Lucida Console" panose="020B0609040504020204" pitchFamily="49" charset="0"/>
                  </a:rPr>
                  <a:t>b</a:t>
                </a:r>
                <a:r>
                  <a:rPr lang="en-US" sz="2800" b="1" baseline="-25000" dirty="0" err="1">
                    <a:solidFill>
                      <a:schemeClr val="tx1"/>
                    </a:solidFill>
                    <a:latin typeface="Lucida Console" panose="020B0609040504020204" pitchFamily="49" charset="0"/>
                  </a:rPr>
                  <a:t>v</a:t>
                </a:r>
                <a:endParaRPr lang="en-US" sz="2400" dirty="0">
                  <a:solidFill>
                    <a:schemeClr val="tx1"/>
                  </a:solidFill>
                  <a:latin typeface="Segoe UI Light" panose="020B0502040204020203" pitchFamily="34" charset="0"/>
                  <a:cs typeface="Segoe UI Light" panose="020B0502040204020203" pitchFamily="34" charset="0"/>
                </a:endParaRPr>
              </a:p>
            </p:txBody>
          </p:sp>
          <p:cxnSp>
            <p:nvCxnSpPr>
              <p:cNvPr id="17" name="Straight Arrow Connector 16">
                <a:extLst>
                  <a:ext uri="{FF2B5EF4-FFF2-40B4-BE49-F238E27FC236}">
                    <a16:creationId xmlns:a16="http://schemas.microsoft.com/office/drawing/2014/main" id="{2CF6F9F2-1789-A428-1317-D778EA7A20E0}"/>
                  </a:ext>
                </a:extLst>
              </p:cNvPr>
              <p:cNvCxnSpPr>
                <a:cxnSpLocks/>
              </p:cNvCxnSpPr>
              <p:nvPr/>
            </p:nvCxnSpPr>
            <p:spPr>
              <a:xfrm flipV="1">
                <a:off x="476364" y="3195983"/>
                <a:ext cx="422237" cy="15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4A009EF5-E728-1A7A-FCB5-0E649954FBE7}"/>
                </a:ext>
              </a:extLst>
            </p:cNvPr>
            <p:cNvGrpSpPr/>
            <p:nvPr/>
          </p:nvGrpSpPr>
          <p:grpSpPr>
            <a:xfrm>
              <a:off x="903378" y="1425698"/>
              <a:ext cx="2131447" cy="1035507"/>
              <a:chOff x="903378" y="1425698"/>
              <a:chExt cx="2131447" cy="1035507"/>
            </a:xfrm>
          </p:grpSpPr>
          <p:sp>
            <p:nvSpPr>
              <p:cNvPr id="225" name="Rectangle 224">
                <a:extLst>
                  <a:ext uri="{FF2B5EF4-FFF2-40B4-BE49-F238E27FC236}">
                    <a16:creationId xmlns:a16="http://schemas.microsoft.com/office/drawing/2014/main" id="{7E81D33D-2E89-CD47-C6C4-79AEABD748C8}"/>
                  </a:ext>
                </a:extLst>
              </p:cNvPr>
              <p:cNvSpPr>
                <a:spLocks/>
              </p:cNvSpPr>
              <p:nvPr/>
            </p:nvSpPr>
            <p:spPr>
              <a:xfrm>
                <a:off x="903378" y="1425698"/>
                <a:ext cx="2131447" cy="159381"/>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Light" panose="020B0502040204020203" pitchFamily="34" charset="0"/>
                  <a:cs typeface="Segoe UI Light" panose="020B0502040204020203" pitchFamily="34" charset="0"/>
                </a:endParaRPr>
              </a:p>
            </p:txBody>
          </p:sp>
          <p:cxnSp>
            <p:nvCxnSpPr>
              <p:cNvPr id="227" name="Straight Arrow Connector 226">
                <a:extLst>
                  <a:ext uri="{FF2B5EF4-FFF2-40B4-BE49-F238E27FC236}">
                    <a16:creationId xmlns:a16="http://schemas.microsoft.com/office/drawing/2014/main" id="{18CA3949-C503-D810-EA47-C5D15DFE910A}"/>
                  </a:ext>
                </a:extLst>
              </p:cNvPr>
              <p:cNvCxnSpPr>
                <a:cxnSpLocks/>
              </p:cNvCxnSpPr>
              <p:nvPr/>
            </p:nvCxnSpPr>
            <p:spPr>
              <a:xfrm flipH="1">
                <a:off x="1816442" y="1585079"/>
                <a:ext cx="8172" cy="876126"/>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AF32D80E-3CBC-127E-098B-BB2CDB112ADE}"/>
                  </a:ext>
                </a:extLst>
              </p:cNvPr>
              <p:cNvSpPr txBox="1"/>
              <p:nvPr/>
            </p:nvSpPr>
            <p:spPr>
              <a:xfrm>
                <a:off x="1758680" y="1796572"/>
                <a:ext cx="422237" cy="461665"/>
              </a:xfrm>
              <a:prstGeom prst="rect">
                <a:avLst/>
              </a:prstGeom>
              <a:noFill/>
            </p:spPr>
            <p:txBody>
              <a:bodyPr wrap="square">
                <a:spAutoFit/>
              </a:bodyPr>
              <a:lstStyle/>
              <a:p>
                <a:pPr algn="ctr"/>
                <a:r>
                  <a:rPr lang="en-US" sz="2400" b="1" dirty="0">
                    <a:solidFill>
                      <a:schemeClr val="tx1"/>
                    </a:solidFill>
                    <a:latin typeface="Lucida Console" panose="020B0609040504020204" pitchFamily="49" charset="0"/>
                  </a:rPr>
                  <a:t>o</a:t>
                </a:r>
                <a:endParaRPr lang="en-US" sz="2400" dirty="0">
                  <a:solidFill>
                    <a:schemeClr val="tx1"/>
                  </a:solidFill>
                  <a:latin typeface="Segoe UI Light" panose="020B0502040204020203" pitchFamily="34" charset="0"/>
                  <a:cs typeface="Segoe UI Light" panose="020B0502040204020203" pitchFamily="34" charset="0"/>
                </a:endParaRPr>
              </a:p>
            </p:txBody>
          </p:sp>
        </p:grpSp>
      </p:grpSp>
      <p:grpSp>
        <p:nvGrpSpPr>
          <p:cNvPr id="236" name="Group 235">
            <a:extLst>
              <a:ext uri="{FF2B5EF4-FFF2-40B4-BE49-F238E27FC236}">
                <a16:creationId xmlns:a16="http://schemas.microsoft.com/office/drawing/2014/main" id="{A22274A2-6C1C-B377-4629-38D1538492B2}"/>
              </a:ext>
            </a:extLst>
          </p:cNvPr>
          <p:cNvGrpSpPr/>
          <p:nvPr/>
        </p:nvGrpSpPr>
        <p:grpSpPr>
          <a:xfrm>
            <a:off x="3081636" y="2099886"/>
            <a:ext cx="3749114" cy="2272214"/>
            <a:chOff x="3081636" y="2099886"/>
            <a:chExt cx="3749114" cy="2272214"/>
          </a:xfrm>
        </p:grpSpPr>
        <p:sp>
          <p:nvSpPr>
            <p:cNvPr id="10" name="Rectangle 9">
              <a:extLst>
                <a:ext uri="{FF2B5EF4-FFF2-40B4-BE49-F238E27FC236}">
                  <a16:creationId xmlns:a16="http://schemas.microsoft.com/office/drawing/2014/main" id="{144C06F6-B735-F2E7-4071-A28E1427D10B}"/>
                </a:ext>
              </a:extLst>
            </p:cNvPr>
            <p:cNvSpPr>
              <a:spLocks/>
            </p:cNvSpPr>
            <p:nvPr/>
          </p:nvSpPr>
          <p:spPr>
            <a:xfrm>
              <a:off x="4699303" y="2099886"/>
              <a:ext cx="2131447" cy="1585766"/>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12" name="TextBox 11">
              <a:extLst>
                <a:ext uri="{FF2B5EF4-FFF2-40B4-BE49-F238E27FC236}">
                  <a16:creationId xmlns:a16="http://schemas.microsoft.com/office/drawing/2014/main" id="{1D57D3D9-26C7-169F-6FEE-32DEC0F59F63}"/>
                </a:ext>
              </a:extLst>
            </p:cNvPr>
            <p:cNvSpPr txBox="1"/>
            <p:nvPr/>
          </p:nvSpPr>
          <p:spPr>
            <a:xfrm>
              <a:off x="4843607" y="3766806"/>
              <a:ext cx="1842838"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Backing physical page</a:t>
              </a:r>
            </a:p>
          </p:txBody>
        </p:sp>
        <p:grpSp>
          <p:nvGrpSpPr>
            <p:cNvPr id="22" name="Group 21">
              <a:extLst>
                <a:ext uri="{FF2B5EF4-FFF2-40B4-BE49-F238E27FC236}">
                  <a16:creationId xmlns:a16="http://schemas.microsoft.com/office/drawing/2014/main" id="{C5305584-34C4-FDAA-836A-813FBE3D0C37}"/>
                </a:ext>
              </a:extLst>
            </p:cNvPr>
            <p:cNvGrpSpPr/>
            <p:nvPr/>
          </p:nvGrpSpPr>
          <p:grpSpPr>
            <a:xfrm>
              <a:off x="3690007" y="3347116"/>
              <a:ext cx="1004313" cy="523220"/>
              <a:chOff x="-105712" y="2859044"/>
              <a:chExt cx="1004313" cy="523220"/>
            </a:xfrm>
          </p:grpSpPr>
          <p:sp>
            <p:nvSpPr>
              <p:cNvPr id="23" name="TextBox 22">
                <a:extLst>
                  <a:ext uri="{FF2B5EF4-FFF2-40B4-BE49-F238E27FC236}">
                    <a16:creationId xmlns:a16="http://schemas.microsoft.com/office/drawing/2014/main" id="{986021E4-9CF3-2E6E-B7B2-5AAF32B799D0}"/>
                  </a:ext>
                </a:extLst>
              </p:cNvPr>
              <p:cNvSpPr txBox="1"/>
              <p:nvPr/>
            </p:nvSpPr>
            <p:spPr>
              <a:xfrm>
                <a:off x="-105712" y="2859044"/>
                <a:ext cx="790834" cy="523220"/>
              </a:xfrm>
              <a:prstGeom prst="rect">
                <a:avLst/>
              </a:prstGeom>
              <a:noFill/>
            </p:spPr>
            <p:txBody>
              <a:bodyPr wrap="square">
                <a:spAutoFit/>
              </a:bodyPr>
              <a:lstStyle/>
              <a:p>
                <a:pPr algn="ctr"/>
                <a:r>
                  <a:rPr lang="en-US" sz="2400" b="1" dirty="0">
                    <a:solidFill>
                      <a:schemeClr val="tx1"/>
                    </a:solidFill>
                    <a:latin typeface="Lucida Console" panose="020B0609040504020204" pitchFamily="49" charset="0"/>
                  </a:rPr>
                  <a:t>b</a:t>
                </a:r>
                <a:r>
                  <a:rPr lang="en-US" sz="2800" b="1" baseline="-25000" dirty="0">
                    <a:solidFill>
                      <a:schemeClr val="tx1"/>
                    </a:solidFill>
                    <a:latin typeface="Lucida Console" panose="020B0609040504020204" pitchFamily="49" charset="0"/>
                  </a:rPr>
                  <a:t>p</a:t>
                </a:r>
                <a:endParaRPr lang="en-US" sz="2400" dirty="0">
                  <a:solidFill>
                    <a:schemeClr val="tx1"/>
                  </a:solidFill>
                  <a:latin typeface="Segoe UI Light" panose="020B0502040204020203" pitchFamily="34" charset="0"/>
                  <a:cs typeface="Segoe UI Light" panose="020B0502040204020203" pitchFamily="34" charset="0"/>
                </a:endParaRPr>
              </a:p>
            </p:txBody>
          </p:sp>
          <p:cxnSp>
            <p:nvCxnSpPr>
              <p:cNvPr id="224" name="Straight Arrow Connector 223">
                <a:extLst>
                  <a:ext uri="{FF2B5EF4-FFF2-40B4-BE49-F238E27FC236}">
                    <a16:creationId xmlns:a16="http://schemas.microsoft.com/office/drawing/2014/main" id="{CF79DC46-51BC-10EF-5DCF-71D8B75E21EE}"/>
                  </a:ext>
                </a:extLst>
              </p:cNvPr>
              <p:cNvCxnSpPr>
                <a:cxnSpLocks/>
              </p:cNvCxnSpPr>
              <p:nvPr/>
            </p:nvCxnSpPr>
            <p:spPr>
              <a:xfrm flipV="1">
                <a:off x="476364" y="3195983"/>
                <a:ext cx="422237" cy="15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0" name="Group 229">
              <a:extLst>
                <a:ext uri="{FF2B5EF4-FFF2-40B4-BE49-F238E27FC236}">
                  <a16:creationId xmlns:a16="http://schemas.microsoft.com/office/drawing/2014/main" id="{1DC721C9-8887-BD9C-44DF-276F28B71BAF}"/>
                </a:ext>
              </a:extLst>
            </p:cNvPr>
            <p:cNvGrpSpPr/>
            <p:nvPr/>
          </p:nvGrpSpPr>
          <p:grpSpPr>
            <a:xfrm>
              <a:off x="4699302" y="2630259"/>
              <a:ext cx="2130552" cy="1035507"/>
              <a:chOff x="899198" y="1425698"/>
              <a:chExt cx="2130552" cy="1035507"/>
            </a:xfrm>
          </p:grpSpPr>
          <p:sp>
            <p:nvSpPr>
              <p:cNvPr id="231" name="Rectangle 230">
                <a:extLst>
                  <a:ext uri="{FF2B5EF4-FFF2-40B4-BE49-F238E27FC236}">
                    <a16:creationId xmlns:a16="http://schemas.microsoft.com/office/drawing/2014/main" id="{33199CC8-C88D-30E3-CF92-F2845A456330}"/>
                  </a:ext>
                </a:extLst>
              </p:cNvPr>
              <p:cNvSpPr>
                <a:spLocks/>
              </p:cNvSpPr>
              <p:nvPr/>
            </p:nvSpPr>
            <p:spPr>
              <a:xfrm>
                <a:off x="899198" y="1425698"/>
                <a:ext cx="2130552" cy="159381"/>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Light" panose="020B0502040204020203" pitchFamily="34" charset="0"/>
                  <a:cs typeface="Segoe UI Light" panose="020B0502040204020203" pitchFamily="34" charset="0"/>
                </a:endParaRPr>
              </a:p>
            </p:txBody>
          </p:sp>
          <p:cxnSp>
            <p:nvCxnSpPr>
              <p:cNvPr id="232" name="Straight Arrow Connector 231">
                <a:extLst>
                  <a:ext uri="{FF2B5EF4-FFF2-40B4-BE49-F238E27FC236}">
                    <a16:creationId xmlns:a16="http://schemas.microsoft.com/office/drawing/2014/main" id="{30D95C40-8401-B775-E0AA-5A0810FCCEAD}"/>
                  </a:ext>
                </a:extLst>
              </p:cNvPr>
              <p:cNvCxnSpPr>
                <a:cxnSpLocks/>
              </p:cNvCxnSpPr>
              <p:nvPr/>
            </p:nvCxnSpPr>
            <p:spPr>
              <a:xfrm flipH="1">
                <a:off x="1816442" y="1585079"/>
                <a:ext cx="8172" cy="876126"/>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F72A9BA2-CC00-0FB2-AE72-41C274F266A8}"/>
                  </a:ext>
                </a:extLst>
              </p:cNvPr>
              <p:cNvSpPr txBox="1"/>
              <p:nvPr/>
            </p:nvSpPr>
            <p:spPr>
              <a:xfrm>
                <a:off x="1758680" y="1796572"/>
                <a:ext cx="422237" cy="461665"/>
              </a:xfrm>
              <a:prstGeom prst="rect">
                <a:avLst/>
              </a:prstGeom>
              <a:noFill/>
            </p:spPr>
            <p:txBody>
              <a:bodyPr wrap="square">
                <a:spAutoFit/>
              </a:bodyPr>
              <a:lstStyle/>
              <a:p>
                <a:pPr algn="ctr"/>
                <a:r>
                  <a:rPr lang="en-US" sz="2400" b="1" dirty="0">
                    <a:solidFill>
                      <a:schemeClr val="tx1"/>
                    </a:solidFill>
                    <a:latin typeface="Lucida Console" panose="020B0609040504020204" pitchFamily="49" charset="0"/>
                  </a:rPr>
                  <a:t>o</a:t>
                </a:r>
                <a:endParaRPr lang="en-US" sz="2400" dirty="0">
                  <a:solidFill>
                    <a:schemeClr val="tx1"/>
                  </a:solidFill>
                  <a:latin typeface="Segoe UI Light" panose="020B0502040204020203" pitchFamily="34" charset="0"/>
                  <a:cs typeface="Segoe UI Light" panose="020B0502040204020203" pitchFamily="34" charset="0"/>
                </a:endParaRPr>
              </a:p>
            </p:txBody>
          </p:sp>
        </p:grpSp>
        <p:sp>
          <p:nvSpPr>
            <p:cNvPr id="234" name="TextBox 233">
              <a:extLst>
                <a:ext uri="{FF2B5EF4-FFF2-40B4-BE49-F238E27FC236}">
                  <a16:creationId xmlns:a16="http://schemas.microsoft.com/office/drawing/2014/main" id="{8BB7D067-C934-C1D6-B5EE-4E6D79A2E8E2}"/>
                </a:ext>
              </a:extLst>
            </p:cNvPr>
            <p:cNvSpPr txBox="1"/>
            <p:nvPr/>
          </p:nvSpPr>
          <p:spPr>
            <a:xfrm>
              <a:off x="3081636" y="2335388"/>
              <a:ext cx="1842838" cy="861774"/>
            </a:xfrm>
            <a:prstGeom prst="rect">
              <a:avLst/>
            </a:prstGeom>
            <a:noFill/>
          </p:spPr>
          <p:txBody>
            <a:bodyPr wrap="square" rtlCol="0">
              <a:spAutoFit/>
            </a:bodyPr>
            <a:lstStyle/>
            <a:p>
              <a:pPr>
                <a:lnSpc>
                  <a:spcPts val="2000"/>
                </a:lnSpc>
              </a:pPr>
              <a:r>
                <a:rPr lang="en-US" sz="2000" b="1" dirty="0">
                  <a:latin typeface="Segoe UI" panose="020B0502040204020203" pitchFamily="34" charset="0"/>
                  <a:cs typeface="Segoe UI" panose="020B0502040204020203" pitchFamily="34" charset="0"/>
                </a:rPr>
                <a:t>Somewhere in physical memory . . .</a:t>
              </a:r>
            </a:p>
          </p:txBody>
        </p:sp>
      </p:grpSp>
    </p:spTree>
    <p:extLst>
      <p:ext uri="{BB962C8B-B14F-4D97-AF65-F5344CB8AC3E}">
        <p14:creationId xmlns:p14="http://schemas.microsoft.com/office/powerpoint/2010/main" val="258686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35"/>
                                        </p:tgtEl>
                                        <p:attrNameLst>
                                          <p:attrName>style.visibility</p:attrName>
                                        </p:attrNameLst>
                                      </p:cBhvr>
                                      <p:to>
                                        <p:strVal val="visible"/>
                                      </p:to>
                                    </p:set>
                                    <p:animEffect transition="in" filter="fade">
                                      <p:cBhvr>
                                        <p:cTn id="10" dur="500"/>
                                        <p:tgtEl>
                                          <p:spTgt spid="235"/>
                                        </p:tgtEl>
                                      </p:cBhvr>
                                    </p:animEffect>
                                  </p:childTnLst>
                                </p:cTn>
                              </p:par>
                              <p:par>
                                <p:cTn id="11" presetID="10" presetClass="entr" presetSubtype="0" fill="hold" nodeType="withEffect">
                                  <p:stCondLst>
                                    <p:cond delay="0"/>
                                  </p:stCondLst>
                                  <p:childTnLst>
                                    <p:set>
                                      <p:cBhvr>
                                        <p:cTn id="12" dur="1" fill="hold">
                                          <p:stCondLst>
                                            <p:cond delay="0"/>
                                          </p:stCondLst>
                                        </p:cTn>
                                        <p:tgtEl>
                                          <p:spTgt spid="236"/>
                                        </p:tgtEl>
                                        <p:attrNameLst>
                                          <p:attrName>style.visibility</p:attrName>
                                        </p:attrNameLst>
                                      </p:cBhvr>
                                      <p:to>
                                        <p:strVal val="visible"/>
                                      </p:to>
                                    </p:set>
                                    <p:animEffect transition="in" filter="fade">
                                      <p:cBhvr>
                                        <p:cTn id="13"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1961-1C58-BC5D-F5FF-5ABCF95E35A1}"/>
              </a:ext>
            </a:extLst>
          </p:cNvPr>
          <p:cNvSpPr>
            <a:spLocks noGrp="1"/>
          </p:cNvSpPr>
          <p:nvPr>
            <p:ph type="title"/>
          </p:nvPr>
        </p:nvSpPr>
        <p:spPr>
          <a:xfrm>
            <a:off x="251252" y="0"/>
            <a:ext cx="7070125" cy="691557"/>
          </a:xfrm>
        </p:spPr>
        <p:txBody>
          <a:bodyPr>
            <a:normAutofit/>
          </a:bodyPr>
          <a:lstStyle/>
          <a:p>
            <a:r>
              <a:rPr lang="en-US" sz="4000" dirty="0"/>
              <a:t>Memory Mapping via Pages</a:t>
            </a:r>
          </a:p>
        </p:txBody>
      </p:sp>
      <p:sp>
        <p:nvSpPr>
          <p:cNvPr id="3" name="Content Placeholder 2">
            <a:extLst>
              <a:ext uri="{FF2B5EF4-FFF2-40B4-BE49-F238E27FC236}">
                <a16:creationId xmlns:a16="http://schemas.microsoft.com/office/drawing/2014/main" id="{FC8C45AE-E4D5-831D-1D2E-1BEA5A6FE965}"/>
              </a:ext>
            </a:extLst>
          </p:cNvPr>
          <p:cNvSpPr>
            <a:spLocks noGrp="1"/>
          </p:cNvSpPr>
          <p:nvPr>
            <p:ph idx="1"/>
          </p:nvPr>
        </p:nvSpPr>
        <p:spPr>
          <a:xfrm>
            <a:off x="-26776" y="627408"/>
            <a:ext cx="7661166" cy="6261120"/>
          </a:xfrm>
        </p:spPr>
        <p:txBody>
          <a:bodyPr>
            <a:normAutofit/>
          </a:bodyPr>
          <a:lstStyle/>
          <a:p>
            <a:r>
              <a:rPr lang="en-US" dirty="0"/>
              <a:t>The largest possible virtual address space on a 64-bit chip contains 2</a:t>
            </a:r>
            <a:r>
              <a:rPr lang="en-US" baseline="30000" dirty="0"/>
              <a:t>64</a:t>
            </a:r>
            <a:r>
              <a:rPr lang="en-US" dirty="0"/>
              <a:t> bytes (i.e., 17,179,869,184 GBs)!</a:t>
            </a:r>
          </a:p>
          <a:p>
            <a:pPr lvl="1"/>
            <a:r>
              <a:rPr lang="en-US" dirty="0"/>
              <a:t>In practice, modern x86-64 chips only support 256,000 GB of virtual memory, which is still huge</a:t>
            </a:r>
          </a:p>
          <a:p>
            <a:pPr lvl="1"/>
            <a:r>
              <a:rPr lang="en-US" dirty="0"/>
              <a:t>Physical RAM on a real computer is much smaller (e.g., 32 GB on a very nice laptop)</a:t>
            </a:r>
          </a:p>
          <a:p>
            <a:pPr lvl="1"/>
            <a:r>
              <a:rPr lang="en-US" dirty="0"/>
              <a:t>So, even a single process could not fit all of its virtual pages into physical RAM</a:t>
            </a:r>
          </a:p>
          <a:p>
            <a:pPr lvl="1"/>
            <a:r>
              <a:rPr lang="en-US" dirty="0"/>
              <a:t>Luckily, virtual address spaces are sparsely populated, i.e., most virtual pages aren’t actually used</a:t>
            </a:r>
          </a:p>
          <a:p>
            <a:r>
              <a:rPr lang="en-US" dirty="0"/>
              <a:t>A page table entry contains </a:t>
            </a:r>
            <a:r>
              <a:rPr lang="en-US" b="1" i="1" dirty="0"/>
              <a:t>access permissions</a:t>
            </a:r>
          </a:p>
          <a:p>
            <a:pPr lvl="1"/>
            <a:r>
              <a:rPr lang="en-US" dirty="0"/>
              <a:t>Is the virtual page actually </a:t>
            </a:r>
            <a:r>
              <a:rPr lang="en-US" b="1" u="sng" dirty="0"/>
              <a:t>p</a:t>
            </a:r>
            <a:r>
              <a:rPr lang="en-US" dirty="0"/>
              <a:t>resent in physical RAM?</a:t>
            </a:r>
          </a:p>
          <a:p>
            <a:pPr lvl="1"/>
            <a:r>
              <a:rPr lang="en-US" dirty="0"/>
              <a:t>Is the page’s data </a:t>
            </a:r>
            <a:r>
              <a:rPr lang="en-US" b="1" u="sng" dirty="0"/>
              <a:t>w</a:t>
            </a:r>
            <a:r>
              <a:rPr lang="en-US" dirty="0"/>
              <a:t>ritable?</a:t>
            </a:r>
          </a:p>
          <a:p>
            <a:pPr lvl="1"/>
            <a:r>
              <a:rPr lang="en-US" dirty="0"/>
              <a:t>Is the page’s data </a:t>
            </a:r>
            <a:r>
              <a:rPr lang="en-US" b="1" u="sng" dirty="0"/>
              <a:t>e</a:t>
            </a:r>
            <a:r>
              <a:rPr lang="en-US" dirty="0"/>
              <a:t>xecute-</a:t>
            </a:r>
            <a:r>
              <a:rPr lang="en-US" b="1" u="sng" dirty="0"/>
              <a:t>d</a:t>
            </a:r>
            <a:r>
              <a:rPr lang="en-US" dirty="0"/>
              <a:t>isabled?</a:t>
            </a:r>
          </a:p>
          <a:p>
            <a:pPr lvl="1"/>
            <a:r>
              <a:rPr lang="en-US" dirty="0"/>
              <a:t>Is the page accessible to </a:t>
            </a:r>
            <a:r>
              <a:rPr lang="en-US" b="1" u="sng" dirty="0"/>
              <a:t>u</a:t>
            </a:r>
            <a:r>
              <a:rPr lang="en-US" dirty="0"/>
              <a:t>ser-privileged code?</a:t>
            </a:r>
          </a:p>
          <a:p>
            <a:endParaRPr lang="en-US" dirty="0"/>
          </a:p>
        </p:txBody>
      </p:sp>
      <p:sp>
        <p:nvSpPr>
          <p:cNvPr id="6" name="TextBox 5">
            <a:extLst>
              <a:ext uri="{FF2B5EF4-FFF2-40B4-BE49-F238E27FC236}">
                <a16:creationId xmlns:a16="http://schemas.microsoft.com/office/drawing/2014/main" id="{F706180C-984F-42A9-05E2-160FFF509C23}"/>
              </a:ext>
            </a:extLst>
          </p:cNvPr>
          <p:cNvSpPr txBox="1"/>
          <p:nvPr/>
        </p:nvSpPr>
        <p:spPr>
          <a:xfrm>
            <a:off x="7158477" y="55971"/>
            <a:ext cx="2311867"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memory for process X</a:t>
            </a:r>
          </a:p>
        </p:txBody>
      </p:sp>
      <p:grpSp>
        <p:nvGrpSpPr>
          <p:cNvPr id="24" name="Group 23">
            <a:extLst>
              <a:ext uri="{FF2B5EF4-FFF2-40B4-BE49-F238E27FC236}">
                <a16:creationId xmlns:a16="http://schemas.microsoft.com/office/drawing/2014/main" id="{4D825693-3E87-4AEB-7247-A3B85EAAE277}"/>
              </a:ext>
            </a:extLst>
          </p:cNvPr>
          <p:cNvGrpSpPr/>
          <p:nvPr/>
        </p:nvGrpSpPr>
        <p:grpSpPr>
          <a:xfrm>
            <a:off x="7706828" y="654906"/>
            <a:ext cx="1178648" cy="1516872"/>
            <a:chOff x="10653265" y="1754473"/>
            <a:chExt cx="1178648" cy="1516872"/>
          </a:xfrm>
        </p:grpSpPr>
        <p:grpSp>
          <p:nvGrpSpPr>
            <p:cNvPr id="32" name="Group 31">
              <a:extLst>
                <a:ext uri="{FF2B5EF4-FFF2-40B4-BE49-F238E27FC236}">
                  <a16:creationId xmlns:a16="http://schemas.microsoft.com/office/drawing/2014/main" id="{3C8060A5-FFEB-59A3-976F-EBF7F18AEDD5}"/>
                </a:ext>
              </a:extLst>
            </p:cNvPr>
            <p:cNvGrpSpPr/>
            <p:nvPr/>
          </p:nvGrpSpPr>
          <p:grpSpPr>
            <a:xfrm>
              <a:off x="10653265" y="1754473"/>
              <a:ext cx="1178648" cy="758436"/>
              <a:chOff x="10653265" y="1754473"/>
              <a:chExt cx="1178648" cy="758436"/>
            </a:xfrm>
          </p:grpSpPr>
          <p:sp>
            <p:nvSpPr>
              <p:cNvPr id="36" name="Rectangle 35">
                <a:extLst>
                  <a:ext uri="{FF2B5EF4-FFF2-40B4-BE49-F238E27FC236}">
                    <a16:creationId xmlns:a16="http://schemas.microsoft.com/office/drawing/2014/main" id="{AF6A99EA-70D0-C2A4-5CEB-57DF4B65B854}"/>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15</a:t>
                </a: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37" name="Rectangle 36">
                <a:extLst>
                  <a:ext uri="{FF2B5EF4-FFF2-40B4-BE49-F238E27FC236}">
                    <a16:creationId xmlns:a16="http://schemas.microsoft.com/office/drawing/2014/main" id="{4BBEB295-B96E-4E75-248F-F658A0929026}"/>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33" name="Group 32">
              <a:extLst>
                <a:ext uri="{FF2B5EF4-FFF2-40B4-BE49-F238E27FC236}">
                  <a16:creationId xmlns:a16="http://schemas.microsoft.com/office/drawing/2014/main" id="{6E8AE223-A34E-F1EB-34D0-EDA9F2747938}"/>
                </a:ext>
              </a:extLst>
            </p:cNvPr>
            <p:cNvGrpSpPr/>
            <p:nvPr/>
          </p:nvGrpSpPr>
          <p:grpSpPr>
            <a:xfrm>
              <a:off x="10653265" y="2512909"/>
              <a:ext cx="1178648" cy="758436"/>
              <a:chOff x="10653265" y="1754473"/>
              <a:chExt cx="1178648" cy="758436"/>
            </a:xfrm>
          </p:grpSpPr>
          <p:sp>
            <p:nvSpPr>
              <p:cNvPr id="34" name="Rectangle 33">
                <a:extLst>
                  <a:ext uri="{FF2B5EF4-FFF2-40B4-BE49-F238E27FC236}">
                    <a16:creationId xmlns:a16="http://schemas.microsoft.com/office/drawing/2014/main" id="{138714F5-D122-3FB7-3132-50717EA9E6F4}"/>
                  </a:ext>
                </a:extLst>
              </p:cNvPr>
              <p:cNvSpPr>
                <a:spLocks/>
              </p:cNvSpPr>
              <p:nvPr/>
            </p:nvSpPr>
            <p:spPr>
              <a:xfrm>
                <a:off x="10653265" y="1754473"/>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35" name="Rectangle 34">
                <a:extLst>
                  <a:ext uri="{FF2B5EF4-FFF2-40B4-BE49-F238E27FC236}">
                    <a16:creationId xmlns:a16="http://schemas.microsoft.com/office/drawing/2014/main" id="{66FE3921-CBB5-759B-8A28-A7930B3651F6}"/>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25" name="Group 24">
            <a:extLst>
              <a:ext uri="{FF2B5EF4-FFF2-40B4-BE49-F238E27FC236}">
                <a16:creationId xmlns:a16="http://schemas.microsoft.com/office/drawing/2014/main" id="{2B38450F-745C-D2E3-0B8F-3C243A4B0E7E}"/>
              </a:ext>
            </a:extLst>
          </p:cNvPr>
          <p:cNvGrpSpPr/>
          <p:nvPr/>
        </p:nvGrpSpPr>
        <p:grpSpPr>
          <a:xfrm>
            <a:off x="7708884" y="2172609"/>
            <a:ext cx="1176592" cy="1516872"/>
            <a:chOff x="10653265" y="1754473"/>
            <a:chExt cx="1178648" cy="1516872"/>
          </a:xfrm>
        </p:grpSpPr>
        <p:grpSp>
          <p:nvGrpSpPr>
            <p:cNvPr id="26" name="Group 25">
              <a:extLst>
                <a:ext uri="{FF2B5EF4-FFF2-40B4-BE49-F238E27FC236}">
                  <a16:creationId xmlns:a16="http://schemas.microsoft.com/office/drawing/2014/main" id="{ED3F8E7E-3797-3712-4D41-A6E5111BCC72}"/>
                </a:ext>
              </a:extLst>
            </p:cNvPr>
            <p:cNvGrpSpPr/>
            <p:nvPr/>
          </p:nvGrpSpPr>
          <p:grpSpPr>
            <a:xfrm>
              <a:off x="10653265" y="1754473"/>
              <a:ext cx="1178648" cy="758436"/>
              <a:chOff x="10653265" y="1754473"/>
              <a:chExt cx="1178648" cy="758436"/>
            </a:xfrm>
          </p:grpSpPr>
          <p:sp>
            <p:nvSpPr>
              <p:cNvPr id="30" name="Rectangle 29">
                <a:extLst>
                  <a:ext uri="{FF2B5EF4-FFF2-40B4-BE49-F238E27FC236}">
                    <a16:creationId xmlns:a16="http://schemas.microsoft.com/office/drawing/2014/main" id="{B6DD5233-A20F-E3EA-3179-F831063E98A0}"/>
                  </a:ext>
                </a:extLst>
              </p:cNvPr>
              <p:cNvSpPr>
                <a:spLocks/>
              </p:cNvSpPr>
              <p:nvPr/>
            </p:nvSpPr>
            <p:spPr>
              <a:xfrm>
                <a:off x="10653265" y="1754473"/>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5A575AC6-AF3B-C3D9-4B7F-7D452CF507AA}"/>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27" name="Group 26">
              <a:extLst>
                <a:ext uri="{FF2B5EF4-FFF2-40B4-BE49-F238E27FC236}">
                  <a16:creationId xmlns:a16="http://schemas.microsoft.com/office/drawing/2014/main" id="{F12B2E0B-8F89-A501-6CB2-BFCFAE97897B}"/>
                </a:ext>
              </a:extLst>
            </p:cNvPr>
            <p:cNvGrpSpPr/>
            <p:nvPr/>
          </p:nvGrpSpPr>
          <p:grpSpPr>
            <a:xfrm>
              <a:off x="10653265" y="2512909"/>
              <a:ext cx="1178648" cy="758436"/>
              <a:chOff x="10653265" y="1754473"/>
              <a:chExt cx="1178648" cy="758436"/>
            </a:xfrm>
          </p:grpSpPr>
          <p:sp>
            <p:nvSpPr>
              <p:cNvPr id="28" name="Rectangle 27">
                <a:extLst>
                  <a:ext uri="{FF2B5EF4-FFF2-40B4-BE49-F238E27FC236}">
                    <a16:creationId xmlns:a16="http://schemas.microsoft.com/office/drawing/2014/main" id="{E04B8F92-B876-939C-4992-BA1578A04291}"/>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9</a:t>
                </a: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EBE7EFC7-8D0F-9ABB-FFFD-0776CC0C6B15}"/>
                  </a:ext>
                </a:extLst>
              </p:cNvPr>
              <p:cNvSpPr>
                <a:spLocks/>
              </p:cNvSpPr>
              <p:nvPr/>
            </p:nvSpPr>
            <p:spPr>
              <a:xfrm>
                <a:off x="10653265" y="2133691"/>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8</a:t>
                </a:r>
                <a:endParaRPr lang="en-US" sz="2400" dirty="0">
                  <a:solidFill>
                    <a:schemeClr val="tx1"/>
                  </a:solidFill>
                  <a:latin typeface="Segoe UI Light" panose="020B0502040204020203" pitchFamily="34" charset="0"/>
                  <a:cs typeface="Segoe UI Light" panose="020B0502040204020203" pitchFamily="34" charset="0"/>
                </a:endParaRPr>
              </a:p>
            </p:txBody>
          </p:sp>
        </p:grpSp>
      </p:grpSp>
      <p:grpSp>
        <p:nvGrpSpPr>
          <p:cNvPr id="75" name="Group 74">
            <a:extLst>
              <a:ext uri="{FF2B5EF4-FFF2-40B4-BE49-F238E27FC236}">
                <a16:creationId xmlns:a16="http://schemas.microsoft.com/office/drawing/2014/main" id="{70A8A416-AF40-6C5A-9EAF-7A4FB516B526}"/>
              </a:ext>
            </a:extLst>
          </p:cNvPr>
          <p:cNvGrpSpPr/>
          <p:nvPr/>
        </p:nvGrpSpPr>
        <p:grpSpPr>
          <a:xfrm>
            <a:off x="7706828" y="3689481"/>
            <a:ext cx="1176592" cy="1516872"/>
            <a:chOff x="10653265" y="1754473"/>
            <a:chExt cx="1178648" cy="1516872"/>
          </a:xfrm>
        </p:grpSpPr>
        <p:grpSp>
          <p:nvGrpSpPr>
            <p:cNvPr id="76" name="Group 75">
              <a:extLst>
                <a:ext uri="{FF2B5EF4-FFF2-40B4-BE49-F238E27FC236}">
                  <a16:creationId xmlns:a16="http://schemas.microsoft.com/office/drawing/2014/main" id="{E3F89D1B-C087-9D9A-97A4-E9ECF8D09FE3}"/>
                </a:ext>
              </a:extLst>
            </p:cNvPr>
            <p:cNvGrpSpPr/>
            <p:nvPr/>
          </p:nvGrpSpPr>
          <p:grpSpPr>
            <a:xfrm>
              <a:off x="10653265" y="1754473"/>
              <a:ext cx="1178648" cy="758436"/>
              <a:chOff x="10653265" y="1754473"/>
              <a:chExt cx="1178648" cy="758436"/>
            </a:xfrm>
          </p:grpSpPr>
          <p:sp>
            <p:nvSpPr>
              <p:cNvPr id="80" name="Rectangle 79">
                <a:extLst>
                  <a:ext uri="{FF2B5EF4-FFF2-40B4-BE49-F238E27FC236}">
                    <a16:creationId xmlns:a16="http://schemas.microsoft.com/office/drawing/2014/main" id="{AB3D1A70-8D1E-CD9C-E47D-F81CC9AF6912}"/>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7</a:t>
                </a:r>
                <a:endParaRPr lang="en-US" sz="1600" b="1" dirty="0">
                  <a:solidFill>
                    <a:schemeClr val="tx1"/>
                  </a:solidFill>
                  <a:latin typeface="Segoe UI Light" panose="020B0502040204020203" pitchFamily="34" charset="0"/>
                  <a:cs typeface="Segoe UI Light" panose="020B0502040204020203" pitchFamily="34" charset="0"/>
                </a:endParaRPr>
              </a:p>
            </p:txBody>
          </p:sp>
          <p:sp>
            <p:nvSpPr>
              <p:cNvPr id="81" name="Rectangle 80">
                <a:extLst>
                  <a:ext uri="{FF2B5EF4-FFF2-40B4-BE49-F238E27FC236}">
                    <a16:creationId xmlns:a16="http://schemas.microsoft.com/office/drawing/2014/main" id="{C0927653-EFFD-B83F-3916-3A5E9BC0865F}"/>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77" name="Group 76">
              <a:extLst>
                <a:ext uri="{FF2B5EF4-FFF2-40B4-BE49-F238E27FC236}">
                  <a16:creationId xmlns:a16="http://schemas.microsoft.com/office/drawing/2014/main" id="{2F0B4E89-D6D0-4908-C441-2AD233229910}"/>
                </a:ext>
              </a:extLst>
            </p:cNvPr>
            <p:cNvGrpSpPr/>
            <p:nvPr/>
          </p:nvGrpSpPr>
          <p:grpSpPr>
            <a:xfrm>
              <a:off x="10653265" y="2512909"/>
              <a:ext cx="1178648" cy="758436"/>
              <a:chOff x="10653265" y="1754473"/>
              <a:chExt cx="1178648" cy="758436"/>
            </a:xfrm>
          </p:grpSpPr>
          <p:sp>
            <p:nvSpPr>
              <p:cNvPr id="78" name="Rectangle 77">
                <a:extLst>
                  <a:ext uri="{FF2B5EF4-FFF2-40B4-BE49-F238E27FC236}">
                    <a16:creationId xmlns:a16="http://schemas.microsoft.com/office/drawing/2014/main" id="{F9FCEA0E-A2CB-0D7E-D42A-7B9ECF697CF1}"/>
                  </a:ext>
                </a:extLst>
              </p:cNvPr>
              <p:cNvSpPr>
                <a:spLocks/>
              </p:cNvSpPr>
              <p:nvPr/>
            </p:nvSpPr>
            <p:spPr>
              <a:xfrm>
                <a:off x="10653265" y="1754473"/>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79" name="Rectangle 78">
                <a:extLst>
                  <a:ext uri="{FF2B5EF4-FFF2-40B4-BE49-F238E27FC236}">
                    <a16:creationId xmlns:a16="http://schemas.microsoft.com/office/drawing/2014/main" id="{D899B0FE-0324-8637-0DBD-3E764BDAAF21}"/>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82" name="Group 81">
            <a:extLst>
              <a:ext uri="{FF2B5EF4-FFF2-40B4-BE49-F238E27FC236}">
                <a16:creationId xmlns:a16="http://schemas.microsoft.com/office/drawing/2014/main" id="{CD362C2D-C926-AACD-4B9E-17FF3A181EAA}"/>
              </a:ext>
            </a:extLst>
          </p:cNvPr>
          <p:cNvGrpSpPr/>
          <p:nvPr/>
        </p:nvGrpSpPr>
        <p:grpSpPr>
          <a:xfrm>
            <a:off x="7706828" y="5206353"/>
            <a:ext cx="1176592" cy="1516872"/>
            <a:chOff x="10653265" y="1754473"/>
            <a:chExt cx="1178648" cy="1516872"/>
          </a:xfrm>
        </p:grpSpPr>
        <p:grpSp>
          <p:nvGrpSpPr>
            <p:cNvPr id="83" name="Group 82">
              <a:extLst>
                <a:ext uri="{FF2B5EF4-FFF2-40B4-BE49-F238E27FC236}">
                  <a16:creationId xmlns:a16="http://schemas.microsoft.com/office/drawing/2014/main" id="{66D4B886-B312-E65C-A73F-83FCFBF24B28}"/>
                </a:ext>
              </a:extLst>
            </p:cNvPr>
            <p:cNvGrpSpPr/>
            <p:nvPr/>
          </p:nvGrpSpPr>
          <p:grpSpPr>
            <a:xfrm>
              <a:off x="10653265" y="1754473"/>
              <a:ext cx="1178648" cy="758436"/>
              <a:chOff x="10653265" y="1754473"/>
              <a:chExt cx="1178648" cy="758436"/>
            </a:xfrm>
          </p:grpSpPr>
          <p:sp>
            <p:nvSpPr>
              <p:cNvPr id="87" name="Rectangle 86">
                <a:extLst>
                  <a:ext uri="{FF2B5EF4-FFF2-40B4-BE49-F238E27FC236}">
                    <a16:creationId xmlns:a16="http://schemas.microsoft.com/office/drawing/2014/main" id="{82552F0C-52CE-D5A9-5251-FA94503BE47F}"/>
                  </a:ext>
                </a:extLst>
              </p:cNvPr>
              <p:cNvSpPr>
                <a:spLocks/>
              </p:cNvSpPr>
              <p:nvPr/>
            </p:nvSpPr>
            <p:spPr>
              <a:xfrm>
                <a:off x="10653265" y="1754473"/>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88" name="Rectangle 87">
                <a:extLst>
                  <a:ext uri="{FF2B5EF4-FFF2-40B4-BE49-F238E27FC236}">
                    <a16:creationId xmlns:a16="http://schemas.microsoft.com/office/drawing/2014/main" id="{881F5F83-2286-5DAA-74E2-A39F06B37958}"/>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84" name="Group 83">
              <a:extLst>
                <a:ext uri="{FF2B5EF4-FFF2-40B4-BE49-F238E27FC236}">
                  <a16:creationId xmlns:a16="http://schemas.microsoft.com/office/drawing/2014/main" id="{EEB76DEC-63B9-4426-6676-01F0E0883078}"/>
                </a:ext>
              </a:extLst>
            </p:cNvPr>
            <p:cNvGrpSpPr/>
            <p:nvPr/>
          </p:nvGrpSpPr>
          <p:grpSpPr>
            <a:xfrm>
              <a:off x="10653265" y="2512909"/>
              <a:ext cx="1178648" cy="758436"/>
              <a:chOff x="10653265" y="1754473"/>
              <a:chExt cx="1178648" cy="758436"/>
            </a:xfrm>
          </p:grpSpPr>
          <p:sp>
            <p:nvSpPr>
              <p:cNvPr id="85" name="Rectangle 84">
                <a:extLst>
                  <a:ext uri="{FF2B5EF4-FFF2-40B4-BE49-F238E27FC236}">
                    <a16:creationId xmlns:a16="http://schemas.microsoft.com/office/drawing/2014/main" id="{4CA1D247-E7DA-DFDA-A664-C541079FCA0B}"/>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1</a:t>
                </a:r>
                <a:endParaRPr lang="en-US" sz="1600" b="1" dirty="0">
                  <a:solidFill>
                    <a:schemeClr val="tx1"/>
                  </a:solidFill>
                  <a:latin typeface="Segoe UI Light" panose="020B0502040204020203" pitchFamily="34" charset="0"/>
                  <a:cs typeface="Segoe UI Light" panose="020B0502040204020203" pitchFamily="34" charset="0"/>
                </a:endParaRPr>
              </a:p>
            </p:txBody>
          </p:sp>
          <p:sp>
            <p:nvSpPr>
              <p:cNvPr id="86" name="Rectangle 85">
                <a:extLst>
                  <a:ext uri="{FF2B5EF4-FFF2-40B4-BE49-F238E27FC236}">
                    <a16:creationId xmlns:a16="http://schemas.microsoft.com/office/drawing/2014/main" id="{62407BBD-7E60-E7A0-A425-204B79EE6735}"/>
                  </a:ext>
                </a:extLst>
              </p:cNvPr>
              <p:cNvSpPr>
                <a:spLocks/>
              </p:cNvSpPr>
              <p:nvPr/>
            </p:nvSpPr>
            <p:spPr>
              <a:xfrm>
                <a:off x="10653265" y="2133691"/>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0</a:t>
                </a:r>
                <a:endParaRPr lang="en-US" sz="1600" b="1" dirty="0">
                  <a:solidFill>
                    <a:schemeClr val="tx1"/>
                  </a:solidFill>
                  <a:latin typeface="Segoe UI Light" panose="020B0502040204020203" pitchFamily="34" charset="0"/>
                  <a:cs typeface="Segoe UI Light" panose="020B0502040204020203" pitchFamily="34" charset="0"/>
                </a:endParaRPr>
              </a:p>
            </p:txBody>
          </p:sp>
        </p:grpSp>
      </p:grpSp>
      <p:sp>
        <p:nvSpPr>
          <p:cNvPr id="89" name="TextBox 88">
            <a:extLst>
              <a:ext uri="{FF2B5EF4-FFF2-40B4-BE49-F238E27FC236}">
                <a16:creationId xmlns:a16="http://schemas.microsoft.com/office/drawing/2014/main" id="{8DAAFD37-AD7F-80E1-470B-E770343510F4}"/>
              </a:ext>
            </a:extLst>
          </p:cNvPr>
          <p:cNvSpPr txBox="1"/>
          <p:nvPr/>
        </p:nvSpPr>
        <p:spPr>
          <a:xfrm>
            <a:off x="10869059" y="1572723"/>
            <a:ext cx="1223319"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Physical memory</a:t>
            </a:r>
          </a:p>
        </p:txBody>
      </p:sp>
      <p:grpSp>
        <p:nvGrpSpPr>
          <p:cNvPr id="90" name="Group 89">
            <a:extLst>
              <a:ext uri="{FF2B5EF4-FFF2-40B4-BE49-F238E27FC236}">
                <a16:creationId xmlns:a16="http://schemas.microsoft.com/office/drawing/2014/main" id="{B2D22964-C6AB-4E1D-D2B9-D4F30D113DC9}"/>
              </a:ext>
            </a:extLst>
          </p:cNvPr>
          <p:cNvGrpSpPr/>
          <p:nvPr/>
        </p:nvGrpSpPr>
        <p:grpSpPr>
          <a:xfrm>
            <a:off x="10891393" y="2215088"/>
            <a:ext cx="1185146" cy="3033744"/>
            <a:chOff x="10653264" y="1754473"/>
            <a:chExt cx="1185146" cy="3033744"/>
          </a:xfrm>
        </p:grpSpPr>
        <p:grpSp>
          <p:nvGrpSpPr>
            <p:cNvPr id="91" name="Group 90">
              <a:extLst>
                <a:ext uri="{FF2B5EF4-FFF2-40B4-BE49-F238E27FC236}">
                  <a16:creationId xmlns:a16="http://schemas.microsoft.com/office/drawing/2014/main" id="{78919461-813E-3FBA-FA03-8C11B2C42C1C}"/>
                </a:ext>
              </a:extLst>
            </p:cNvPr>
            <p:cNvGrpSpPr/>
            <p:nvPr/>
          </p:nvGrpSpPr>
          <p:grpSpPr>
            <a:xfrm>
              <a:off x="10653264" y="1754473"/>
              <a:ext cx="1185145" cy="1516872"/>
              <a:chOff x="10653264" y="1754473"/>
              <a:chExt cx="1185145" cy="1516872"/>
            </a:xfrm>
          </p:grpSpPr>
          <p:grpSp>
            <p:nvGrpSpPr>
              <p:cNvPr id="99" name="Group 98">
                <a:extLst>
                  <a:ext uri="{FF2B5EF4-FFF2-40B4-BE49-F238E27FC236}">
                    <a16:creationId xmlns:a16="http://schemas.microsoft.com/office/drawing/2014/main" id="{7EEED12A-E20E-FED2-DC2B-541E89651B39}"/>
                  </a:ext>
                </a:extLst>
              </p:cNvPr>
              <p:cNvGrpSpPr/>
              <p:nvPr/>
            </p:nvGrpSpPr>
            <p:grpSpPr>
              <a:xfrm>
                <a:off x="10653265" y="1754473"/>
                <a:ext cx="1185144" cy="758436"/>
                <a:chOff x="10653265" y="1754473"/>
                <a:chExt cx="1185144" cy="758436"/>
              </a:xfrm>
            </p:grpSpPr>
            <p:sp>
              <p:nvSpPr>
                <p:cNvPr id="103" name="Rectangle 102">
                  <a:extLst>
                    <a:ext uri="{FF2B5EF4-FFF2-40B4-BE49-F238E27FC236}">
                      <a16:creationId xmlns:a16="http://schemas.microsoft.com/office/drawing/2014/main" id="{22F0A58E-BE94-9742-F5FC-ABD553AA6B81}"/>
                    </a:ext>
                  </a:extLst>
                </p:cNvPr>
                <p:cNvSpPr>
                  <a:spLocks/>
                </p:cNvSpPr>
                <p:nvPr/>
              </p:nvSpPr>
              <p:spPr>
                <a:xfrm>
                  <a:off x="10653265" y="1754473"/>
                  <a:ext cx="1185144"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9</a:t>
                  </a: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104" name="Rectangle 103">
                  <a:extLst>
                    <a:ext uri="{FF2B5EF4-FFF2-40B4-BE49-F238E27FC236}">
                      <a16:creationId xmlns:a16="http://schemas.microsoft.com/office/drawing/2014/main" id="{6F6E0665-C37E-9CAD-3B2A-588704133865}"/>
                    </a:ext>
                  </a:extLst>
                </p:cNvPr>
                <p:cNvSpPr>
                  <a:spLocks/>
                </p:cNvSpPr>
                <p:nvPr/>
              </p:nvSpPr>
              <p:spPr>
                <a:xfrm>
                  <a:off x="10653265" y="2133691"/>
                  <a:ext cx="1185144"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1</a:t>
                  </a:r>
                  <a:endParaRPr lang="en-US" sz="1600" b="1" dirty="0">
                    <a:solidFill>
                      <a:schemeClr val="tx1"/>
                    </a:solidFill>
                    <a:latin typeface="Segoe UI Light" panose="020B0502040204020203" pitchFamily="34" charset="0"/>
                    <a:cs typeface="Segoe UI Light" panose="020B0502040204020203" pitchFamily="34" charset="0"/>
                  </a:endParaRPr>
                </a:p>
              </p:txBody>
            </p:sp>
          </p:grpSp>
          <p:grpSp>
            <p:nvGrpSpPr>
              <p:cNvPr id="100" name="Group 99">
                <a:extLst>
                  <a:ext uri="{FF2B5EF4-FFF2-40B4-BE49-F238E27FC236}">
                    <a16:creationId xmlns:a16="http://schemas.microsoft.com/office/drawing/2014/main" id="{BF2F7F5C-5E23-96CF-2FC7-4D227346D288}"/>
                  </a:ext>
                </a:extLst>
              </p:cNvPr>
              <p:cNvGrpSpPr/>
              <p:nvPr/>
            </p:nvGrpSpPr>
            <p:grpSpPr>
              <a:xfrm>
                <a:off x="10653264" y="2512909"/>
                <a:ext cx="1185145" cy="758436"/>
                <a:chOff x="10653264" y="1754473"/>
                <a:chExt cx="1185145" cy="758436"/>
              </a:xfrm>
            </p:grpSpPr>
            <p:sp>
              <p:nvSpPr>
                <p:cNvPr id="101" name="Rectangle 100">
                  <a:extLst>
                    <a:ext uri="{FF2B5EF4-FFF2-40B4-BE49-F238E27FC236}">
                      <a16:creationId xmlns:a16="http://schemas.microsoft.com/office/drawing/2014/main" id="{A6719BA7-86FA-4D0F-4781-B15A4D5D0076}"/>
                    </a:ext>
                  </a:extLst>
                </p:cNvPr>
                <p:cNvSpPr>
                  <a:spLocks/>
                </p:cNvSpPr>
                <p:nvPr/>
              </p:nvSpPr>
              <p:spPr>
                <a:xfrm>
                  <a:off x="10653265" y="1754473"/>
                  <a:ext cx="1185144"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15</a:t>
                  </a: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102" name="Rectangle 101">
                  <a:extLst>
                    <a:ext uri="{FF2B5EF4-FFF2-40B4-BE49-F238E27FC236}">
                      <a16:creationId xmlns:a16="http://schemas.microsoft.com/office/drawing/2014/main" id="{3D4C3F12-B26F-2BA9-76E4-A0CAB4BDB4F4}"/>
                    </a:ext>
                  </a:extLst>
                </p:cNvPr>
                <p:cNvSpPr>
                  <a:spLocks/>
                </p:cNvSpPr>
                <p:nvPr/>
              </p:nvSpPr>
              <p:spPr>
                <a:xfrm>
                  <a:off x="10653264" y="2133691"/>
                  <a:ext cx="1185145"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92" name="Group 91">
              <a:extLst>
                <a:ext uri="{FF2B5EF4-FFF2-40B4-BE49-F238E27FC236}">
                  <a16:creationId xmlns:a16="http://schemas.microsoft.com/office/drawing/2014/main" id="{A51CF8DE-C1F8-DA78-772B-43703ACE9535}"/>
                </a:ext>
              </a:extLst>
            </p:cNvPr>
            <p:cNvGrpSpPr/>
            <p:nvPr/>
          </p:nvGrpSpPr>
          <p:grpSpPr>
            <a:xfrm>
              <a:off x="10659762" y="3271345"/>
              <a:ext cx="1178648" cy="1516872"/>
              <a:chOff x="10653265" y="1754473"/>
              <a:chExt cx="1178648" cy="1516872"/>
            </a:xfrm>
          </p:grpSpPr>
          <p:grpSp>
            <p:nvGrpSpPr>
              <p:cNvPr id="93" name="Group 92">
                <a:extLst>
                  <a:ext uri="{FF2B5EF4-FFF2-40B4-BE49-F238E27FC236}">
                    <a16:creationId xmlns:a16="http://schemas.microsoft.com/office/drawing/2014/main" id="{FDD3B589-520A-E4DE-6677-A015BBB2A7E3}"/>
                  </a:ext>
                </a:extLst>
              </p:cNvPr>
              <p:cNvGrpSpPr/>
              <p:nvPr/>
            </p:nvGrpSpPr>
            <p:grpSpPr>
              <a:xfrm>
                <a:off x="10653265" y="1754473"/>
                <a:ext cx="1178648" cy="758436"/>
                <a:chOff x="10653265" y="1754473"/>
                <a:chExt cx="1178648" cy="758436"/>
              </a:xfrm>
            </p:grpSpPr>
            <p:sp>
              <p:nvSpPr>
                <p:cNvPr id="97" name="Rectangle 96">
                  <a:extLst>
                    <a:ext uri="{FF2B5EF4-FFF2-40B4-BE49-F238E27FC236}">
                      <a16:creationId xmlns:a16="http://schemas.microsoft.com/office/drawing/2014/main" id="{B30D18DE-B84C-010E-E79A-5118AC97D306}"/>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8</a:t>
                  </a:r>
                  <a:endParaRPr lang="en-US" sz="2400" dirty="0">
                    <a:solidFill>
                      <a:schemeClr val="tx1"/>
                    </a:solidFill>
                    <a:latin typeface="Segoe UI Light" panose="020B0502040204020203" pitchFamily="34" charset="0"/>
                    <a:cs typeface="Segoe UI Light" panose="020B0502040204020203" pitchFamily="34" charset="0"/>
                  </a:endParaRPr>
                </a:p>
              </p:txBody>
            </p:sp>
            <p:sp>
              <p:nvSpPr>
                <p:cNvPr id="98" name="Rectangle 97">
                  <a:extLst>
                    <a:ext uri="{FF2B5EF4-FFF2-40B4-BE49-F238E27FC236}">
                      <a16:creationId xmlns:a16="http://schemas.microsoft.com/office/drawing/2014/main" id="{9CC825BF-ADB9-1643-2B1A-6D25492BA759}"/>
                    </a:ext>
                  </a:extLst>
                </p:cNvPr>
                <p:cNvSpPr>
                  <a:spLocks/>
                </p:cNvSpPr>
                <p:nvPr/>
              </p:nvSpPr>
              <p:spPr>
                <a:xfrm>
                  <a:off x="10653265" y="2133691"/>
                  <a:ext cx="1178648" cy="37921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94" name="Group 93">
                <a:extLst>
                  <a:ext uri="{FF2B5EF4-FFF2-40B4-BE49-F238E27FC236}">
                    <a16:creationId xmlns:a16="http://schemas.microsoft.com/office/drawing/2014/main" id="{80730C11-54DD-35CB-6C5B-F4BDDD15E3B5}"/>
                  </a:ext>
                </a:extLst>
              </p:cNvPr>
              <p:cNvGrpSpPr/>
              <p:nvPr/>
            </p:nvGrpSpPr>
            <p:grpSpPr>
              <a:xfrm>
                <a:off x="10653265" y="2512909"/>
                <a:ext cx="1178648" cy="758436"/>
                <a:chOff x="10653265" y="1754473"/>
                <a:chExt cx="1178648" cy="758436"/>
              </a:xfrm>
            </p:grpSpPr>
            <p:sp>
              <p:nvSpPr>
                <p:cNvPr id="95" name="Rectangle 94">
                  <a:extLst>
                    <a:ext uri="{FF2B5EF4-FFF2-40B4-BE49-F238E27FC236}">
                      <a16:creationId xmlns:a16="http://schemas.microsoft.com/office/drawing/2014/main" id="{A0BD1A59-03FB-D2F8-9C64-94AC51D3C51F}"/>
                    </a:ext>
                  </a:extLst>
                </p:cNvPr>
                <p:cNvSpPr>
                  <a:spLocks/>
                </p:cNvSpPr>
                <p:nvPr/>
              </p:nvSpPr>
              <p:spPr>
                <a:xfrm>
                  <a:off x="10653265" y="1754473"/>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7</a:t>
                  </a:r>
                  <a:endParaRPr lang="en-US" sz="1600" b="1" dirty="0">
                    <a:solidFill>
                      <a:schemeClr val="tx1"/>
                    </a:solidFill>
                    <a:latin typeface="Segoe UI Light" panose="020B0502040204020203" pitchFamily="34" charset="0"/>
                    <a:cs typeface="Segoe UI Light" panose="020B0502040204020203" pitchFamily="34" charset="0"/>
                  </a:endParaRPr>
                </a:p>
              </p:txBody>
            </p:sp>
            <p:sp>
              <p:nvSpPr>
                <p:cNvPr id="96" name="Rectangle 95">
                  <a:extLst>
                    <a:ext uri="{FF2B5EF4-FFF2-40B4-BE49-F238E27FC236}">
                      <a16:creationId xmlns:a16="http://schemas.microsoft.com/office/drawing/2014/main" id="{D5634509-B489-BCA3-C9D3-E0823FE073D4}"/>
                    </a:ext>
                  </a:extLst>
                </p:cNvPr>
                <p:cNvSpPr>
                  <a:spLocks/>
                </p:cNvSpPr>
                <p:nvPr/>
              </p:nvSpPr>
              <p:spPr>
                <a:xfrm>
                  <a:off x="10653265" y="2133691"/>
                  <a:ext cx="1178648" cy="379218"/>
                </a:xfrm>
                <a:prstGeom prst="rect">
                  <a:avLst/>
                </a:prstGeom>
                <a:solidFill>
                  <a:srgbClr val="99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0</a:t>
                  </a:r>
                  <a:endParaRPr lang="en-US" sz="2400" dirty="0">
                    <a:solidFill>
                      <a:schemeClr val="tx1"/>
                    </a:solidFill>
                    <a:latin typeface="Segoe UI Light" panose="020B0502040204020203" pitchFamily="34" charset="0"/>
                    <a:cs typeface="Segoe UI Light" panose="020B0502040204020203" pitchFamily="34" charset="0"/>
                  </a:endParaRPr>
                </a:p>
              </p:txBody>
            </p:sp>
          </p:grpSp>
        </p:grpSp>
      </p:grpSp>
      <p:sp>
        <p:nvSpPr>
          <p:cNvPr id="213" name="TextBox 212">
            <a:extLst>
              <a:ext uri="{FF2B5EF4-FFF2-40B4-BE49-F238E27FC236}">
                <a16:creationId xmlns:a16="http://schemas.microsoft.com/office/drawing/2014/main" id="{C41507BA-D364-9E34-D299-BB456D4D59BA}"/>
              </a:ext>
            </a:extLst>
          </p:cNvPr>
          <p:cNvSpPr txBox="1"/>
          <p:nvPr/>
        </p:nvSpPr>
        <p:spPr>
          <a:xfrm>
            <a:off x="9292618" y="1792560"/>
            <a:ext cx="1185144" cy="584775"/>
          </a:xfrm>
          <a:prstGeom prst="rect">
            <a:avLst/>
          </a:prstGeom>
          <a:solidFill>
            <a:schemeClr val="tx1"/>
          </a:solidFill>
        </p:spPr>
        <p:txBody>
          <a:bodyPr wrap="square" rtlCol="0">
            <a:spAutoFit/>
          </a:bodyPr>
          <a:lstStyle/>
          <a:p>
            <a:pPr algn="ctr"/>
            <a:r>
              <a:rPr lang="en-US" sz="3200" dirty="0">
                <a:solidFill>
                  <a:schemeClr val="bg1"/>
                </a:solidFill>
                <a:latin typeface="Lucida Console" panose="020B0609040504020204" pitchFamily="49" charset="0"/>
              </a:rPr>
              <a:t>MMU</a:t>
            </a:r>
          </a:p>
        </p:txBody>
      </p:sp>
      <p:sp>
        <p:nvSpPr>
          <p:cNvPr id="243" name="TextBox 242">
            <a:extLst>
              <a:ext uri="{FF2B5EF4-FFF2-40B4-BE49-F238E27FC236}">
                <a16:creationId xmlns:a16="http://schemas.microsoft.com/office/drawing/2014/main" id="{DC3EB38F-9489-61B6-B7A0-9C793E4A4A39}"/>
              </a:ext>
            </a:extLst>
          </p:cNvPr>
          <p:cNvSpPr txBox="1"/>
          <p:nvPr/>
        </p:nvSpPr>
        <p:spPr>
          <a:xfrm>
            <a:off x="8962354" y="2330791"/>
            <a:ext cx="1856602" cy="2677656"/>
          </a:xfrm>
          <a:prstGeom prst="rect">
            <a:avLst/>
          </a:prstGeom>
          <a:noFill/>
        </p:spPr>
        <p:txBody>
          <a:bodyPr wrap="square">
            <a:spAutoFit/>
          </a:bodyPr>
          <a:lstStyle/>
          <a:p>
            <a:pPr algn="ctr"/>
            <a:r>
              <a:rPr lang="en-US" sz="2400" b="1" u="sng" dirty="0">
                <a:solidFill>
                  <a:schemeClr val="tx1"/>
                </a:solidFill>
                <a:latin typeface="Segoe UI" panose="020B0502040204020203" pitchFamily="34" charset="0"/>
                <a:cs typeface="Segoe UI" panose="020B0502040204020203" pitchFamily="34" charset="0"/>
              </a:rPr>
              <a:t>Page table</a:t>
            </a:r>
          </a:p>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0</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0</a:t>
            </a:r>
          </a:p>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1</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6</a:t>
            </a:r>
            <a:endParaRPr lang="en-US" sz="2000" b="1" baseline="-25000" dirty="0">
              <a:latin typeface="Lucida Console" panose="020B0609040504020204" pitchFamily="49" charset="0"/>
            </a:endParaRPr>
          </a:p>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7</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1</a:t>
            </a:r>
          </a:p>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8</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3</a:t>
            </a:r>
            <a:endParaRPr lang="en-US" sz="2000" b="1" baseline="-25000" dirty="0">
              <a:latin typeface="Lucida Console" panose="020B0609040504020204" pitchFamily="49" charset="0"/>
            </a:endParaRPr>
          </a:p>
          <a:p>
            <a:pPr algn="ctr"/>
            <a:r>
              <a:rPr lang="en-US" sz="2400" b="1" dirty="0">
                <a:solidFill>
                  <a:schemeClr val="tx1"/>
                </a:solidFill>
                <a:latin typeface="Lucida Console" panose="020B0609040504020204" pitchFamily="49" charset="0"/>
              </a:rPr>
              <a:t>v</a:t>
            </a:r>
            <a:r>
              <a:rPr lang="en-US" sz="2000" b="1" baseline="-25000" dirty="0">
                <a:solidFill>
                  <a:schemeClr val="tx1"/>
                </a:solidFill>
                <a:latin typeface="Lucida Console" panose="020B0609040504020204" pitchFamily="49" charset="0"/>
              </a:rPr>
              <a:t>9</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7</a:t>
            </a:r>
          </a:p>
          <a:p>
            <a:pPr algn="ctr"/>
            <a:r>
              <a:rPr lang="en-US" sz="2400" b="1" dirty="0">
                <a:solidFill>
                  <a:schemeClr val="tx1"/>
                </a:solidFill>
                <a:latin typeface="Lucida Console" panose="020B0609040504020204" pitchFamily="49" charset="0"/>
              </a:rPr>
              <a:t>v</a:t>
            </a:r>
            <a:r>
              <a:rPr lang="en-US" sz="2000" b="1" baseline="-25000" dirty="0">
                <a:latin typeface="Lucida Console" panose="020B0609040504020204" pitchFamily="49" charset="0"/>
              </a:rPr>
              <a:t>1</a:t>
            </a:r>
            <a:r>
              <a:rPr lang="en-US" sz="2000" b="1" baseline="-25000" dirty="0">
                <a:solidFill>
                  <a:schemeClr val="tx1"/>
                </a:solidFill>
                <a:latin typeface="Lucida Console" panose="020B0609040504020204" pitchFamily="49" charset="0"/>
              </a:rPr>
              <a:t>5</a:t>
            </a:r>
            <a:r>
              <a:rPr lang="en-US" sz="2400" b="1" dirty="0">
                <a:solidFill>
                  <a:schemeClr val="tx1"/>
                </a:solidFill>
                <a:latin typeface="Lucida Console" panose="020B0609040504020204" pitchFamily="49" charset="0"/>
              </a:rPr>
              <a:t> -&gt; </a:t>
            </a:r>
            <a:r>
              <a:rPr lang="en-US" sz="2400" b="1" dirty="0">
                <a:latin typeface="Lucida Console" panose="020B0609040504020204" pitchFamily="49" charset="0"/>
              </a:rPr>
              <a:t>p</a:t>
            </a:r>
            <a:r>
              <a:rPr lang="en-US" sz="2000" b="1" baseline="-25000" dirty="0">
                <a:solidFill>
                  <a:schemeClr val="tx1"/>
                </a:solidFill>
                <a:latin typeface="Lucida Console" panose="020B0609040504020204" pitchFamily="49" charset="0"/>
              </a:rPr>
              <a:t>5</a:t>
            </a:r>
            <a:endParaRPr lang="en-US" sz="2400" dirty="0">
              <a:solidFill>
                <a:schemeClr val="tx1"/>
              </a:solidFill>
              <a:latin typeface="Segoe UI Light" panose="020B0502040204020203" pitchFamily="34" charset="0"/>
              <a:cs typeface="Segoe UI Light" panose="020B0502040204020203" pitchFamily="34" charset="0"/>
            </a:endParaRPr>
          </a:p>
        </p:txBody>
      </p:sp>
      <p:pic>
        <p:nvPicPr>
          <p:cNvPr id="7" name="Picture 6">
            <a:extLst>
              <a:ext uri="{FF2B5EF4-FFF2-40B4-BE49-F238E27FC236}">
                <a16:creationId xmlns:a16="http://schemas.microsoft.com/office/drawing/2014/main" id="{9B93FAF4-2954-26B0-F20C-5A17DE237732}"/>
              </a:ext>
            </a:extLst>
          </p:cNvPr>
          <p:cNvPicPr>
            <a:picLocks noChangeAspect="1"/>
          </p:cNvPicPr>
          <p:nvPr/>
        </p:nvPicPr>
        <p:blipFill>
          <a:blip r:embed="rId3"/>
          <a:stretch>
            <a:fillRect/>
          </a:stretch>
        </p:blipFill>
        <p:spPr>
          <a:xfrm>
            <a:off x="9292618" y="707748"/>
            <a:ext cx="1223318" cy="1223318"/>
          </a:xfrm>
          <a:prstGeom prst="rect">
            <a:avLst/>
          </a:prstGeom>
        </p:spPr>
      </p:pic>
      <p:grpSp>
        <p:nvGrpSpPr>
          <p:cNvPr id="10" name="Group 9">
            <a:extLst>
              <a:ext uri="{FF2B5EF4-FFF2-40B4-BE49-F238E27FC236}">
                <a16:creationId xmlns:a16="http://schemas.microsoft.com/office/drawing/2014/main" id="{D0DF682E-5D33-DDCE-8305-EB81CF1E6E8F}"/>
              </a:ext>
            </a:extLst>
          </p:cNvPr>
          <p:cNvGrpSpPr/>
          <p:nvPr/>
        </p:nvGrpSpPr>
        <p:grpSpPr>
          <a:xfrm>
            <a:off x="7628185" y="2260744"/>
            <a:ext cx="3599605" cy="4493247"/>
            <a:chOff x="5448003" y="2080881"/>
            <a:chExt cx="3599605" cy="4493247"/>
          </a:xfrm>
        </p:grpSpPr>
        <p:pic>
          <p:nvPicPr>
            <p:cNvPr id="8" name="Picture 7">
              <a:extLst>
                <a:ext uri="{FF2B5EF4-FFF2-40B4-BE49-F238E27FC236}">
                  <a16:creationId xmlns:a16="http://schemas.microsoft.com/office/drawing/2014/main" id="{A5BDFB42-C0ED-4F32-531E-ADB488643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151" y="2080881"/>
              <a:ext cx="3571457" cy="3571457"/>
            </a:xfrm>
            <a:prstGeom prst="rect">
              <a:avLst/>
            </a:prstGeom>
            <a:ln w="28575">
              <a:solidFill>
                <a:schemeClr val="tx1"/>
              </a:solidFill>
            </a:ln>
          </p:spPr>
        </p:pic>
        <p:sp>
          <p:nvSpPr>
            <p:cNvPr id="9" name="Rectangle 8">
              <a:extLst>
                <a:ext uri="{FF2B5EF4-FFF2-40B4-BE49-F238E27FC236}">
                  <a16:creationId xmlns:a16="http://schemas.microsoft.com/office/drawing/2014/main" id="{39D6E97B-336B-0185-6218-14EB496DF80B}"/>
                </a:ext>
              </a:extLst>
            </p:cNvPr>
            <p:cNvSpPr/>
            <p:nvPr/>
          </p:nvSpPr>
          <p:spPr>
            <a:xfrm>
              <a:off x="5448003" y="5649541"/>
              <a:ext cx="3599605" cy="924587"/>
            </a:xfrm>
            <a:prstGeom prst="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The CPU generates a page fault if an instruction attempts to violate page permissions!</a:t>
              </a:r>
            </a:p>
          </p:txBody>
        </p:sp>
      </p:grpSp>
      <p:cxnSp>
        <p:nvCxnSpPr>
          <p:cNvPr id="12" name="Straight Connector 11">
            <a:extLst>
              <a:ext uri="{FF2B5EF4-FFF2-40B4-BE49-F238E27FC236}">
                <a16:creationId xmlns:a16="http://schemas.microsoft.com/office/drawing/2014/main" id="{03EF9ECE-0CE6-DC17-F933-C7236106D7F9}"/>
              </a:ext>
            </a:extLst>
          </p:cNvPr>
          <p:cNvCxnSpPr/>
          <p:nvPr/>
        </p:nvCxnSpPr>
        <p:spPr>
          <a:xfrm flipH="1">
            <a:off x="531341" y="3542351"/>
            <a:ext cx="8431013" cy="132726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B7051D-6925-E5E8-97A8-39AE2379021A}"/>
              </a:ext>
            </a:extLst>
          </p:cNvPr>
          <p:cNvCxnSpPr>
            <a:cxnSpLocks/>
          </p:cNvCxnSpPr>
          <p:nvPr/>
        </p:nvCxnSpPr>
        <p:spPr>
          <a:xfrm flipH="1">
            <a:off x="7321377" y="3594677"/>
            <a:ext cx="2452818" cy="1454765"/>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29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12"/>
                                        </p:tgtEl>
                                        <p:attrNameLst>
                                          <p:attrName>r</p:attrName>
                                        </p:attrNameLst>
                                      </p:cBhvr>
                                    </p:animRot>
                                    <p:animRot by="-240000">
                                      <p:cBhvr>
                                        <p:cTn id="16" dur="200" fill="hold">
                                          <p:stCondLst>
                                            <p:cond delay="200"/>
                                          </p:stCondLst>
                                        </p:cTn>
                                        <p:tgtEl>
                                          <p:spTgt spid="12"/>
                                        </p:tgtEl>
                                        <p:attrNameLst>
                                          <p:attrName>r</p:attrName>
                                        </p:attrNameLst>
                                      </p:cBhvr>
                                    </p:animRot>
                                    <p:animRot by="240000">
                                      <p:cBhvr>
                                        <p:cTn id="17" dur="200" fill="hold">
                                          <p:stCondLst>
                                            <p:cond delay="400"/>
                                          </p:stCondLst>
                                        </p:cTn>
                                        <p:tgtEl>
                                          <p:spTgt spid="12"/>
                                        </p:tgtEl>
                                        <p:attrNameLst>
                                          <p:attrName>r</p:attrName>
                                        </p:attrNameLst>
                                      </p:cBhvr>
                                    </p:animRot>
                                    <p:animRot by="-240000">
                                      <p:cBhvr>
                                        <p:cTn id="18" dur="200" fill="hold">
                                          <p:stCondLst>
                                            <p:cond delay="600"/>
                                          </p:stCondLst>
                                        </p:cTn>
                                        <p:tgtEl>
                                          <p:spTgt spid="12"/>
                                        </p:tgtEl>
                                        <p:attrNameLst>
                                          <p:attrName>r</p:attrName>
                                        </p:attrNameLst>
                                      </p:cBhvr>
                                    </p:animRot>
                                    <p:animRot by="120000">
                                      <p:cBhvr>
                                        <p:cTn id="19" dur="200" fill="hold">
                                          <p:stCondLst>
                                            <p:cond delay="800"/>
                                          </p:stCondLst>
                                        </p:cTn>
                                        <p:tgtEl>
                                          <p:spTgt spid="12"/>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13"/>
                                        </p:tgtEl>
                                        <p:attrNameLst>
                                          <p:attrName>r</p:attrName>
                                        </p:attrNameLst>
                                      </p:cBhvr>
                                    </p:animRot>
                                    <p:animRot by="-240000">
                                      <p:cBhvr>
                                        <p:cTn id="22" dur="200" fill="hold">
                                          <p:stCondLst>
                                            <p:cond delay="200"/>
                                          </p:stCondLst>
                                        </p:cTn>
                                        <p:tgtEl>
                                          <p:spTgt spid="13"/>
                                        </p:tgtEl>
                                        <p:attrNameLst>
                                          <p:attrName>r</p:attrName>
                                        </p:attrNameLst>
                                      </p:cBhvr>
                                    </p:animRot>
                                    <p:animRot by="240000">
                                      <p:cBhvr>
                                        <p:cTn id="23" dur="200" fill="hold">
                                          <p:stCondLst>
                                            <p:cond delay="400"/>
                                          </p:stCondLst>
                                        </p:cTn>
                                        <p:tgtEl>
                                          <p:spTgt spid="13"/>
                                        </p:tgtEl>
                                        <p:attrNameLst>
                                          <p:attrName>r</p:attrName>
                                        </p:attrNameLst>
                                      </p:cBhvr>
                                    </p:animRot>
                                    <p:animRot by="-240000">
                                      <p:cBhvr>
                                        <p:cTn id="24" dur="200" fill="hold">
                                          <p:stCondLst>
                                            <p:cond delay="600"/>
                                          </p:stCondLst>
                                        </p:cTn>
                                        <p:tgtEl>
                                          <p:spTgt spid="13"/>
                                        </p:tgtEl>
                                        <p:attrNameLst>
                                          <p:attrName>r</p:attrName>
                                        </p:attrNameLst>
                                      </p:cBhvr>
                                    </p:animRot>
                                    <p:animRot by="120000">
                                      <p:cBhvr>
                                        <p:cTn id="25" dur="200" fill="hold">
                                          <p:stCondLst>
                                            <p:cond delay="800"/>
                                          </p:stCondLst>
                                        </p:cTn>
                                        <p:tgtEl>
                                          <p:spTgt spid="13"/>
                                        </p:tgtEl>
                                        <p:attrNameLst>
                                          <p:attrName>r</p:attrName>
                                        </p:attrNameLst>
                                      </p:cBhvr>
                                    </p:animRot>
                                  </p:childTnLst>
                                </p:cTn>
                              </p:par>
                              <p:par>
                                <p:cTn id="26" presetID="32" presetClass="emph" presetSubtype="0"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1C7F-61F6-F2EF-C8FD-298D9AF11F3E}"/>
              </a:ext>
            </a:extLst>
          </p:cNvPr>
          <p:cNvSpPr>
            <a:spLocks noGrp="1"/>
          </p:cNvSpPr>
          <p:nvPr>
            <p:ph type="title"/>
          </p:nvPr>
        </p:nvSpPr>
        <p:spPr>
          <a:xfrm>
            <a:off x="838200" y="43846"/>
            <a:ext cx="10515600" cy="674494"/>
          </a:xfrm>
        </p:spPr>
        <p:txBody>
          <a:bodyPr>
            <a:normAutofit fontScale="90000"/>
          </a:bodyPr>
          <a:lstStyle/>
          <a:p>
            <a:r>
              <a:rPr lang="en-US" dirty="0"/>
              <a:t>Address Translation in More Detail</a:t>
            </a:r>
          </a:p>
        </p:txBody>
      </p:sp>
      <p:sp>
        <p:nvSpPr>
          <p:cNvPr id="3" name="Content Placeholder 2">
            <a:extLst>
              <a:ext uri="{FF2B5EF4-FFF2-40B4-BE49-F238E27FC236}">
                <a16:creationId xmlns:a16="http://schemas.microsoft.com/office/drawing/2014/main" id="{2EF97F93-64DA-CB24-39D8-8AF55EB08474}"/>
              </a:ext>
            </a:extLst>
          </p:cNvPr>
          <p:cNvSpPr>
            <a:spLocks noGrp="1"/>
          </p:cNvSpPr>
          <p:nvPr>
            <p:ph idx="1"/>
          </p:nvPr>
        </p:nvSpPr>
        <p:spPr>
          <a:xfrm>
            <a:off x="5252482" y="651960"/>
            <a:ext cx="6825026" cy="5042428"/>
          </a:xfrm>
        </p:spPr>
        <p:txBody>
          <a:bodyPr>
            <a:normAutofit/>
          </a:bodyPr>
          <a:lstStyle/>
          <a:p>
            <a:r>
              <a:rPr lang="en-US" dirty="0"/>
              <a:t>The virtual address is what is manipulated by software (i.e., by CPU instructions like </a:t>
            </a:r>
            <a:r>
              <a:rPr lang="en-US" dirty="0">
                <a:latin typeface="Lucida Console" panose="020B0609040504020204" pitchFamily="49" charset="0"/>
              </a:rPr>
              <a:t>mov 0x8(%</a:t>
            </a:r>
            <a:r>
              <a:rPr lang="en-US" dirty="0" err="1">
                <a:latin typeface="Lucida Console" panose="020B0609040504020204" pitchFamily="49" charset="0"/>
              </a:rPr>
              <a:t>rax</a:t>
            </a:r>
            <a:r>
              <a:rPr lang="en-US" dirty="0">
                <a:latin typeface="Lucida Console" panose="020B0609040504020204" pitchFamily="49" charset="0"/>
              </a:rPr>
              <a:t>), %</a:t>
            </a:r>
            <a:r>
              <a:rPr lang="en-US" dirty="0" err="1">
                <a:latin typeface="Lucida Console" panose="020B0609040504020204" pitchFamily="49" charset="0"/>
              </a:rPr>
              <a:t>rbx</a:t>
            </a:r>
            <a:r>
              <a:rPr lang="en-US" dirty="0"/>
              <a:t>)</a:t>
            </a:r>
          </a:p>
          <a:p>
            <a:r>
              <a:rPr lang="en-US" dirty="0"/>
              <a:t>The MMU takes the virtual address (e.g., whatever </a:t>
            </a:r>
            <a:r>
              <a:rPr lang="en-US" dirty="0">
                <a:latin typeface="Lucida Console" panose="020B0609040504020204" pitchFamily="49" charset="0"/>
              </a:rPr>
              <a:t>0x8(%</a:t>
            </a:r>
            <a:r>
              <a:rPr lang="en-US" dirty="0" err="1">
                <a:latin typeface="Lucida Console" panose="020B0609040504020204" pitchFamily="49" charset="0"/>
              </a:rPr>
              <a:t>rax</a:t>
            </a:r>
            <a:r>
              <a:rPr lang="en-US" dirty="0">
                <a:latin typeface="Lucida Console" panose="020B0609040504020204" pitchFamily="49" charset="0"/>
              </a:rPr>
              <a:t>)</a:t>
            </a:r>
            <a:r>
              <a:rPr lang="en-US" dirty="0"/>
              <a:t> resolves to) and:</a:t>
            </a:r>
          </a:p>
          <a:p>
            <a:pPr lvl="1"/>
            <a:r>
              <a:rPr lang="en-US" dirty="0"/>
              <a:t>Extracts the </a:t>
            </a:r>
            <a:r>
              <a:rPr lang="en-US" dirty="0">
                <a:latin typeface="Lucida Console" panose="020B0609040504020204" pitchFamily="49" charset="0"/>
              </a:rPr>
              <a:t>v</a:t>
            </a:r>
            <a:r>
              <a:rPr lang="en-US" dirty="0"/>
              <a:t>-bit virtual page number</a:t>
            </a:r>
          </a:p>
          <a:p>
            <a:pPr lvl="1"/>
            <a:r>
              <a:rPr lang="en-US" dirty="0"/>
              <a:t>Uses the page table to convert the virtual page number to a </a:t>
            </a:r>
            <a:r>
              <a:rPr lang="en-US" dirty="0">
                <a:latin typeface="Lucida Console" panose="020B0609040504020204" pitchFamily="49" charset="0"/>
              </a:rPr>
              <a:t>p</a:t>
            </a:r>
            <a:r>
              <a:rPr lang="en-US" dirty="0"/>
              <a:t>-bit physical page number</a:t>
            </a:r>
          </a:p>
          <a:p>
            <a:pPr lvl="1"/>
            <a:r>
              <a:rPr lang="en-US" dirty="0"/>
              <a:t>Sends the physical address (of size </a:t>
            </a:r>
            <a:r>
              <a:rPr lang="en-US" dirty="0" err="1">
                <a:latin typeface="Lucida Console" panose="020B0609040504020204" pitchFamily="49" charset="0"/>
              </a:rPr>
              <a:t>p+o</a:t>
            </a:r>
            <a:r>
              <a:rPr lang="en-US" dirty="0"/>
              <a:t> bits) to RAM</a:t>
            </a:r>
          </a:p>
          <a:p>
            <a:r>
              <a:rPr lang="en-US" dirty="0"/>
              <a:t>Suppose that on a 12-bit CPU, </a:t>
            </a:r>
            <a:r>
              <a:rPr lang="en-US" dirty="0">
                <a:latin typeface="Lucida Console" panose="020B0609040504020204" pitchFamily="49" charset="0"/>
              </a:rPr>
              <a:t>v=8</a:t>
            </a:r>
            <a:r>
              <a:rPr lang="en-US" dirty="0"/>
              <a:t>, </a:t>
            </a:r>
            <a:r>
              <a:rPr lang="en-US" dirty="0">
                <a:latin typeface="Lucida Console" panose="020B0609040504020204" pitchFamily="49" charset="0"/>
              </a:rPr>
              <a:t>p=4</a:t>
            </a:r>
            <a:r>
              <a:rPr lang="en-US" dirty="0"/>
              <a:t>, and </a:t>
            </a:r>
            <a:r>
              <a:rPr lang="en-US" dirty="0">
                <a:latin typeface="Lucida Console" panose="020B0609040504020204" pitchFamily="49" charset="0"/>
              </a:rPr>
              <a:t>o=4</a:t>
            </a:r>
            <a:r>
              <a:rPr lang="en-US" dirty="0"/>
              <a:t>; a possible mapping is:</a:t>
            </a:r>
            <a:endParaRPr lang="en-US" dirty="0">
              <a:latin typeface="Lucida Console" panose="020B0609040504020204" pitchFamily="49" charset="0"/>
            </a:endParaRPr>
          </a:p>
        </p:txBody>
      </p:sp>
      <p:grpSp>
        <p:nvGrpSpPr>
          <p:cNvPr id="4" name="Group 3">
            <a:extLst>
              <a:ext uri="{FF2B5EF4-FFF2-40B4-BE49-F238E27FC236}">
                <a16:creationId xmlns:a16="http://schemas.microsoft.com/office/drawing/2014/main" id="{FD68DADC-3762-6A74-10E8-42042D6A099E}"/>
              </a:ext>
            </a:extLst>
          </p:cNvPr>
          <p:cNvGrpSpPr/>
          <p:nvPr/>
        </p:nvGrpSpPr>
        <p:grpSpPr>
          <a:xfrm>
            <a:off x="601097" y="3003902"/>
            <a:ext cx="2826406" cy="1585850"/>
            <a:chOff x="7841155" y="2620963"/>
            <a:chExt cx="2826406" cy="1585850"/>
          </a:xfrm>
        </p:grpSpPr>
        <p:sp>
          <p:nvSpPr>
            <p:cNvPr id="5" name="Flowchart: Summing Junction 4">
              <a:extLst>
                <a:ext uri="{FF2B5EF4-FFF2-40B4-BE49-F238E27FC236}">
                  <a16:creationId xmlns:a16="http://schemas.microsoft.com/office/drawing/2014/main" id="{45486CB5-28D6-5B62-F27D-74C9199E2A37}"/>
                </a:ext>
              </a:extLst>
            </p:cNvPr>
            <p:cNvSpPr>
              <a:spLocks noChangeAspect="1"/>
            </p:cNvSpPr>
            <p:nvPr/>
          </p:nvSpPr>
          <p:spPr bwMode="auto">
            <a:xfrm>
              <a:off x="7841155" y="2620963"/>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6" name="TextBox 5">
              <a:extLst>
                <a:ext uri="{FF2B5EF4-FFF2-40B4-BE49-F238E27FC236}">
                  <a16:creationId xmlns:a16="http://schemas.microsoft.com/office/drawing/2014/main" id="{B46C597B-573E-760F-7ACE-50AFC949BA40}"/>
                </a:ext>
              </a:extLst>
            </p:cNvPr>
            <p:cNvSpPr txBox="1"/>
            <p:nvPr/>
          </p:nvSpPr>
          <p:spPr>
            <a:xfrm>
              <a:off x="9234326" y="3248680"/>
              <a:ext cx="1433235"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MMU</a:t>
              </a:r>
            </a:p>
          </p:txBody>
        </p:sp>
      </p:grpSp>
      <p:cxnSp>
        <p:nvCxnSpPr>
          <p:cNvPr id="7" name="Straight Arrow Connector 6">
            <a:extLst>
              <a:ext uri="{FF2B5EF4-FFF2-40B4-BE49-F238E27FC236}">
                <a16:creationId xmlns:a16="http://schemas.microsoft.com/office/drawing/2014/main" id="{57FB70C7-4F92-1E65-696B-C6EAA21559DA}"/>
              </a:ext>
            </a:extLst>
          </p:cNvPr>
          <p:cNvCxnSpPr>
            <a:cxnSpLocks/>
          </p:cNvCxnSpPr>
          <p:nvPr/>
        </p:nvCxnSpPr>
        <p:spPr>
          <a:xfrm flipV="1">
            <a:off x="1385263" y="2669734"/>
            <a:ext cx="0" cy="337503"/>
          </a:xfrm>
          <a:prstGeom prst="straightConnector1">
            <a:avLst/>
          </a:prstGeom>
          <a:ln w="28575">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A974FCC-935B-6BC6-6B19-913F40B01954}"/>
              </a:ext>
            </a:extLst>
          </p:cNvPr>
          <p:cNvCxnSpPr>
            <a:cxnSpLocks/>
          </p:cNvCxnSpPr>
          <p:nvPr/>
        </p:nvCxnSpPr>
        <p:spPr>
          <a:xfrm flipV="1">
            <a:off x="1385263" y="4593934"/>
            <a:ext cx="0" cy="330852"/>
          </a:xfrm>
          <a:prstGeom prst="straightConnector1">
            <a:avLst/>
          </a:prstGeom>
          <a:ln w="28575">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C94C86D-00B4-E415-E699-70F6FD665F7A}"/>
              </a:ext>
            </a:extLst>
          </p:cNvPr>
          <p:cNvCxnSpPr>
            <a:cxnSpLocks/>
          </p:cNvCxnSpPr>
          <p:nvPr/>
        </p:nvCxnSpPr>
        <p:spPr>
          <a:xfrm flipV="1">
            <a:off x="1305184" y="2753564"/>
            <a:ext cx="176825" cy="98570"/>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A31F40C-AABC-26D7-AF26-FDF06A5BCA3B}"/>
              </a:ext>
            </a:extLst>
          </p:cNvPr>
          <p:cNvGrpSpPr/>
          <p:nvPr/>
        </p:nvGrpSpPr>
        <p:grpSpPr>
          <a:xfrm>
            <a:off x="311690" y="695276"/>
            <a:ext cx="4259599" cy="2378877"/>
            <a:chOff x="126335" y="571706"/>
            <a:chExt cx="4259599" cy="2378877"/>
          </a:xfrm>
        </p:grpSpPr>
        <p:sp>
          <p:nvSpPr>
            <p:cNvPr id="11" name="TextBox 10">
              <a:extLst>
                <a:ext uri="{FF2B5EF4-FFF2-40B4-BE49-F238E27FC236}">
                  <a16:creationId xmlns:a16="http://schemas.microsoft.com/office/drawing/2014/main" id="{064D0A84-14E5-B0D2-4CA8-E83EAC29F9C5}"/>
                </a:ext>
              </a:extLst>
            </p:cNvPr>
            <p:cNvSpPr txBox="1"/>
            <p:nvPr/>
          </p:nvSpPr>
          <p:spPr>
            <a:xfrm>
              <a:off x="183483" y="2488918"/>
              <a:ext cx="968269"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 bits</a:t>
              </a:r>
            </a:p>
          </p:txBody>
        </p:sp>
        <p:sp>
          <p:nvSpPr>
            <p:cNvPr id="12" name="Rectangle 11">
              <a:extLst>
                <a:ext uri="{FF2B5EF4-FFF2-40B4-BE49-F238E27FC236}">
                  <a16:creationId xmlns:a16="http://schemas.microsoft.com/office/drawing/2014/main" id="{16408F8B-AE38-C9F4-D9E5-36CA6B32CC6B}"/>
                </a:ext>
              </a:extLst>
            </p:cNvPr>
            <p:cNvSpPr/>
            <p:nvPr/>
          </p:nvSpPr>
          <p:spPr>
            <a:xfrm>
              <a:off x="126335" y="1659515"/>
              <a:ext cx="3066385" cy="64039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Virtual Page Number</a:t>
              </a:r>
            </a:p>
          </p:txBody>
        </p:sp>
        <p:sp>
          <p:nvSpPr>
            <p:cNvPr id="13" name="Rectangle 12">
              <a:extLst>
                <a:ext uri="{FF2B5EF4-FFF2-40B4-BE49-F238E27FC236}">
                  <a16:creationId xmlns:a16="http://schemas.microsoft.com/office/drawing/2014/main" id="{7A3BDE2F-9B57-0C25-5869-F4FB2916D052}"/>
                </a:ext>
              </a:extLst>
            </p:cNvPr>
            <p:cNvSpPr/>
            <p:nvPr/>
          </p:nvSpPr>
          <p:spPr>
            <a:xfrm>
              <a:off x="3192720" y="1659514"/>
              <a:ext cx="1193214" cy="64039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Offset</a:t>
              </a:r>
            </a:p>
          </p:txBody>
        </p:sp>
        <p:sp>
          <p:nvSpPr>
            <p:cNvPr id="14" name="Left Brace 13">
              <a:extLst>
                <a:ext uri="{FF2B5EF4-FFF2-40B4-BE49-F238E27FC236}">
                  <a16:creationId xmlns:a16="http://schemas.microsoft.com/office/drawing/2014/main" id="{04D58349-E47D-901C-72C2-8EFD914C4318}"/>
                </a:ext>
              </a:extLst>
            </p:cNvPr>
            <p:cNvSpPr/>
            <p:nvPr/>
          </p:nvSpPr>
          <p:spPr>
            <a:xfrm rot="5400000">
              <a:off x="1994041" y="-825984"/>
              <a:ext cx="524188" cy="425959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26FC5168-BC89-2DD2-DFFF-0FC07F9241D7}"/>
                </a:ext>
              </a:extLst>
            </p:cNvPr>
            <p:cNvSpPr txBox="1"/>
            <p:nvPr/>
          </p:nvSpPr>
          <p:spPr>
            <a:xfrm>
              <a:off x="678794" y="571706"/>
              <a:ext cx="3154680"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a:t>
              </a:r>
            </a:p>
          </p:txBody>
        </p:sp>
        <p:grpSp>
          <p:nvGrpSpPr>
            <p:cNvPr id="16" name="Group 15">
              <a:extLst>
                <a:ext uri="{FF2B5EF4-FFF2-40B4-BE49-F238E27FC236}">
                  <a16:creationId xmlns:a16="http://schemas.microsoft.com/office/drawing/2014/main" id="{86B7EF8A-4DDF-13F9-CD4B-F99101B546C7}"/>
                </a:ext>
              </a:extLst>
            </p:cNvPr>
            <p:cNvGrpSpPr/>
            <p:nvPr/>
          </p:nvGrpSpPr>
          <p:grpSpPr>
            <a:xfrm>
              <a:off x="126350" y="2364788"/>
              <a:ext cx="3043218" cy="180389"/>
              <a:chOff x="7272621" y="2520363"/>
              <a:chExt cx="3043218" cy="180389"/>
            </a:xfrm>
          </p:grpSpPr>
          <p:cxnSp>
            <p:nvCxnSpPr>
              <p:cNvPr id="17" name="Straight Arrow Connector 16">
                <a:extLst>
                  <a:ext uri="{FF2B5EF4-FFF2-40B4-BE49-F238E27FC236}">
                    <a16:creationId xmlns:a16="http://schemas.microsoft.com/office/drawing/2014/main" id="{8A8F18D3-AE15-7F51-C167-53A32FC8AF78}"/>
                  </a:ext>
                </a:extLst>
              </p:cNvPr>
              <p:cNvCxnSpPr>
                <a:cxnSpLocks/>
              </p:cNvCxnSpPr>
              <p:nvPr/>
            </p:nvCxnSpPr>
            <p:spPr>
              <a:xfrm>
                <a:off x="7279103" y="2698675"/>
                <a:ext cx="3036026" cy="2077"/>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B020EDF-8E42-3FED-22D7-4174E3A6B75F}"/>
                  </a:ext>
                </a:extLst>
              </p:cNvPr>
              <p:cNvCxnSpPr>
                <a:cxnSpLocks/>
              </p:cNvCxnSpPr>
              <p:nvPr/>
            </p:nvCxnSpPr>
            <p:spPr>
              <a:xfrm flipV="1">
                <a:off x="7272621" y="2520363"/>
                <a:ext cx="0" cy="178531"/>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9BBA8D-2ED5-6B05-8534-3551AB602047}"/>
                  </a:ext>
                </a:extLst>
              </p:cNvPr>
              <p:cNvCxnSpPr>
                <a:cxnSpLocks/>
              </p:cNvCxnSpPr>
              <p:nvPr/>
            </p:nvCxnSpPr>
            <p:spPr>
              <a:xfrm flipV="1">
                <a:off x="10315839" y="2520363"/>
                <a:ext cx="0" cy="178531"/>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AED5810F-FF18-90C8-043A-64BA68F43661}"/>
              </a:ext>
            </a:extLst>
          </p:cNvPr>
          <p:cNvGrpSpPr/>
          <p:nvPr/>
        </p:nvGrpSpPr>
        <p:grpSpPr>
          <a:xfrm>
            <a:off x="308915" y="4483509"/>
            <a:ext cx="4262375" cy="2347763"/>
            <a:chOff x="123560" y="4359939"/>
            <a:chExt cx="4262375" cy="2347763"/>
          </a:xfrm>
        </p:grpSpPr>
        <p:sp>
          <p:nvSpPr>
            <p:cNvPr id="21" name="TextBox 20">
              <a:extLst>
                <a:ext uri="{FF2B5EF4-FFF2-40B4-BE49-F238E27FC236}">
                  <a16:creationId xmlns:a16="http://schemas.microsoft.com/office/drawing/2014/main" id="{CA72134A-697B-770B-62F7-E84858530953}"/>
                </a:ext>
              </a:extLst>
            </p:cNvPr>
            <p:cNvSpPr txBox="1"/>
            <p:nvPr/>
          </p:nvSpPr>
          <p:spPr>
            <a:xfrm>
              <a:off x="160604" y="4359939"/>
              <a:ext cx="9948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 bits</a:t>
              </a:r>
            </a:p>
          </p:txBody>
        </p:sp>
        <p:sp>
          <p:nvSpPr>
            <p:cNvPr id="22" name="Rectangle 21">
              <a:extLst>
                <a:ext uri="{FF2B5EF4-FFF2-40B4-BE49-F238E27FC236}">
                  <a16:creationId xmlns:a16="http://schemas.microsoft.com/office/drawing/2014/main" id="{B510EAE7-A9DE-A10B-E36A-16468766635A}"/>
                </a:ext>
              </a:extLst>
            </p:cNvPr>
            <p:cNvSpPr/>
            <p:nvPr/>
          </p:nvSpPr>
          <p:spPr>
            <a:xfrm>
              <a:off x="126335" y="5047846"/>
              <a:ext cx="3066385" cy="640397"/>
            </a:xfrm>
            <a:prstGeom prst="rect">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Physical Page Number</a:t>
              </a:r>
            </a:p>
          </p:txBody>
        </p:sp>
        <p:sp>
          <p:nvSpPr>
            <p:cNvPr id="23" name="Rectangle 22">
              <a:extLst>
                <a:ext uri="{FF2B5EF4-FFF2-40B4-BE49-F238E27FC236}">
                  <a16:creationId xmlns:a16="http://schemas.microsoft.com/office/drawing/2014/main" id="{BFA200A1-2890-D1CD-F215-A2D1F0995B5B}"/>
                </a:ext>
              </a:extLst>
            </p:cNvPr>
            <p:cNvSpPr/>
            <p:nvPr/>
          </p:nvSpPr>
          <p:spPr>
            <a:xfrm>
              <a:off x="3192720" y="5047845"/>
              <a:ext cx="1193214" cy="64039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Offset</a:t>
              </a:r>
            </a:p>
          </p:txBody>
        </p:sp>
        <p:sp>
          <p:nvSpPr>
            <p:cNvPr id="24" name="TextBox 23">
              <a:extLst>
                <a:ext uri="{FF2B5EF4-FFF2-40B4-BE49-F238E27FC236}">
                  <a16:creationId xmlns:a16="http://schemas.microsoft.com/office/drawing/2014/main" id="{422B5434-4D9C-DFC1-4A15-FB01C9C31B6E}"/>
                </a:ext>
              </a:extLst>
            </p:cNvPr>
            <p:cNvSpPr txBox="1"/>
            <p:nvPr/>
          </p:nvSpPr>
          <p:spPr>
            <a:xfrm>
              <a:off x="678794" y="6246037"/>
              <a:ext cx="3154680"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Physical address</a:t>
              </a:r>
            </a:p>
          </p:txBody>
        </p:sp>
        <p:sp>
          <p:nvSpPr>
            <p:cNvPr id="25" name="Left Brace 24">
              <a:extLst>
                <a:ext uri="{FF2B5EF4-FFF2-40B4-BE49-F238E27FC236}">
                  <a16:creationId xmlns:a16="http://schemas.microsoft.com/office/drawing/2014/main" id="{F2535895-FA65-8E3E-3586-E0B7820860B3}"/>
                </a:ext>
              </a:extLst>
            </p:cNvPr>
            <p:cNvSpPr/>
            <p:nvPr/>
          </p:nvSpPr>
          <p:spPr>
            <a:xfrm rot="16200000">
              <a:off x="1994042" y="3933921"/>
              <a:ext cx="524188" cy="425959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E747EA4-08E8-26F8-5AF6-129D5B32C854}"/>
                </a:ext>
              </a:extLst>
            </p:cNvPr>
            <p:cNvGrpSpPr/>
            <p:nvPr/>
          </p:nvGrpSpPr>
          <p:grpSpPr>
            <a:xfrm rot="10800000">
              <a:off x="123560" y="4802581"/>
              <a:ext cx="3048886" cy="180389"/>
              <a:chOff x="7292879" y="2520363"/>
              <a:chExt cx="3048886" cy="180389"/>
            </a:xfrm>
          </p:grpSpPr>
          <p:cxnSp>
            <p:nvCxnSpPr>
              <p:cNvPr id="27" name="Straight Arrow Connector 26">
                <a:extLst>
                  <a:ext uri="{FF2B5EF4-FFF2-40B4-BE49-F238E27FC236}">
                    <a16:creationId xmlns:a16="http://schemas.microsoft.com/office/drawing/2014/main" id="{08D704AB-93DA-D76A-C01C-5F6C194093D8}"/>
                  </a:ext>
                </a:extLst>
              </p:cNvPr>
              <p:cNvCxnSpPr>
                <a:cxnSpLocks/>
              </p:cNvCxnSpPr>
              <p:nvPr/>
            </p:nvCxnSpPr>
            <p:spPr>
              <a:xfrm>
                <a:off x="7292982" y="2698675"/>
                <a:ext cx="3048783" cy="2077"/>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C1A9BCF-68C1-4909-798B-2024B3433CAD}"/>
                  </a:ext>
                </a:extLst>
              </p:cNvPr>
              <p:cNvCxnSpPr>
                <a:cxnSpLocks/>
              </p:cNvCxnSpPr>
              <p:nvPr/>
            </p:nvCxnSpPr>
            <p:spPr>
              <a:xfrm flipV="1">
                <a:off x="7292879" y="2520363"/>
                <a:ext cx="0" cy="178531"/>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651BADE-DFD2-426A-9629-DCE8BC74232A}"/>
                  </a:ext>
                </a:extLst>
              </p:cNvPr>
              <p:cNvCxnSpPr>
                <a:cxnSpLocks/>
              </p:cNvCxnSpPr>
              <p:nvPr/>
            </p:nvCxnSpPr>
            <p:spPr>
              <a:xfrm flipV="1">
                <a:off x="10338991" y="2520363"/>
                <a:ext cx="0" cy="178531"/>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30" name="Straight Arrow Connector 29">
            <a:extLst>
              <a:ext uri="{FF2B5EF4-FFF2-40B4-BE49-F238E27FC236}">
                <a16:creationId xmlns:a16="http://schemas.microsoft.com/office/drawing/2014/main" id="{BA4D125B-DE03-B14C-1DDF-690EFCCE9930}"/>
              </a:ext>
            </a:extLst>
          </p:cNvPr>
          <p:cNvCxnSpPr>
            <a:cxnSpLocks/>
          </p:cNvCxnSpPr>
          <p:nvPr/>
        </p:nvCxnSpPr>
        <p:spPr>
          <a:xfrm flipV="1">
            <a:off x="1305184" y="4662015"/>
            <a:ext cx="176825" cy="98570"/>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DB616C3-0A6B-85D0-7BC1-E8847BECBA89}"/>
              </a:ext>
            </a:extLst>
          </p:cNvPr>
          <p:cNvGrpSpPr/>
          <p:nvPr/>
        </p:nvGrpSpPr>
        <p:grpSpPr>
          <a:xfrm>
            <a:off x="3399493" y="2486371"/>
            <a:ext cx="1627206" cy="622664"/>
            <a:chOff x="3214138" y="2362801"/>
            <a:chExt cx="1627206" cy="622664"/>
          </a:xfrm>
        </p:grpSpPr>
        <p:grpSp>
          <p:nvGrpSpPr>
            <p:cNvPr id="32" name="Group 31">
              <a:extLst>
                <a:ext uri="{FF2B5EF4-FFF2-40B4-BE49-F238E27FC236}">
                  <a16:creationId xmlns:a16="http://schemas.microsoft.com/office/drawing/2014/main" id="{44BCF870-CBF9-3876-9A4F-951BF63F1A31}"/>
                </a:ext>
              </a:extLst>
            </p:cNvPr>
            <p:cNvGrpSpPr/>
            <p:nvPr/>
          </p:nvGrpSpPr>
          <p:grpSpPr>
            <a:xfrm flipV="1">
              <a:off x="3214138" y="2362801"/>
              <a:ext cx="1161378" cy="178526"/>
              <a:chOff x="3219409" y="4803940"/>
              <a:chExt cx="1161378" cy="178531"/>
            </a:xfrm>
          </p:grpSpPr>
          <p:cxnSp>
            <p:nvCxnSpPr>
              <p:cNvPr id="34" name="Straight Arrow Connector 33">
                <a:extLst>
                  <a:ext uri="{FF2B5EF4-FFF2-40B4-BE49-F238E27FC236}">
                    <a16:creationId xmlns:a16="http://schemas.microsoft.com/office/drawing/2014/main" id="{B166C9B4-1E21-49C0-4253-C8EF7B796E3F}"/>
                  </a:ext>
                </a:extLst>
              </p:cNvPr>
              <p:cNvCxnSpPr>
                <a:cxnSpLocks/>
              </p:cNvCxnSpPr>
              <p:nvPr/>
            </p:nvCxnSpPr>
            <p:spPr>
              <a:xfrm flipH="1" flipV="1">
                <a:off x="3222283" y="4805694"/>
                <a:ext cx="1153233" cy="1"/>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443BB9E-65CE-1E04-FB03-E92078146F53}"/>
                  </a:ext>
                </a:extLst>
              </p:cNvPr>
              <p:cNvCxnSpPr>
                <a:cxnSpLocks/>
              </p:cNvCxnSpPr>
              <p:nvPr/>
            </p:nvCxnSpPr>
            <p:spPr>
              <a:xfrm rot="10800000" flipV="1">
                <a:off x="3219409" y="4803940"/>
                <a:ext cx="0" cy="178531"/>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C3B5058-0BE2-33AB-FAF1-8E7992BC2C92}"/>
                  </a:ext>
                </a:extLst>
              </p:cNvPr>
              <p:cNvCxnSpPr>
                <a:cxnSpLocks/>
              </p:cNvCxnSpPr>
              <p:nvPr/>
            </p:nvCxnSpPr>
            <p:spPr>
              <a:xfrm rot="10800000" flipV="1">
                <a:off x="4380787" y="4803940"/>
                <a:ext cx="0" cy="178531"/>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6DB2D44-2D85-F1B2-3135-0159DC4E6F84}"/>
                </a:ext>
              </a:extLst>
            </p:cNvPr>
            <p:cNvSpPr txBox="1"/>
            <p:nvPr/>
          </p:nvSpPr>
          <p:spPr>
            <a:xfrm>
              <a:off x="3767770" y="2523800"/>
              <a:ext cx="1073574" cy="461665"/>
            </a:xfrm>
            <a:prstGeom prst="rect">
              <a:avLst/>
            </a:prstGeom>
            <a:noFill/>
            <a:ln w="28575">
              <a:noFill/>
            </a:ln>
          </p:spPr>
          <p:txBody>
            <a:bodyPr wrap="square" rtlCol="0">
              <a:spAutoFit/>
            </a:bodyPr>
            <a:lstStyle/>
            <a:p>
              <a:pPr algn="ctr"/>
              <a:r>
                <a:rPr lang="en-US" sz="2400" b="1" dirty="0">
                  <a:latin typeface="Segoe UI" panose="020B0502040204020203" pitchFamily="34" charset="0"/>
                  <a:cs typeface="Segoe UI" panose="020B0502040204020203" pitchFamily="34" charset="0"/>
                </a:rPr>
                <a:t>o bits</a:t>
              </a:r>
            </a:p>
          </p:txBody>
        </p:sp>
      </p:grpSp>
      <p:grpSp>
        <p:nvGrpSpPr>
          <p:cNvPr id="37" name="Group 36">
            <a:extLst>
              <a:ext uri="{FF2B5EF4-FFF2-40B4-BE49-F238E27FC236}">
                <a16:creationId xmlns:a16="http://schemas.microsoft.com/office/drawing/2014/main" id="{E821295B-E2A8-E052-AF7D-958D8780F858}"/>
              </a:ext>
            </a:extLst>
          </p:cNvPr>
          <p:cNvGrpSpPr/>
          <p:nvPr/>
        </p:nvGrpSpPr>
        <p:grpSpPr>
          <a:xfrm>
            <a:off x="3404764" y="2664384"/>
            <a:ext cx="1161378" cy="2441657"/>
            <a:chOff x="3219409" y="2540814"/>
            <a:chExt cx="1161378" cy="2441657"/>
          </a:xfrm>
        </p:grpSpPr>
        <p:grpSp>
          <p:nvGrpSpPr>
            <p:cNvPr id="38" name="Group 37">
              <a:extLst>
                <a:ext uri="{FF2B5EF4-FFF2-40B4-BE49-F238E27FC236}">
                  <a16:creationId xmlns:a16="http://schemas.microsoft.com/office/drawing/2014/main" id="{EEA1FF62-365D-E586-7CCF-FC9EA0A662B8}"/>
                </a:ext>
              </a:extLst>
            </p:cNvPr>
            <p:cNvGrpSpPr/>
            <p:nvPr/>
          </p:nvGrpSpPr>
          <p:grpSpPr>
            <a:xfrm>
              <a:off x="3219409" y="4803940"/>
              <a:ext cx="1161378" cy="178531"/>
              <a:chOff x="3219409" y="4803940"/>
              <a:chExt cx="1161378" cy="178531"/>
            </a:xfrm>
          </p:grpSpPr>
          <p:cxnSp>
            <p:nvCxnSpPr>
              <p:cNvPr id="41" name="Straight Arrow Connector 40">
                <a:extLst>
                  <a:ext uri="{FF2B5EF4-FFF2-40B4-BE49-F238E27FC236}">
                    <a16:creationId xmlns:a16="http://schemas.microsoft.com/office/drawing/2014/main" id="{DCA45CCD-FE27-93DD-AFBF-CD5E459F7122}"/>
                  </a:ext>
                </a:extLst>
              </p:cNvPr>
              <p:cNvCxnSpPr>
                <a:cxnSpLocks/>
              </p:cNvCxnSpPr>
              <p:nvPr/>
            </p:nvCxnSpPr>
            <p:spPr>
              <a:xfrm flipH="1" flipV="1">
                <a:off x="3222283" y="4805694"/>
                <a:ext cx="1153233" cy="1"/>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57A4F6D-0954-22B2-E3CE-F7F7E206679C}"/>
                  </a:ext>
                </a:extLst>
              </p:cNvPr>
              <p:cNvCxnSpPr>
                <a:cxnSpLocks/>
              </p:cNvCxnSpPr>
              <p:nvPr/>
            </p:nvCxnSpPr>
            <p:spPr>
              <a:xfrm rot="10800000" flipV="1">
                <a:off x="3219409" y="4803940"/>
                <a:ext cx="0" cy="178531"/>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3A91047-EA72-BA09-C680-02F3EBCCF7B9}"/>
                  </a:ext>
                </a:extLst>
              </p:cNvPr>
              <p:cNvCxnSpPr>
                <a:cxnSpLocks/>
              </p:cNvCxnSpPr>
              <p:nvPr/>
            </p:nvCxnSpPr>
            <p:spPr>
              <a:xfrm rot="10800000" flipV="1">
                <a:off x="4380787" y="4803940"/>
                <a:ext cx="0" cy="178531"/>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3D5E219E-9A48-70FC-9C64-4F0AD725516E}"/>
                </a:ext>
              </a:extLst>
            </p:cNvPr>
            <p:cNvCxnSpPr>
              <a:cxnSpLocks/>
            </p:cNvCxnSpPr>
            <p:nvPr/>
          </p:nvCxnSpPr>
          <p:spPr>
            <a:xfrm flipV="1">
              <a:off x="3779070" y="2540814"/>
              <a:ext cx="0" cy="2260402"/>
            </a:xfrm>
            <a:prstGeom prst="straightConnector1">
              <a:avLst/>
            </a:prstGeom>
            <a:ln w="28575">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12C84F-D350-7A25-7E1B-C7E15D78D853}"/>
                </a:ext>
              </a:extLst>
            </p:cNvPr>
            <p:cNvCxnSpPr>
              <a:cxnSpLocks/>
            </p:cNvCxnSpPr>
            <p:nvPr/>
          </p:nvCxnSpPr>
          <p:spPr>
            <a:xfrm flipV="1">
              <a:off x="3669398" y="2733685"/>
              <a:ext cx="176825" cy="98570"/>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59BB28A0-1569-8DA8-F2EC-13D987F1C34D}"/>
              </a:ext>
            </a:extLst>
          </p:cNvPr>
          <p:cNvSpPr txBox="1"/>
          <p:nvPr/>
        </p:nvSpPr>
        <p:spPr>
          <a:xfrm>
            <a:off x="5123749" y="5633391"/>
            <a:ext cx="6230051" cy="523220"/>
          </a:xfrm>
          <a:prstGeom prst="rect">
            <a:avLst/>
          </a:prstGeom>
          <a:noFill/>
        </p:spPr>
        <p:txBody>
          <a:bodyPr wrap="square" rtlCol="0">
            <a:spAutoFit/>
          </a:bodyPr>
          <a:lstStyle/>
          <a:p>
            <a:pPr algn="r"/>
            <a:r>
              <a:rPr lang="en-US" sz="2800" b="1" dirty="0">
                <a:latin typeface="Segoe UI" panose="020B0502040204020203" pitchFamily="34" charset="0"/>
                <a:cs typeface="Segoe UI" panose="020B0502040204020203" pitchFamily="34" charset="0"/>
              </a:rPr>
              <a:t>12-bit Virtual address: </a:t>
            </a:r>
            <a:r>
              <a:rPr lang="en-US" sz="2800" dirty="0">
                <a:latin typeface="Lucida Console" panose="020B0609040504020204" pitchFamily="49" charset="0"/>
              </a:rPr>
              <a:t>0xC98</a:t>
            </a:r>
          </a:p>
        </p:txBody>
      </p:sp>
      <p:sp>
        <p:nvSpPr>
          <p:cNvPr id="46" name="TextBox 45">
            <a:extLst>
              <a:ext uri="{FF2B5EF4-FFF2-40B4-BE49-F238E27FC236}">
                <a16:creationId xmlns:a16="http://schemas.microsoft.com/office/drawing/2014/main" id="{06A7192F-C105-3CC1-7812-F42B9FC4B4CF}"/>
              </a:ext>
            </a:extLst>
          </p:cNvPr>
          <p:cNvSpPr txBox="1"/>
          <p:nvPr/>
        </p:nvSpPr>
        <p:spPr>
          <a:xfrm>
            <a:off x="5123749" y="6114290"/>
            <a:ext cx="6230051" cy="523220"/>
          </a:xfrm>
          <a:prstGeom prst="rect">
            <a:avLst/>
          </a:prstGeom>
          <a:noFill/>
        </p:spPr>
        <p:txBody>
          <a:bodyPr wrap="square" rtlCol="0">
            <a:spAutoFit/>
          </a:bodyPr>
          <a:lstStyle/>
          <a:p>
            <a:pPr algn="r"/>
            <a:r>
              <a:rPr lang="en-US" sz="2800" b="1" dirty="0">
                <a:latin typeface="Segoe UI" panose="020B0502040204020203" pitchFamily="34" charset="0"/>
                <a:cs typeface="Segoe UI" panose="020B0502040204020203" pitchFamily="34" charset="0"/>
              </a:rPr>
              <a:t>8-bit Physical address: </a:t>
            </a:r>
            <a:r>
              <a:rPr lang="en-US" sz="2800" dirty="0">
                <a:latin typeface="Lucida Console" panose="020B0609040504020204" pitchFamily="49" charset="0"/>
              </a:rPr>
              <a:t>0xA8</a:t>
            </a:r>
          </a:p>
        </p:txBody>
      </p:sp>
      <p:sp>
        <p:nvSpPr>
          <p:cNvPr id="47" name="Rectangle 46">
            <a:extLst>
              <a:ext uri="{FF2B5EF4-FFF2-40B4-BE49-F238E27FC236}">
                <a16:creationId xmlns:a16="http://schemas.microsoft.com/office/drawing/2014/main" id="{97D99547-FDC9-DEE7-3ECE-4BC12F20E542}"/>
              </a:ext>
            </a:extLst>
          </p:cNvPr>
          <p:cNvSpPr/>
          <p:nvPr/>
        </p:nvSpPr>
        <p:spPr>
          <a:xfrm>
            <a:off x="11066608" y="5654657"/>
            <a:ext cx="194435" cy="922467"/>
          </a:xfrm>
          <a:prstGeom prst="rect">
            <a:avLst/>
          </a:prstGeom>
          <a:noFill/>
          <a:ln w="381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99CC762D-2E88-8C20-22EA-58A0C7BBC193}"/>
              </a:ext>
            </a:extLst>
          </p:cNvPr>
          <p:cNvSpPr txBox="1"/>
          <p:nvPr/>
        </p:nvSpPr>
        <p:spPr>
          <a:xfrm>
            <a:off x="11168575" y="5777340"/>
            <a:ext cx="908933" cy="481222"/>
          </a:xfrm>
          <a:prstGeom prst="rect">
            <a:avLst/>
          </a:prstGeom>
          <a:noFill/>
        </p:spPr>
        <p:txBody>
          <a:bodyPr wrap="square" rtlCol="0">
            <a:spAutoFit/>
          </a:bodyPr>
          <a:lstStyle/>
          <a:p>
            <a:pPr algn="ctr">
              <a:lnSpc>
                <a:spcPts val="1500"/>
              </a:lnSpc>
            </a:pPr>
            <a:r>
              <a:rPr lang="en-US" b="1" dirty="0">
                <a:solidFill>
                  <a:schemeClr val="bg1">
                    <a:lumMod val="50000"/>
                  </a:schemeClr>
                </a:solidFill>
                <a:latin typeface="Segoe UI" panose="020B0502040204020203" pitchFamily="34" charset="0"/>
                <a:cs typeface="Segoe UI" panose="020B0502040204020203" pitchFamily="34" charset="0"/>
              </a:rPr>
              <a:t>4-bit offset</a:t>
            </a:r>
          </a:p>
        </p:txBody>
      </p:sp>
      <p:sp>
        <p:nvSpPr>
          <p:cNvPr id="49" name="TextBox 48">
            <a:extLst>
              <a:ext uri="{FF2B5EF4-FFF2-40B4-BE49-F238E27FC236}">
                <a16:creationId xmlns:a16="http://schemas.microsoft.com/office/drawing/2014/main" id="{D992C9A2-9C86-FFF7-019D-7A96C7C370AF}"/>
              </a:ext>
            </a:extLst>
          </p:cNvPr>
          <p:cNvSpPr txBox="1"/>
          <p:nvPr/>
        </p:nvSpPr>
        <p:spPr>
          <a:xfrm>
            <a:off x="8187862" y="5344018"/>
            <a:ext cx="2975963" cy="369332"/>
          </a:xfrm>
          <a:prstGeom prst="rect">
            <a:avLst/>
          </a:prstGeom>
          <a:noFill/>
        </p:spPr>
        <p:txBody>
          <a:bodyPr wrap="square" rtlCol="0">
            <a:spAutoFit/>
          </a:bodyPr>
          <a:lstStyle/>
          <a:p>
            <a:pPr algn="ctr"/>
            <a:r>
              <a:rPr lang="en-US" b="1" dirty="0">
                <a:solidFill>
                  <a:srgbClr val="00B050"/>
                </a:solidFill>
                <a:latin typeface="Segoe UI" panose="020B0502040204020203" pitchFamily="34" charset="0"/>
                <a:cs typeface="Segoe UI" panose="020B0502040204020203" pitchFamily="34" charset="0"/>
              </a:rPr>
              <a:t>8-bit virtual page number</a:t>
            </a:r>
          </a:p>
        </p:txBody>
      </p:sp>
      <p:sp>
        <p:nvSpPr>
          <p:cNvPr id="50" name="Rectangle 49">
            <a:extLst>
              <a:ext uri="{FF2B5EF4-FFF2-40B4-BE49-F238E27FC236}">
                <a16:creationId xmlns:a16="http://schemas.microsoft.com/office/drawing/2014/main" id="{CDC24637-57DB-C977-6114-FC0E1AD7C3AB}"/>
              </a:ext>
            </a:extLst>
          </p:cNvPr>
          <p:cNvSpPr/>
          <p:nvPr/>
        </p:nvSpPr>
        <p:spPr>
          <a:xfrm>
            <a:off x="10638974" y="5654657"/>
            <a:ext cx="395268" cy="459633"/>
          </a:xfrm>
          <a:prstGeom prst="rect">
            <a:avLst/>
          </a:prstGeom>
          <a:noFill/>
          <a:ln w="38100">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8712B63-0321-5A34-E6EC-E2E83397E1E5}"/>
              </a:ext>
            </a:extLst>
          </p:cNvPr>
          <p:cNvSpPr/>
          <p:nvPr/>
        </p:nvSpPr>
        <p:spPr>
          <a:xfrm>
            <a:off x="10835953" y="6212358"/>
            <a:ext cx="194435" cy="362877"/>
          </a:xfrm>
          <a:prstGeom prst="rect">
            <a:avLst/>
          </a:prstGeom>
          <a:noFill/>
          <a:ln w="38100">
            <a:solidFill>
              <a:srgbClr val="FF6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4F402699-9F1A-E411-B45D-97D76A546C7C}"/>
              </a:ext>
            </a:extLst>
          </p:cNvPr>
          <p:cNvSpPr txBox="1"/>
          <p:nvPr/>
        </p:nvSpPr>
        <p:spPr>
          <a:xfrm>
            <a:off x="7883745" y="6499011"/>
            <a:ext cx="3444106" cy="369332"/>
          </a:xfrm>
          <a:prstGeom prst="rect">
            <a:avLst/>
          </a:prstGeom>
          <a:noFill/>
        </p:spPr>
        <p:txBody>
          <a:bodyPr wrap="square" rtlCol="0">
            <a:spAutoFit/>
          </a:bodyPr>
          <a:lstStyle/>
          <a:p>
            <a:pPr algn="ctr"/>
            <a:r>
              <a:rPr lang="en-US" b="1" dirty="0">
                <a:solidFill>
                  <a:srgbClr val="FF66FF"/>
                </a:solidFill>
                <a:latin typeface="Segoe UI" panose="020B0502040204020203" pitchFamily="34" charset="0"/>
                <a:cs typeface="Segoe UI" panose="020B0502040204020203" pitchFamily="34" charset="0"/>
              </a:rPr>
              <a:t>4-bit physical page number</a:t>
            </a:r>
          </a:p>
        </p:txBody>
      </p:sp>
    </p:spTree>
    <p:extLst>
      <p:ext uri="{BB962C8B-B14F-4D97-AF65-F5344CB8AC3E}">
        <p14:creationId xmlns:p14="http://schemas.microsoft.com/office/powerpoint/2010/main" val="171433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C852AE7D-558B-4A57-A36A-82B892A347EA}"/>
              </a:ext>
            </a:extLst>
          </p:cNvPr>
          <p:cNvGrpSpPr/>
          <p:nvPr/>
        </p:nvGrpSpPr>
        <p:grpSpPr>
          <a:xfrm>
            <a:off x="-55735" y="1146001"/>
            <a:ext cx="4575484" cy="2137197"/>
            <a:chOff x="-55735" y="1146001"/>
            <a:chExt cx="4575484" cy="2137197"/>
          </a:xfrm>
        </p:grpSpPr>
        <p:sp>
          <p:nvSpPr>
            <p:cNvPr id="10" name="Arrow: Right 9">
              <a:extLst>
                <a:ext uri="{FF2B5EF4-FFF2-40B4-BE49-F238E27FC236}">
                  <a16:creationId xmlns:a16="http://schemas.microsoft.com/office/drawing/2014/main" id="{07F4E316-C033-410D-BCF8-493C48C8862B}"/>
                </a:ext>
              </a:extLst>
            </p:cNvPr>
            <p:cNvSpPr/>
            <p:nvPr/>
          </p:nvSpPr>
          <p:spPr>
            <a:xfrm rot="16200000">
              <a:off x="-273547" y="1467380"/>
              <a:ext cx="1233509"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BBCA8A6-37F9-4B52-A903-C2FEDC1873B3}"/>
                </a:ext>
              </a:extLst>
            </p:cNvPr>
            <p:cNvSpPr txBox="1"/>
            <p:nvPr/>
          </p:nvSpPr>
          <p:spPr>
            <a:xfrm>
              <a:off x="-55735" y="2329091"/>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Highest-order bits not useful for address translations!</a:t>
              </a:r>
            </a:p>
          </p:txBody>
        </p:sp>
      </p:grpSp>
      <p:grpSp>
        <p:nvGrpSpPr>
          <p:cNvPr id="20" name="Group 19">
            <a:extLst>
              <a:ext uri="{FF2B5EF4-FFF2-40B4-BE49-F238E27FC236}">
                <a16:creationId xmlns:a16="http://schemas.microsoft.com/office/drawing/2014/main" id="{C3EA5F08-FC79-4759-8392-5005C1A23B8D}"/>
              </a:ext>
            </a:extLst>
          </p:cNvPr>
          <p:cNvGrpSpPr/>
          <p:nvPr/>
        </p:nvGrpSpPr>
        <p:grpSpPr>
          <a:xfrm>
            <a:off x="-55735" y="2129164"/>
            <a:ext cx="4575484" cy="2107951"/>
            <a:chOff x="-55735" y="2129164"/>
            <a:chExt cx="4575484" cy="2107951"/>
          </a:xfrm>
        </p:grpSpPr>
        <p:sp>
          <p:nvSpPr>
            <p:cNvPr id="193" name="Arrow: Right 192">
              <a:extLst>
                <a:ext uri="{FF2B5EF4-FFF2-40B4-BE49-F238E27FC236}">
                  <a16:creationId xmlns:a16="http://schemas.microsoft.com/office/drawing/2014/main" id="{87751CBE-DC36-4115-954D-0FFCAFCA0788}"/>
                </a:ext>
              </a:extLst>
            </p:cNvPr>
            <p:cNvSpPr/>
            <p:nvPr/>
          </p:nvSpPr>
          <p:spPr>
            <a:xfrm rot="5400000" flipV="1">
              <a:off x="-273548" y="3324985"/>
              <a:ext cx="1233509"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CF893BB2-36A6-4A8B-8EEA-6BE8C1E0E312}"/>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Holds the </a:t>
              </a:r>
              <a:r>
                <a:rPr lang="en-US" sz="2800" u="sng" dirty="0">
                  <a:latin typeface="Segoe UI Light" panose="020B0502040204020203" pitchFamily="34" charset="0"/>
                  <a:cs typeface="Segoe UI Light" panose="020B0502040204020203" pitchFamily="34" charset="0"/>
                </a:rPr>
                <a:t>physical</a:t>
              </a:r>
              <a:r>
                <a:rPr lang="en-US" sz="2800" dirty="0">
                  <a:latin typeface="Segoe UI Light" panose="020B0502040204020203" pitchFamily="34" charset="0"/>
                  <a:cs typeface="Segoe UI Light" panose="020B0502040204020203" pitchFamily="34" charset="0"/>
                </a:rPr>
                <a:t> address of a 4 KB-aligned PML4</a:t>
              </a:r>
            </a:p>
          </p:txBody>
        </p:sp>
      </p:grpSp>
    </p:spTree>
    <p:extLst>
      <p:ext uri="{BB962C8B-B14F-4D97-AF65-F5344CB8AC3E}">
        <p14:creationId xmlns:p14="http://schemas.microsoft.com/office/powerpoint/2010/main" val="26402846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9F0FEF-302A-4F90-8B1C-BBC783C7AD3C}"/>
              </a:ext>
            </a:extLst>
          </p:cNvPr>
          <p:cNvGrpSpPr/>
          <p:nvPr/>
        </p:nvGrpSpPr>
        <p:grpSpPr>
          <a:xfrm>
            <a:off x="1031166" y="1028731"/>
            <a:ext cx="2321631" cy="5609191"/>
            <a:chOff x="1031166" y="1028731"/>
            <a:chExt cx="2321631" cy="5609191"/>
          </a:xfrm>
        </p:grpSpPr>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1721912" y="5780342"/>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 name="Group 1">
              <a:extLst>
                <a:ext uri="{FF2B5EF4-FFF2-40B4-BE49-F238E27FC236}">
                  <a16:creationId xmlns:a16="http://schemas.microsoft.com/office/drawing/2014/main" id="{787B56D3-5D02-4DA5-8AAD-7FF1132FE664}"/>
                </a:ext>
              </a:extLst>
            </p:cNvPr>
            <p:cNvGrpSpPr/>
            <p:nvPr/>
          </p:nvGrpSpPr>
          <p:grpSpPr>
            <a:xfrm>
              <a:off x="1031166" y="1028731"/>
              <a:ext cx="2321631" cy="5609191"/>
              <a:chOff x="1031166" y="1028731"/>
              <a:chExt cx="2321631"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1842814" y="4859455"/>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sp>
            <p:nvSpPr>
              <p:cNvPr id="164" name="TextBox 163">
                <a:extLst>
                  <a:ext uri="{FF2B5EF4-FFF2-40B4-BE49-F238E27FC236}">
                    <a16:creationId xmlns:a16="http://schemas.microsoft.com/office/drawing/2014/main" id="{D0FA40F1-36F3-4E66-8B76-4A0DD7322C11}"/>
                  </a:ext>
                </a:extLst>
              </p:cNvPr>
              <p:cNvSpPr txBox="1"/>
              <p:nvPr/>
            </p:nvSpPr>
            <p:spPr>
              <a:xfrm>
                <a:off x="1502640" y="6268590"/>
                <a:ext cx="1850157" cy="369332"/>
              </a:xfrm>
              <a:prstGeom prst="rect">
                <a:avLst/>
              </a:prstGeom>
              <a:noFill/>
            </p:spPr>
            <p:txBody>
              <a:bodyPr wrap="square" rtlCol="0">
                <a:spAutoFit/>
              </a:bodyPr>
              <a:lstStyle/>
              <a:p>
                <a:pPr algn="ctr"/>
                <a:r>
                  <a:rPr lang="en-US" dirty="0"/>
                  <a:t>Page map level 4</a:t>
                </a:r>
              </a:p>
            </p:txBody>
          </p: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1725086" y="1028731"/>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1031166" y="5195412"/>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7" name="Group 6">
            <a:extLst>
              <a:ext uri="{FF2B5EF4-FFF2-40B4-BE49-F238E27FC236}">
                <a16:creationId xmlns:a16="http://schemas.microsoft.com/office/drawing/2014/main" id="{8FF373BE-B782-45FA-8E16-922A394B48EC}"/>
              </a:ext>
            </a:extLst>
          </p:cNvPr>
          <p:cNvGrpSpPr/>
          <p:nvPr/>
        </p:nvGrpSpPr>
        <p:grpSpPr>
          <a:xfrm>
            <a:off x="2902528" y="1022193"/>
            <a:ext cx="2175357" cy="5015330"/>
            <a:chOff x="2902528" y="1022193"/>
            <a:chExt cx="2175357" cy="5015330"/>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3612124" y="4879173"/>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 name="Group 5">
              <a:extLst>
                <a:ext uri="{FF2B5EF4-FFF2-40B4-BE49-F238E27FC236}">
                  <a16:creationId xmlns:a16="http://schemas.microsoft.com/office/drawing/2014/main" id="{58C9E560-4F20-40B4-B6DC-82D188F91D91}"/>
                </a:ext>
              </a:extLst>
            </p:cNvPr>
            <p:cNvGrpSpPr/>
            <p:nvPr/>
          </p:nvGrpSpPr>
          <p:grpSpPr>
            <a:xfrm>
              <a:off x="2902528" y="1022193"/>
              <a:ext cx="2175357" cy="5015330"/>
              <a:chOff x="2902528" y="1022193"/>
              <a:chExt cx="2175357" cy="5015330"/>
            </a:xfrm>
          </p:grpSpPr>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154985" cy="5015330"/>
                <a:chOff x="4805155" y="189133"/>
                <a:chExt cx="2154985" cy="5015330"/>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3211694" y="5399073"/>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2902528" y="5779194"/>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3211693" y="5399073"/>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grpSp>
        <p:nvGrpSpPr>
          <p:cNvPr id="176" name="Group 175">
            <a:extLst>
              <a:ext uri="{FF2B5EF4-FFF2-40B4-BE49-F238E27FC236}">
                <a16:creationId xmlns:a16="http://schemas.microsoft.com/office/drawing/2014/main" id="{F8F7551C-2BE8-40A9-A995-420F4426DD31}"/>
              </a:ext>
            </a:extLst>
          </p:cNvPr>
          <p:cNvGrpSpPr/>
          <p:nvPr/>
        </p:nvGrpSpPr>
        <p:grpSpPr>
          <a:xfrm>
            <a:off x="733691" y="4765523"/>
            <a:ext cx="1175172" cy="1534082"/>
            <a:chOff x="3938351" y="1072565"/>
            <a:chExt cx="1175172" cy="671649"/>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1A1A07C3-AD79-4C30-B123-AE3363A2D375}"/>
              </a:ext>
            </a:extLst>
          </p:cNvPr>
          <p:cNvGrpSpPr/>
          <p:nvPr/>
        </p:nvGrpSpPr>
        <p:grpSpPr>
          <a:xfrm>
            <a:off x="4909221" y="4507333"/>
            <a:ext cx="7216490" cy="2349802"/>
            <a:chOff x="4909221" y="4507333"/>
            <a:chExt cx="7216490" cy="2349802"/>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0" name="TextBox 199">
              <a:extLst>
                <a:ext uri="{FF2B5EF4-FFF2-40B4-BE49-F238E27FC236}">
                  <a16:creationId xmlns:a16="http://schemas.microsoft.com/office/drawing/2014/main" id="{C2E14D11-8BEF-470A-B024-4DD89509C97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182" name="TextBox 181">
              <a:extLst>
                <a:ext uri="{FF2B5EF4-FFF2-40B4-BE49-F238E27FC236}">
                  <a16:creationId xmlns:a16="http://schemas.microsoft.com/office/drawing/2014/main" id="{829E0DF0-7E29-4B3E-994B-B698EDBC8FCC}"/>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4" name="Straight Connector 3">
              <a:extLst>
                <a:ext uri="{FF2B5EF4-FFF2-40B4-BE49-F238E27FC236}">
                  <a16:creationId xmlns:a16="http://schemas.microsoft.com/office/drawing/2014/main" id="{A2789DDD-5D82-4ACC-8910-852C53618137}"/>
                </a:ext>
              </a:extLst>
            </p:cNvPr>
            <p:cNvCxnSpPr>
              <a:cxnSpLocks/>
              <a:stCxn id="8"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DA08293-2D12-41E3-AA71-6F2010D62846}"/>
                </a:ext>
              </a:extLst>
            </p:cNvPr>
            <p:cNvCxnSpPr>
              <a:cxnSpLocks/>
              <a:endCxn id="189"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863EE4F2-5A3E-47B9-B5F6-491720F091D4}"/>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Left Bracket 188">
              <a:extLst>
                <a:ext uri="{FF2B5EF4-FFF2-40B4-BE49-F238E27FC236}">
                  <a16:creationId xmlns:a16="http://schemas.microsoft.com/office/drawing/2014/main" id="{B1058704-C53E-4EA9-B97E-C60623E7FC49}"/>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2D0B15D9-4631-44D4-8CB2-46A1BD535934}"/>
              </a:ext>
            </a:extLst>
          </p:cNvPr>
          <p:cNvGrpSpPr/>
          <p:nvPr/>
        </p:nvGrpSpPr>
        <p:grpSpPr>
          <a:xfrm>
            <a:off x="1927962" y="2622591"/>
            <a:ext cx="4575484" cy="2107951"/>
            <a:chOff x="-55735" y="2129164"/>
            <a:chExt cx="4575484" cy="2107951"/>
          </a:xfrm>
        </p:grpSpPr>
        <p:sp>
          <p:nvSpPr>
            <p:cNvPr id="180" name="Arrow: Right 179">
              <a:extLst>
                <a:ext uri="{FF2B5EF4-FFF2-40B4-BE49-F238E27FC236}">
                  <a16:creationId xmlns:a16="http://schemas.microsoft.com/office/drawing/2014/main" id="{99883098-16AF-4B4A-98E8-65E9660E8915}"/>
                </a:ext>
              </a:extLst>
            </p:cNvPr>
            <p:cNvSpPr/>
            <p:nvPr/>
          </p:nvSpPr>
          <p:spPr>
            <a:xfrm rot="5400000" flipV="1">
              <a:off x="-233715" y="3364817"/>
              <a:ext cx="1153844"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F2008A87-254D-4968-BB97-A8FDB472B105}"/>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PML4 has 512 8-byte entries</a:t>
              </a:r>
            </a:p>
          </p:txBody>
        </p:sp>
      </p:grpSp>
      <p:grpSp>
        <p:nvGrpSpPr>
          <p:cNvPr id="183" name="Group 182">
            <a:extLst>
              <a:ext uri="{FF2B5EF4-FFF2-40B4-BE49-F238E27FC236}">
                <a16:creationId xmlns:a16="http://schemas.microsoft.com/office/drawing/2014/main" id="{58BD63F8-0701-42AD-BBEC-8F17FEE44C3E}"/>
              </a:ext>
            </a:extLst>
          </p:cNvPr>
          <p:cNvGrpSpPr/>
          <p:nvPr/>
        </p:nvGrpSpPr>
        <p:grpSpPr>
          <a:xfrm>
            <a:off x="3858508" y="2281960"/>
            <a:ext cx="4575484" cy="1558708"/>
            <a:chOff x="-55735" y="2129164"/>
            <a:chExt cx="4575484" cy="1558708"/>
          </a:xfrm>
        </p:grpSpPr>
        <p:sp>
          <p:nvSpPr>
            <p:cNvPr id="186" name="Arrow: Right 185">
              <a:extLst>
                <a:ext uri="{FF2B5EF4-FFF2-40B4-BE49-F238E27FC236}">
                  <a16:creationId xmlns:a16="http://schemas.microsoft.com/office/drawing/2014/main" id="{70CECC41-A1D9-4093-99FC-B12C18DEDDE3}"/>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TextBox 186">
              <a:extLst>
                <a:ext uri="{FF2B5EF4-FFF2-40B4-BE49-F238E27FC236}">
                  <a16:creationId xmlns:a16="http://schemas.microsoft.com/office/drawing/2014/main" id="{61FB5B9D-5E14-4578-94CA-DA87E52D4A48}"/>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sp>
        <p:nvSpPr>
          <p:cNvPr id="188" name="TextBox 187">
            <a:extLst>
              <a:ext uri="{FF2B5EF4-FFF2-40B4-BE49-F238E27FC236}">
                <a16:creationId xmlns:a16="http://schemas.microsoft.com/office/drawing/2014/main" id="{0013C21C-14AC-4401-A24D-BEA128AF14CF}"/>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190" name="Straight Connector 189">
            <a:extLst>
              <a:ext uri="{FF2B5EF4-FFF2-40B4-BE49-F238E27FC236}">
                <a16:creationId xmlns:a16="http://schemas.microsoft.com/office/drawing/2014/main" id="{F31A6BFE-1463-4992-812A-C892EEECCB11}"/>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2556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9"/>
                                        </p:tgtEl>
                                      </p:cBhvr>
                                    </p:animEffect>
                                    <p:set>
                                      <p:cBhvr>
                                        <p:cTn id="12" dur="1" fill="hold">
                                          <p:stCondLst>
                                            <p:cond delay="499"/>
                                          </p:stCondLst>
                                        </p:cTn>
                                        <p:tgtEl>
                                          <p:spTgt spid="17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83"/>
                                        </p:tgtEl>
                                        <p:attrNameLst>
                                          <p:attrName>style.visibility</p:attrName>
                                        </p:attrNameLst>
                                      </p:cBhvr>
                                      <p:to>
                                        <p:strVal val="visible"/>
                                      </p:to>
                                    </p:set>
                                    <p:animEffect transition="in" filter="fade">
                                      <p:cBhvr>
                                        <p:cTn id="18" dur="500"/>
                                        <p:tgtEl>
                                          <p:spTgt spid="183"/>
                                        </p:tgtEl>
                                      </p:cBhvr>
                                    </p:animEffect>
                                  </p:childTnLst>
                                </p:cTn>
                              </p:par>
                              <p:par>
                                <p:cTn id="19" presetID="10" presetClass="exit" presetSubtype="0" fill="hold"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145" name="TextBox 144">
            <a:extLst>
              <a:ext uri="{FF2B5EF4-FFF2-40B4-BE49-F238E27FC236}">
                <a16:creationId xmlns:a16="http://schemas.microsoft.com/office/drawing/2014/main" id="{D86BD5EB-717B-4B0E-9A38-913CCEF874E7}"/>
              </a:ext>
            </a:extLst>
          </p:cNvPr>
          <p:cNvSpPr txBox="1"/>
          <p:nvPr/>
        </p:nvSpPr>
        <p:spPr>
          <a:xfrm>
            <a:off x="3495799" y="5391192"/>
            <a:ext cx="1582086" cy="646331"/>
          </a:xfrm>
          <a:prstGeom prst="rect">
            <a:avLst/>
          </a:prstGeom>
          <a:noFill/>
        </p:spPr>
        <p:txBody>
          <a:bodyPr wrap="square" rtlCol="0">
            <a:spAutoFit/>
          </a:bodyPr>
          <a:lstStyle/>
          <a:p>
            <a:pPr algn="ctr"/>
            <a:r>
              <a:rPr lang="en-US" dirty="0"/>
              <a:t>Page directory pointer</a:t>
            </a:r>
          </a:p>
        </p:txBody>
      </p:sp>
      <p:grpSp>
        <p:nvGrpSpPr>
          <p:cNvPr id="2" name="Group 1">
            <a:extLst>
              <a:ext uri="{FF2B5EF4-FFF2-40B4-BE49-F238E27FC236}">
                <a16:creationId xmlns:a16="http://schemas.microsoft.com/office/drawing/2014/main" id="{9C48D4A7-02BA-42FE-8A47-1EF2AA2E087D}"/>
              </a:ext>
            </a:extLst>
          </p:cNvPr>
          <p:cNvGrpSpPr/>
          <p:nvPr/>
        </p:nvGrpSpPr>
        <p:grpSpPr>
          <a:xfrm>
            <a:off x="2922900" y="1022193"/>
            <a:ext cx="1949357" cy="4375251"/>
            <a:chOff x="2922900" y="1022193"/>
            <a:chExt cx="1949357" cy="4375251"/>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3734548" y="395665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3613646" y="487754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3616819" y="102219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2922900" y="429261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nvGrpSpPr>
          <p:cNvPr id="4" name="Group 3">
            <a:extLst>
              <a:ext uri="{FF2B5EF4-FFF2-40B4-BE49-F238E27FC236}">
                <a16:creationId xmlns:a16="http://schemas.microsoft.com/office/drawing/2014/main" id="{1A50FF1C-7DBF-49D2-B6D8-D6114D6FE935}"/>
              </a:ext>
            </a:extLst>
          </p:cNvPr>
          <p:cNvGrpSpPr/>
          <p:nvPr/>
        </p:nvGrpSpPr>
        <p:grpSpPr>
          <a:xfrm>
            <a:off x="4794262" y="1022193"/>
            <a:ext cx="2165878" cy="3857752"/>
            <a:chOff x="4794262" y="1022193"/>
            <a:chExt cx="2165878" cy="3857752"/>
          </a:xfrm>
        </p:grpSpPr>
        <p:grpSp>
          <p:nvGrpSpPr>
            <p:cNvPr id="125" name="Group 124">
              <a:extLst>
                <a:ext uri="{FF2B5EF4-FFF2-40B4-BE49-F238E27FC236}">
                  <a16:creationId xmlns:a16="http://schemas.microsoft.com/office/drawing/2014/main" id="{0BAABE2A-A855-4ACB-9C2E-1A1E6606F0A7}"/>
                </a:ext>
              </a:extLst>
            </p:cNvPr>
            <p:cNvGrpSpPr/>
            <p:nvPr/>
          </p:nvGrpSpPr>
          <p:grpSpPr>
            <a:xfrm>
              <a:off x="5682854" y="306343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398432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496636"/>
              <a:ext cx="1582086" cy="369332"/>
            </a:xfrm>
            <a:prstGeom prst="rect">
              <a:avLst/>
            </a:prstGeom>
            <a:noFill/>
          </p:spPr>
          <p:txBody>
            <a:bodyPr wrap="square" rtlCol="0">
              <a:spAutoFit/>
            </a:bodyPr>
            <a:lstStyle/>
            <a:p>
              <a:pPr algn="ctr"/>
              <a:r>
                <a:rPr lang="en-US" dirty="0"/>
                <a:t>Page directory</a:t>
              </a:r>
            </a:p>
          </p:txBody>
        </p: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2219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39939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5103428" y="449627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4794262" y="487639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5103427" y="449627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6450" cy="5609191"/>
            <a:chOff x="4805155" y="-707127"/>
            <a:chExt cx="2766450"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F9637EFD-99DD-46C5-A378-CCFA2224BE05}"/>
              </a:ext>
            </a:extLst>
          </p:cNvPr>
          <p:cNvGrpSpPr/>
          <p:nvPr/>
        </p:nvGrpSpPr>
        <p:grpSpPr>
          <a:xfrm>
            <a:off x="4909221" y="4507333"/>
            <a:ext cx="7216490" cy="2349802"/>
            <a:chOff x="4909221" y="4507333"/>
            <a:chExt cx="7216490" cy="2349802"/>
          </a:xfrm>
        </p:grpSpPr>
        <p:cxnSp>
          <p:nvCxnSpPr>
            <p:cNvPr id="182" name="Straight Connector 181">
              <a:extLst>
                <a:ext uri="{FF2B5EF4-FFF2-40B4-BE49-F238E27FC236}">
                  <a16:creationId xmlns:a16="http://schemas.microsoft.com/office/drawing/2014/main" id="{19788C0F-ABD4-4C49-A18F-D3FC3AC2CE88}"/>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83" name="Group 182">
              <a:extLst>
                <a:ext uri="{FF2B5EF4-FFF2-40B4-BE49-F238E27FC236}">
                  <a16:creationId xmlns:a16="http://schemas.microsoft.com/office/drawing/2014/main" id="{7DC6C665-D35F-442D-8F7C-90E5BFBE0E19}"/>
                </a:ext>
              </a:extLst>
            </p:cNvPr>
            <p:cNvGrpSpPr/>
            <p:nvPr/>
          </p:nvGrpSpPr>
          <p:grpSpPr>
            <a:xfrm>
              <a:off x="6064810" y="5877836"/>
              <a:ext cx="5968726" cy="533400"/>
              <a:chOff x="822435" y="1524000"/>
              <a:chExt cx="7690945" cy="533400"/>
            </a:xfrm>
          </p:grpSpPr>
          <p:sp>
            <p:nvSpPr>
              <p:cNvPr id="222" name="Rectangle 221">
                <a:extLst>
                  <a:ext uri="{FF2B5EF4-FFF2-40B4-BE49-F238E27FC236}">
                    <a16:creationId xmlns:a16="http://schemas.microsoft.com/office/drawing/2014/main" id="{CD5C1141-F043-4205-9B72-1927E465E7E7}"/>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23" name="Rectangle 222">
                <a:extLst>
                  <a:ext uri="{FF2B5EF4-FFF2-40B4-BE49-F238E27FC236}">
                    <a16:creationId xmlns:a16="http://schemas.microsoft.com/office/drawing/2014/main" id="{85C0C552-817D-4602-AB1B-423FBD773E5B}"/>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184" name="TextBox 183">
              <a:extLst>
                <a:ext uri="{FF2B5EF4-FFF2-40B4-BE49-F238E27FC236}">
                  <a16:creationId xmlns:a16="http://schemas.microsoft.com/office/drawing/2014/main" id="{BCCB29B4-D570-4CDF-BEF8-4E13F9360F93}"/>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189" name="TextBox 188">
              <a:extLst>
                <a:ext uri="{FF2B5EF4-FFF2-40B4-BE49-F238E27FC236}">
                  <a16:creationId xmlns:a16="http://schemas.microsoft.com/office/drawing/2014/main" id="{B1685BEB-8C2A-4FDB-857F-612B7C23AE75}"/>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190" name="TextBox 189">
              <a:extLst>
                <a:ext uri="{FF2B5EF4-FFF2-40B4-BE49-F238E27FC236}">
                  <a16:creationId xmlns:a16="http://schemas.microsoft.com/office/drawing/2014/main" id="{B5F66C66-C6B3-4243-A034-1760D798C31B}"/>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91" name="TextBox 190">
              <a:extLst>
                <a:ext uri="{FF2B5EF4-FFF2-40B4-BE49-F238E27FC236}">
                  <a16:creationId xmlns:a16="http://schemas.microsoft.com/office/drawing/2014/main" id="{43E830BF-D6CA-4B45-AFAA-97A2F7C5C72D}"/>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3" name="TextBox 192">
              <a:extLst>
                <a:ext uri="{FF2B5EF4-FFF2-40B4-BE49-F238E27FC236}">
                  <a16:creationId xmlns:a16="http://schemas.microsoft.com/office/drawing/2014/main" id="{2F2DB097-E015-417E-8963-D8EB6EF1EBB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4" name="TextBox 193">
              <a:extLst>
                <a:ext uri="{FF2B5EF4-FFF2-40B4-BE49-F238E27FC236}">
                  <a16:creationId xmlns:a16="http://schemas.microsoft.com/office/drawing/2014/main" id="{8B679868-520F-4C08-88C7-E7AFCE373FC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8" name="TextBox 197">
              <a:extLst>
                <a:ext uri="{FF2B5EF4-FFF2-40B4-BE49-F238E27FC236}">
                  <a16:creationId xmlns:a16="http://schemas.microsoft.com/office/drawing/2014/main" id="{95693F62-9806-448B-AB64-C63534EA43C7}"/>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99" name="TextBox 198">
              <a:extLst>
                <a:ext uri="{FF2B5EF4-FFF2-40B4-BE49-F238E27FC236}">
                  <a16:creationId xmlns:a16="http://schemas.microsoft.com/office/drawing/2014/main" id="{E663B0E1-0AB3-44F0-B51F-E23DA2F6B99F}"/>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PDPTE</a:t>
              </a:r>
              <a:endParaRPr lang="en-US" sz="2400" b="1" dirty="0">
                <a:latin typeface="+mj-lt"/>
              </a:endParaRPr>
            </a:p>
          </p:txBody>
        </p:sp>
        <p:sp>
          <p:nvSpPr>
            <p:cNvPr id="217" name="TextBox 216">
              <a:extLst>
                <a:ext uri="{FF2B5EF4-FFF2-40B4-BE49-F238E27FC236}">
                  <a16:creationId xmlns:a16="http://schemas.microsoft.com/office/drawing/2014/main" id="{F05DC5B4-7070-488A-8906-D1B134A9F1FB}"/>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218" name="Straight Connector 217">
              <a:extLst>
                <a:ext uri="{FF2B5EF4-FFF2-40B4-BE49-F238E27FC236}">
                  <a16:creationId xmlns:a16="http://schemas.microsoft.com/office/drawing/2014/main" id="{F7E4A99F-F313-4392-A91B-7620F7C8CFE2}"/>
                </a:ext>
              </a:extLst>
            </p:cNvPr>
            <p:cNvCxnSpPr>
              <a:cxnSpLocks/>
              <a:stCxn id="220"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53CBB0C-262F-4FFF-9818-E2C76B5DE3F6}"/>
                </a:ext>
              </a:extLst>
            </p:cNvPr>
            <p:cNvCxnSpPr>
              <a:cxnSpLocks/>
              <a:endCxn id="221"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Left Bracket 219">
              <a:extLst>
                <a:ext uri="{FF2B5EF4-FFF2-40B4-BE49-F238E27FC236}">
                  <a16:creationId xmlns:a16="http://schemas.microsoft.com/office/drawing/2014/main" id="{1446B2FB-E33A-449F-89BE-3B94CC31BAAA}"/>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Left Bracket 220">
              <a:extLst>
                <a:ext uri="{FF2B5EF4-FFF2-40B4-BE49-F238E27FC236}">
                  <a16:creationId xmlns:a16="http://schemas.microsoft.com/office/drawing/2014/main" id="{A49245DC-9F38-4CCD-8A98-C0C290F6E2C7}"/>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EAAA407C-2F71-462F-96A1-9183F30545E2}"/>
              </a:ext>
            </a:extLst>
          </p:cNvPr>
          <p:cNvGrpSpPr/>
          <p:nvPr/>
        </p:nvGrpSpPr>
        <p:grpSpPr>
          <a:xfrm>
            <a:off x="3858508" y="2281960"/>
            <a:ext cx="4575484" cy="1558708"/>
            <a:chOff x="-55735" y="2129164"/>
            <a:chExt cx="4575484" cy="1558708"/>
          </a:xfrm>
        </p:grpSpPr>
        <p:sp>
          <p:nvSpPr>
            <p:cNvPr id="228" name="Arrow: Right 227">
              <a:extLst>
                <a:ext uri="{FF2B5EF4-FFF2-40B4-BE49-F238E27FC236}">
                  <a16:creationId xmlns:a16="http://schemas.microsoft.com/office/drawing/2014/main" id="{D3EDE3E7-A0B9-40EB-AFD3-463EDE523BB2}"/>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Box 228">
              <a:extLst>
                <a:ext uri="{FF2B5EF4-FFF2-40B4-BE49-F238E27FC236}">
                  <a16:creationId xmlns:a16="http://schemas.microsoft.com/office/drawing/2014/main" id="{96D95879-6B45-4DB3-9682-D8D08166BF75}"/>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grpSp>
        <p:nvGrpSpPr>
          <p:cNvPr id="230" name="Group 229">
            <a:extLst>
              <a:ext uri="{FF2B5EF4-FFF2-40B4-BE49-F238E27FC236}">
                <a16:creationId xmlns:a16="http://schemas.microsoft.com/office/drawing/2014/main" id="{F97BB700-90EE-45A7-8503-71385C3331AE}"/>
              </a:ext>
            </a:extLst>
          </p:cNvPr>
          <p:cNvGrpSpPr/>
          <p:nvPr/>
        </p:nvGrpSpPr>
        <p:grpSpPr>
          <a:xfrm>
            <a:off x="5668083" y="4852198"/>
            <a:ext cx="4454325" cy="1542538"/>
            <a:chOff x="-55735" y="1540733"/>
            <a:chExt cx="4454325" cy="1542538"/>
          </a:xfrm>
        </p:grpSpPr>
        <p:sp>
          <p:nvSpPr>
            <p:cNvPr id="231" name="Arrow: Right 230">
              <a:extLst>
                <a:ext uri="{FF2B5EF4-FFF2-40B4-BE49-F238E27FC236}">
                  <a16:creationId xmlns:a16="http://schemas.microsoft.com/office/drawing/2014/main" id="{F5F2EC82-0EA3-4451-AF73-A05B3D7AF2F2}"/>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TextBox 231">
              <a:extLst>
                <a:ext uri="{FF2B5EF4-FFF2-40B4-BE49-F238E27FC236}">
                  <a16:creationId xmlns:a16="http://schemas.microsoft.com/office/drawing/2014/main" id="{4550E497-33EF-4D53-9E43-4809B077014A}"/>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 has 512 8-byte entries</a:t>
              </a:r>
            </a:p>
          </p:txBody>
        </p:sp>
      </p:grpSp>
    </p:spTree>
    <p:extLst>
      <p:ext uri="{BB962C8B-B14F-4D97-AF65-F5344CB8AC3E}">
        <p14:creationId xmlns:p14="http://schemas.microsoft.com/office/powerpoint/2010/main" val="16557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9"/>
                                        </p:tgtEl>
                                      </p:cBhvr>
                                    </p:animEffect>
                                    <p:set>
                                      <p:cBhvr>
                                        <p:cTn id="7" dur="1" fill="hold">
                                          <p:stCondLst>
                                            <p:cond delay="499"/>
                                          </p:stCondLst>
                                        </p:cTn>
                                        <p:tgtEl>
                                          <p:spTgt spid="17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7"/>
                                        </p:tgtEl>
                                      </p:cBhvr>
                                    </p:animEffect>
                                    <p:set>
                                      <p:cBhvr>
                                        <p:cTn id="10" dur="1" fill="hold">
                                          <p:stCondLst>
                                            <p:cond delay="499"/>
                                          </p:stCondLst>
                                        </p:cTn>
                                        <p:tgtEl>
                                          <p:spTgt spid="22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30"/>
                                        </p:tgtEl>
                                        <p:attrNameLst>
                                          <p:attrName>style.visibility</p:attrName>
                                        </p:attrNameLst>
                                      </p:cBhvr>
                                      <p:to>
                                        <p:strVal val="visible"/>
                                      </p:to>
                                    </p:set>
                                    <p:animEffect transition="in" filter="fade">
                                      <p:cBhvr>
                                        <p:cTn id="16"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18138</TotalTime>
  <Words>3960</Words>
  <Application>Microsoft Office PowerPoint</Application>
  <PresentationFormat>Widescreen</PresentationFormat>
  <Paragraphs>609</Paragraphs>
  <Slides>21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Bahnschrift</vt:lpstr>
      <vt:lpstr>Calibri</vt:lpstr>
      <vt:lpstr>Calibri Light</vt:lpstr>
      <vt:lpstr>Consolas</vt:lpstr>
      <vt:lpstr>Lucida Console</vt:lpstr>
      <vt:lpstr>Segoe UI</vt:lpstr>
      <vt:lpstr>Segoe UI Light</vt:lpstr>
      <vt:lpstr>Office Theme</vt:lpstr>
      <vt:lpstr>Kernels: Part III</vt:lpstr>
      <vt:lpstr>Virtual Memory: Basic Idea</vt:lpstr>
      <vt:lpstr>Virtual Memory: Basic Idea</vt:lpstr>
      <vt:lpstr>Memory Mapping via Pages</vt:lpstr>
      <vt:lpstr>Memory Mapping via Pages</vt:lpstr>
      <vt:lpstr>Address Translation in More Detail</vt:lpstr>
      <vt:lpstr>Case study: x86-64</vt:lpstr>
      <vt:lpstr>Case study: x86-64</vt:lpstr>
      <vt:lpstr>Case study: x86-64</vt:lpstr>
      <vt:lpstr>Case study: x86-64</vt:lpstr>
      <vt:lpstr>Case study: x86-64</vt:lpstr>
      <vt:lpstr>Why so many levels?</vt:lpstr>
      <vt:lpstr>Paging: The Good and the Bad</vt:lpstr>
      <vt:lpstr>Translation Lookaside Buffers (TLBs)</vt:lpstr>
      <vt:lpstr>Translation Lookaside Buffers (TLBs)</vt:lpstr>
      <vt:lpstr>The Lifecycle of a Memory Reference on x86</vt:lpstr>
      <vt:lpstr>The Lifecycle of a Memory Reference on x86</vt:lpstr>
      <vt:lpstr>PowerPoint Presentation</vt:lpstr>
      <vt:lpstr>PowerPoint Presentation</vt:lpstr>
      <vt:lpstr>WeensyOS: Memory-related Constants</vt:lpstr>
      <vt:lpstr>WeensyOS: Page Tables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4540</cp:revision>
  <dcterms:created xsi:type="dcterms:W3CDTF">2017-01-17T01:11:39Z</dcterms:created>
  <dcterms:modified xsi:type="dcterms:W3CDTF">2023-10-19T01:49:41Z</dcterms:modified>
</cp:coreProperties>
</file>