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52" r:id="rId3"/>
    <p:sldId id="379" r:id="rId4"/>
    <p:sldId id="380" r:id="rId5"/>
    <p:sldId id="381" r:id="rId6"/>
    <p:sldId id="353" r:id="rId7"/>
    <p:sldId id="354" r:id="rId8"/>
    <p:sldId id="355" r:id="rId9"/>
    <p:sldId id="382" r:id="rId10"/>
    <p:sldId id="384" r:id="rId11"/>
    <p:sldId id="386" r:id="rId12"/>
    <p:sldId id="387" r:id="rId13"/>
    <p:sldId id="388" r:id="rId14"/>
    <p:sldId id="389" r:id="rId15"/>
    <p:sldId id="390" r:id="rId16"/>
    <p:sldId id="391" r:id="rId17"/>
    <p:sldId id="345" r:id="rId18"/>
    <p:sldId id="347" r:id="rId19"/>
    <p:sldId id="3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FF"/>
    <a:srgbClr val="FFCCCC"/>
    <a:srgbClr val="B7F0FB"/>
    <a:srgbClr val="5B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9" autoAdjust="0"/>
  </p:normalViewPr>
  <p:slideViewPr>
    <p:cSldViewPr snapToGrid="0">
      <p:cViewPr varScale="1">
        <p:scale>
          <a:sx n="52" d="100"/>
          <a:sy n="52" d="100"/>
        </p:scale>
        <p:origin x="5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87129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%rip refers to the instruction immediately *after* the currently-executing instruction!</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24763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on, commodity OSes, the kernel lives at the top of the virtual address space, but in </a:t>
            </a:r>
            <a:r>
              <a:rPr lang="en-US" dirty="0" err="1"/>
              <a:t>WeensyOS</a:t>
            </a:r>
            <a:r>
              <a:rPr lang="en-US" dirty="0"/>
              <a:t>, the kernel lives at the bottom!]</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274040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An x86-64 CPU initially boots into a restricted mode with no virtual addresses: the initial part of the kernel must configure the CPU to use virtual addressing! If you’re interested in the low-level technical gore of how this is done, see </a:t>
            </a:r>
            <a:r>
              <a:rPr lang="en-US" dirty="0" err="1"/>
              <a:t>WeensyOS’s</a:t>
            </a:r>
            <a:r>
              <a:rPr lang="en-US" dirty="0"/>
              <a:t> </a:t>
            </a:r>
            <a:r>
              <a:rPr lang="en-US" dirty="0" err="1"/>
              <a:t>bootentry.S</a:t>
            </a:r>
            <a:r>
              <a:rPr lang="en-US" dirty="0"/>
              <a:t>. The incantations in </a:t>
            </a:r>
            <a:r>
              <a:rPr lang="en-US" dirty="0" err="1"/>
              <a:t>bootentry.S</a:t>
            </a:r>
            <a:r>
              <a:rPr lang="en-US" dirty="0"/>
              <a:t> won’t be on the midterm LOL.]</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20103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idiv</a:t>
            </a:r>
            <a:r>
              <a:rPr lang="en-US" dirty="0"/>
              <a:t>` is the integer division instruction, as opposed to `</a:t>
            </a:r>
            <a:r>
              <a:rPr lang="en-US" dirty="0" err="1"/>
              <a:t>fdiv</a:t>
            </a:r>
            <a:r>
              <a:rPr lang="en-US" dirty="0"/>
              <a:t>` which divides floating-point number.]</a:t>
            </a:r>
          </a:p>
          <a:p>
            <a:endParaRPr lang="en-US" dirty="0"/>
          </a:p>
          <a:p>
            <a:r>
              <a:rPr lang="en-US" dirty="0"/>
              <a:t>[Aside: In an industrial-strength OS like Windows or macOS, kernel code runs in response to system calls, interrupts, and exceptions. There’s also a fourth way that kernel code executes. An OS may create </a:t>
            </a:r>
            <a:r>
              <a:rPr lang="en-US" i="1" dirty="0"/>
              <a:t>kernel processes</a:t>
            </a:r>
            <a:r>
              <a:rPr lang="en-US" dirty="0"/>
              <a:t> that do not have a user-mode component---in other words, there is no user-mode code, static data, heap, or stack that is associated with the processes. However, such a process is associated with its own kernel-level stack (in addition to the kernel-level code, data, and heap that are shared with all kernel processes). Kernel processes allow an OS to accomplish work that needn’t be tied to any particular user-level process, and which should be restricted to only happening in response to a system call or exception generated by a user-level process. For example, to handle disk IOs, an OS might enqueue IO requests made by user-level processes, and leverage a separate kernel process to prioritize the requests and actually issue them to the storage device. In CS 161, we talk about kernel processes in more depth :-D.]</a:t>
            </a:r>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61208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a:t>
            </a:r>
            <a:r>
              <a:rPr lang="en-US" dirty="0" err="1"/>
              <a:t>Quoth</a:t>
            </a:r>
            <a:r>
              <a:rPr lang="en-US" dirty="0"/>
              <a:t> Section 6.8.1 of Volume 3A of the Intel Developer’s Manual, “when an interrupt is handled through an interrupt gate, the IF flag [of %</a:t>
            </a:r>
            <a:r>
              <a:rPr lang="en-US" dirty="0" err="1"/>
              <a:t>rflags</a:t>
            </a:r>
            <a:r>
              <a:rPr lang="en-US" dirty="0"/>
              <a:t>] is cleared, which disables maskable hardware interrupts.” A maskable interrupt is simply one that can be deferred via the clearing of the IF flag. A non-maskable interrupt will fire even if the IF flag is clear.]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47453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class, the most important things that the hardware pushes on the stack are:</a:t>
            </a:r>
          </a:p>
          <a:p>
            <a:r>
              <a:rPr lang="en-US" dirty="0"/>
              <a:t>-The %rip of the instruction which caused the exception/had just finished executing when the interrupt occurred, and</a:t>
            </a:r>
          </a:p>
          <a:p>
            <a:r>
              <a:rPr lang="en-US" dirty="0"/>
              <a:t>-The error code (if any) which provides additional information about the interrupt/exception. For example, a page fault exception pushes an error code which provides information about the problematic memory access (e.g., whether the privilege level was Ring 3 when the fault happened, and whether the page fault was caused by a read or a write attempt). </a:t>
            </a:r>
          </a:p>
          <a:p>
            <a:endParaRPr lang="en-US" dirty="0"/>
          </a:p>
          <a:p>
            <a:r>
              <a:rPr lang="en-US" dirty="0"/>
              <a:t>A “watchdog timer” is one that fires periodically to run code which ensures that the software/hardware state of a computer is still in reasonable shape. For example, mission-critical embedded healthcare devices like a pacemaker might have a watchdog timer which checks whether the device has been generating a pulse at a regular interval and, if not, the timer performs diagnostics or reboots the device.]</a:t>
            </a:r>
          </a:p>
          <a:p>
            <a:endParaRPr lang="en-US" dirty="0"/>
          </a:p>
          <a:p>
            <a:r>
              <a:rPr lang="en-US" dirty="0"/>
              <a:t>[Ref: https://wiki.osdev.org/Exceptions</a:t>
            </a:r>
          </a:p>
          <a:p>
            <a:r>
              <a:rPr lang="en-US" dirty="0"/>
              <a:t>        https://wiki.osdev.org/Non_Maskable_Interrupt</a:t>
            </a:r>
          </a:p>
          <a:p>
            <a:r>
              <a:rPr lang="en-US" dirty="0"/>
              <a:t>        Section 6.4.1 of “</a:t>
            </a:r>
            <a:r>
              <a:rPr lang="en-US" dirty="0">
                <a:effectLst/>
                <a:latin typeface="Arial" panose="020B0604020202020204" pitchFamily="34" charset="0"/>
              </a:rPr>
              <a:t>Intel 64 and IA-32 Architectures Software Developer’s Manual, Volume 1: Basic Architecture </a:t>
            </a:r>
            <a:r>
              <a:rPr lang="en-US" dirty="0"/>
              <a:t>Manual” (https://www.intel.com/content/dam/www/public/us/en/documents/manuals/64-ia-32-architectures-software-developer-vol-1-manual.pdf)]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215084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 bit confusing that </a:t>
            </a:r>
            <a:r>
              <a:rPr lang="en-US" dirty="0" err="1"/>
              <a:t>WeensyOS</a:t>
            </a:r>
            <a:r>
              <a:rPr lang="en-US" dirty="0"/>
              <a:t> code uses the `INT_` prefix (e.g., `INT_DE`) to refer to *exception* types &lt;shakes fist at sky&gt;. However, </a:t>
            </a:r>
            <a:r>
              <a:rPr lang="en-US" dirty="0" err="1"/>
              <a:t>WeensyOS</a:t>
            </a:r>
            <a:r>
              <a:rPr lang="en-US" dirty="0"/>
              <a:t> is just following the terminology that Intel documentation uses—that documentation often refers to “interrupts” generically when, strictly speaking, the documentation is referring to “interrupts and exceptions.”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learn more details about what each of these exceptions mean, see https://wiki.osdev.org/Exceptions.]</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249244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pushsection</a:t>
            </a:r>
            <a:r>
              <a:rPr lang="en-US" dirty="0"/>
              <a:t> region, the `@</a:t>
            </a:r>
            <a:r>
              <a:rPr lang="en-US" dirty="0" err="1"/>
              <a:t>progbits</a:t>
            </a:r>
            <a:r>
              <a:rPr lang="en-US" dirty="0"/>
              <a:t>` part means that the section being extended contains data that should go in the static data region of the executable	. The `aw` part means that the section is “allocatable” (i.e., the section should be loaded into memory when the binary is launched) and “writable.” A non-allocatable, non-writable section might contain debugging information or other metadata that isn’t strictly needed for a program to execute.</a:t>
            </a:r>
          </a:p>
          <a:p>
            <a:r>
              <a:rPr lang="en-US" dirty="0"/>
              <a:t>Ref: http://sourceware.org/binutils/docs/as/Section.html</a:t>
            </a:r>
          </a:p>
          <a:p>
            <a:r>
              <a:rPr lang="en-US" dirty="0"/>
              <a:t>       https://users.informatik.haw-hamburg.de/~krabat/FH-Labor/gnupro/5_GNUPro_Utilities/c_Using_LD/ldLinker_scripts.html</a:t>
            </a:r>
          </a:p>
          <a:p>
            <a:r>
              <a:rPr lang="en-US" dirty="0"/>
              <a:t>             //In particular, the section “Basic linker script concepts.”</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29795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boot time, the kernel sets the values in the IDTR and the GDTR. Those registers can only be updated by privileged instructions. The kernel also places the IDT and the GDT in kernel memory, such that user-mode processes are unable to access the tables.</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80020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kernel has to save and restore </a:t>
            </a:r>
            <a:r>
              <a:rPr lang="en-US" i="1" u="sng" dirty="0"/>
              <a:t>all</a:t>
            </a:r>
            <a:r>
              <a:rPr lang="en-US" dirty="0"/>
              <a:t> user-mode registers during exception/interrupt entry/return because there can be no calling convention in which user-mode code could save some (or any) registers! Exceptions and interrupts happen asynchronously, at times that the user-mode code cannot predict, so there’s no way that user-level code could save some registers “ahead of” the exception/interrupt.]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1926223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restoring the old %</a:t>
            </a:r>
            <a:r>
              <a:rPr lang="en-US" dirty="0" err="1"/>
              <a:t>rflags</a:t>
            </a:r>
            <a:r>
              <a:rPr lang="en-US" dirty="0"/>
              <a:t> value will reenable interrupts!</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72038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30201" y="2239262"/>
            <a:ext cx="4086037" cy="1334948"/>
          </a:xfrm>
          <a:noFill/>
        </p:spPr>
        <p:txBody>
          <a:bodyPr>
            <a:normAutofit fontScale="90000"/>
          </a:bodyPr>
          <a:lstStyle/>
          <a:p>
            <a:pPr>
              <a:lnSpc>
                <a:spcPts val="6500"/>
              </a:lnSpc>
            </a:pPr>
            <a:r>
              <a:rPr lang="en-US" sz="6600" dirty="0">
                <a:solidFill>
                  <a:schemeClr val="bg1"/>
                </a:solidFill>
                <a:latin typeface="Bahnschrift" panose="020B0502040204020203" pitchFamily="34" charset="0"/>
              </a:rPr>
              <a:t>Kernels: Part II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630201" y="3373580"/>
            <a:ext cx="4086037" cy="1364848"/>
          </a:xfrm>
          <a:prstGeom prst="rect">
            <a:avLst/>
          </a:prstGeom>
          <a:noFill/>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4500"/>
              </a:lnSpc>
            </a:pPr>
            <a:r>
              <a:rPr lang="en-US" sz="4400" dirty="0">
                <a:solidFill>
                  <a:schemeClr val="bg1"/>
                </a:solidFill>
                <a:latin typeface="Bahnschrift" panose="020B0502040204020203" pitchFamily="34" charset="0"/>
              </a:rPr>
              <a:t>CS 61: Lecture 10</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10/16/2023</a:t>
            </a:r>
            <a:endParaRPr lang="en-US" sz="66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51CA5391-AF01-32B9-FA26-CCE7429501B8}"/>
              </a:ext>
            </a:extLst>
          </p:cNvPr>
          <p:cNvPicPr>
            <a:picLocks noChangeAspect="1"/>
          </p:cNvPicPr>
          <p:nvPr/>
        </p:nvPicPr>
        <p:blipFill rotWithShape="1">
          <a:blip r:embed="rId3">
            <a:extLst>
              <a:ext uri="{28A0092B-C50C-407E-A947-70E740481C1C}">
                <a14:useLocalDpi xmlns:a14="http://schemas.microsoft.com/office/drawing/2010/main" val="0"/>
              </a:ext>
            </a:extLst>
          </a:blip>
          <a:srcRect b="3152"/>
          <a:stretch/>
        </p:blipFill>
        <p:spPr>
          <a:xfrm>
            <a:off x="5618125" y="946999"/>
            <a:ext cx="6091958" cy="4853162"/>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52C191-2B4A-9C7F-E8A7-E1E09818E6F4}"/>
              </a:ext>
            </a:extLst>
          </p:cNvPr>
          <p:cNvSpPr txBox="1"/>
          <p:nvPr/>
        </p:nvSpPr>
        <p:spPr>
          <a:xfrm>
            <a:off x="0" y="40749"/>
            <a:ext cx="8204885" cy="6817251"/>
          </a:xfrm>
          <a:prstGeom prst="rect">
            <a:avLst/>
          </a:prstGeom>
          <a:noFill/>
        </p:spPr>
        <p:txBody>
          <a:bodyPr wrap="square">
            <a:spAutoFit/>
          </a:bodyPr>
          <a:lstStyle/>
          <a:p>
            <a:r>
              <a:rPr lang="en-US" sz="2300" dirty="0">
                <a:solidFill>
                  <a:srgbClr val="00B050"/>
                </a:solidFill>
                <a:latin typeface="Lucida Console" panose="020B0609040504020204" pitchFamily="49" charset="0"/>
              </a:rPr>
              <a:t>//k-</a:t>
            </a:r>
            <a:r>
              <a:rPr lang="en-US" sz="2300" dirty="0" err="1">
                <a:solidFill>
                  <a:srgbClr val="00B050"/>
                </a:solidFill>
                <a:latin typeface="Lucida Console" panose="020B0609040504020204" pitchFamily="49" charset="0"/>
              </a:rPr>
              <a:t>exception.S</a:t>
            </a:r>
            <a:endParaRPr lang="en-US" sz="2300" dirty="0">
              <a:solidFill>
                <a:srgbClr val="00B050"/>
              </a:solidFill>
              <a:latin typeface="Lucida Console" panose="020B0609040504020204" pitchFamily="49" charset="0"/>
            </a:endParaRPr>
          </a:p>
          <a:p>
            <a:r>
              <a:rPr lang="en-US" sz="2300" dirty="0">
                <a:solidFill>
                  <a:srgbClr val="FF0000"/>
                </a:solidFill>
                <a:latin typeface="Lucida Console" panose="020B0609040504020204" pitchFamily="49" charset="0"/>
              </a:rPr>
              <a:t>_Z15exception_entryv</a:t>
            </a:r>
            <a:r>
              <a:rPr lang="en-US" sz="2300" dirty="0">
                <a:latin typeface="Lucida Console" panose="020B0609040504020204" pitchFamily="49" charset="0"/>
              </a:rPr>
              <a:t>:</a:t>
            </a:r>
          </a:p>
          <a:p>
            <a:r>
              <a:rPr lang="en-US" sz="2300" dirty="0">
                <a:latin typeface="Lucida Console" panose="020B0609040504020204" pitchFamily="49" charset="0"/>
              </a:rPr>
              <a:t>        </a:t>
            </a:r>
            <a:r>
              <a:rPr lang="en-US" sz="2300" dirty="0">
                <a:solidFill>
                  <a:srgbClr val="0070C0"/>
                </a:solidFill>
                <a:latin typeface="Lucida Console" panose="020B0609040504020204" pitchFamily="49" charset="0"/>
              </a:rPr>
              <a:t>push</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a:t>
            </a:r>
            <a:r>
              <a:rPr lang="en-US" sz="2300" dirty="0" err="1">
                <a:solidFill>
                  <a:srgbClr val="FF66FF"/>
                </a:solidFill>
                <a:latin typeface="Lucida Console" panose="020B0609040504020204" pitchFamily="49" charset="0"/>
              </a:rPr>
              <a:t>gs</a:t>
            </a:r>
            <a:endParaRPr lang="en-US" sz="2300" dirty="0">
              <a:solidFill>
                <a:srgbClr val="FF66FF"/>
              </a:solidFill>
              <a:latin typeface="Lucida Console" panose="020B0609040504020204" pitchFamily="49" charset="0"/>
            </a:endParaRPr>
          </a:p>
          <a:p>
            <a:r>
              <a:rPr lang="en-US" sz="2300" dirty="0">
                <a:latin typeface="Lucida Console" panose="020B0609040504020204" pitchFamily="49" charset="0"/>
              </a:rPr>
              <a:t>        </a:t>
            </a:r>
            <a:r>
              <a:rPr lang="en-US" sz="2300" dirty="0">
                <a:solidFill>
                  <a:srgbClr val="0070C0"/>
                </a:solidFill>
                <a:latin typeface="Lucida Console" panose="020B0609040504020204" pitchFamily="49" charset="0"/>
              </a:rPr>
              <a:t>push</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%fs</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pushq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%r15</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pushq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%r14</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pushq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%r13</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pushq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%r12</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pushq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%r11</a:t>
            </a:r>
          </a:p>
          <a:p>
            <a:r>
              <a:rPr lang="en-US" sz="2300" dirty="0">
                <a:solidFill>
                  <a:srgbClr val="00B050"/>
                </a:solidFill>
                <a:latin typeface="Lucida Console" panose="020B0609040504020204" pitchFamily="49" charset="0"/>
              </a:rPr>
              <a:t>        //...and the other registers,</a:t>
            </a:r>
          </a:p>
          <a:p>
            <a:r>
              <a:rPr lang="en-US" sz="2300" dirty="0">
                <a:solidFill>
                  <a:srgbClr val="00B050"/>
                </a:solidFill>
                <a:latin typeface="Lucida Console" panose="020B0609040504020204" pitchFamily="49" charset="0"/>
              </a:rPr>
              <a:t>        //then do . . .</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movq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a:t>
            </a:r>
            <a:r>
              <a:rPr lang="en-US" sz="2300" dirty="0" err="1">
                <a:solidFill>
                  <a:srgbClr val="FF66FF"/>
                </a:solidFill>
                <a:latin typeface="Lucida Console" panose="020B0609040504020204" pitchFamily="49" charset="0"/>
              </a:rPr>
              <a:t>rsp</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a:t>
            </a:r>
            <a:r>
              <a:rPr lang="en-US" sz="2300" dirty="0" err="1">
                <a:solidFill>
                  <a:srgbClr val="FF66FF"/>
                </a:solidFill>
                <a:latin typeface="Lucida Console" panose="020B0609040504020204" pitchFamily="49" charset="0"/>
              </a:rPr>
              <a:t>rdi</a:t>
            </a:r>
            <a:endParaRPr lang="en-US" sz="2300" dirty="0">
              <a:solidFill>
                <a:srgbClr val="FF66FF"/>
              </a:solidFill>
              <a:latin typeface="Lucida Console" panose="020B0609040504020204" pitchFamily="49" charset="0"/>
            </a:endParaRPr>
          </a:p>
          <a:p>
            <a:endParaRPr lang="en-US" sz="2300" dirty="0">
              <a:latin typeface="Lucida Console" panose="020B0609040504020204" pitchFamily="49" charset="0"/>
            </a:endParaRPr>
          </a:p>
          <a:p>
            <a:r>
              <a:rPr lang="en-US" sz="2300" dirty="0">
                <a:solidFill>
                  <a:srgbClr val="00B050"/>
                </a:solidFill>
                <a:latin typeface="Lucida Console" panose="020B0609040504020204" pitchFamily="49" charset="0"/>
              </a:rPr>
              <a:t>        //Load the kernel’s page table.</a:t>
            </a: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movq</a:t>
            </a:r>
            <a:r>
              <a:rPr lang="en-US" sz="2300" dirty="0">
                <a:latin typeface="Lucida Console" panose="020B0609040504020204" pitchFamily="49" charset="0"/>
              </a:rPr>
              <a:t> </a:t>
            </a:r>
            <a:r>
              <a:rPr lang="en-US" sz="2300" dirty="0">
                <a:solidFill>
                  <a:schemeClr val="accent2"/>
                </a:solidFill>
                <a:latin typeface="Lucida Console" panose="020B0609040504020204" pitchFamily="49" charset="0"/>
              </a:rPr>
              <a:t>$</a:t>
            </a:r>
            <a:r>
              <a:rPr lang="en-US" sz="2300" dirty="0" err="1">
                <a:solidFill>
                  <a:schemeClr val="accent2"/>
                </a:solidFill>
                <a:latin typeface="Lucida Console" panose="020B0609040504020204" pitchFamily="49" charset="0"/>
              </a:rPr>
              <a:t>kernel_pagetable</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a:t>
            </a:r>
            <a:r>
              <a:rPr lang="en-US" sz="2300" dirty="0" err="1">
                <a:solidFill>
                  <a:srgbClr val="FF66FF"/>
                </a:solidFill>
                <a:latin typeface="Lucida Console" panose="020B0609040504020204" pitchFamily="49" charset="0"/>
              </a:rPr>
              <a:t>rax</a:t>
            </a:r>
            <a:endParaRPr lang="en-US" sz="2300" dirty="0">
              <a:solidFill>
                <a:srgbClr val="FF66FF"/>
              </a:solidFill>
              <a:latin typeface="Lucida Console" panose="020B0609040504020204" pitchFamily="49" charset="0"/>
            </a:endParaRPr>
          </a:p>
          <a:p>
            <a:r>
              <a:rPr lang="en-US" sz="2300" dirty="0">
                <a:latin typeface="Lucida Console" panose="020B0609040504020204" pitchFamily="49" charset="0"/>
              </a:rPr>
              <a:t>        </a:t>
            </a:r>
            <a:r>
              <a:rPr lang="en-US" sz="2300" dirty="0" err="1">
                <a:solidFill>
                  <a:srgbClr val="0070C0"/>
                </a:solidFill>
                <a:latin typeface="Lucida Console" panose="020B0609040504020204" pitchFamily="49" charset="0"/>
              </a:rPr>
              <a:t>movq</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a:t>
            </a:r>
            <a:r>
              <a:rPr lang="en-US" sz="2300" dirty="0" err="1">
                <a:solidFill>
                  <a:srgbClr val="FF66FF"/>
                </a:solidFill>
                <a:latin typeface="Lucida Console" panose="020B0609040504020204" pitchFamily="49" charset="0"/>
              </a:rPr>
              <a:t>rax</a:t>
            </a:r>
            <a:r>
              <a:rPr lang="en-US" sz="2300" dirty="0">
                <a:latin typeface="Lucida Console" panose="020B0609040504020204" pitchFamily="49" charset="0"/>
              </a:rPr>
              <a:t>, </a:t>
            </a:r>
            <a:r>
              <a:rPr lang="en-US" sz="2300" dirty="0">
                <a:solidFill>
                  <a:srgbClr val="FF66FF"/>
                </a:solidFill>
                <a:latin typeface="Lucida Console" panose="020B0609040504020204" pitchFamily="49" charset="0"/>
              </a:rPr>
              <a:t>%cr3</a:t>
            </a:r>
          </a:p>
          <a:p>
            <a:endParaRPr lang="en-US" sz="2300" dirty="0">
              <a:latin typeface="Lucida Console" panose="020B0609040504020204" pitchFamily="49" charset="0"/>
            </a:endParaRPr>
          </a:p>
          <a:p>
            <a:r>
              <a:rPr lang="en-US" sz="2300" dirty="0">
                <a:latin typeface="Lucida Console" panose="020B0609040504020204" pitchFamily="49" charset="0"/>
              </a:rPr>
              <a:t>        </a:t>
            </a:r>
            <a:r>
              <a:rPr lang="en-US" sz="2300" dirty="0">
                <a:solidFill>
                  <a:srgbClr val="0070C0"/>
                </a:solidFill>
                <a:latin typeface="Lucida Console" panose="020B0609040504020204" pitchFamily="49" charset="0"/>
              </a:rPr>
              <a:t>call</a:t>
            </a:r>
            <a:r>
              <a:rPr lang="en-US" sz="2300" dirty="0">
                <a:latin typeface="Lucida Console" panose="020B0609040504020204" pitchFamily="49" charset="0"/>
              </a:rPr>
              <a:t> </a:t>
            </a:r>
            <a:r>
              <a:rPr lang="en-US" sz="2300" dirty="0">
                <a:solidFill>
                  <a:srgbClr val="FF0000"/>
                </a:solidFill>
                <a:latin typeface="Lucida Console" panose="020B0609040504020204" pitchFamily="49" charset="0"/>
              </a:rPr>
              <a:t>_Z9exceptionP8regstate</a:t>
            </a:r>
          </a:p>
          <a:p>
            <a:r>
              <a:rPr lang="en-US" sz="2300" dirty="0">
                <a:solidFill>
                  <a:srgbClr val="00B050"/>
                </a:solidFill>
                <a:latin typeface="Lucida Console" panose="020B0609040504020204" pitchFamily="49" charset="0"/>
              </a:rPr>
              <a:t>        //`exception` should never return!</a:t>
            </a:r>
          </a:p>
        </p:txBody>
      </p:sp>
      <p:grpSp>
        <p:nvGrpSpPr>
          <p:cNvPr id="11" name="Group 10">
            <a:extLst>
              <a:ext uri="{FF2B5EF4-FFF2-40B4-BE49-F238E27FC236}">
                <a16:creationId xmlns:a16="http://schemas.microsoft.com/office/drawing/2014/main" id="{9819D167-6784-F0ED-462F-2A1349EF3C3E}"/>
              </a:ext>
            </a:extLst>
          </p:cNvPr>
          <p:cNvGrpSpPr/>
          <p:nvPr/>
        </p:nvGrpSpPr>
        <p:grpSpPr>
          <a:xfrm>
            <a:off x="7500552" y="3360628"/>
            <a:ext cx="4691448" cy="3438525"/>
            <a:chOff x="7500552" y="3360628"/>
            <a:chExt cx="4691448" cy="3438525"/>
          </a:xfrm>
        </p:grpSpPr>
        <p:pic>
          <p:nvPicPr>
            <p:cNvPr id="9" name="Picture 8">
              <a:extLst>
                <a:ext uri="{FF2B5EF4-FFF2-40B4-BE49-F238E27FC236}">
                  <a16:creationId xmlns:a16="http://schemas.microsoft.com/office/drawing/2014/main" id="{036EA001-0A15-52B4-6337-B0D92F947A57}"/>
                </a:ext>
              </a:extLst>
            </p:cNvPr>
            <p:cNvPicPr>
              <a:picLocks noChangeAspect="1"/>
            </p:cNvPicPr>
            <p:nvPr/>
          </p:nvPicPr>
          <p:blipFill rotWithShape="1">
            <a:blip r:embed="rId3">
              <a:extLst>
                <a:ext uri="{28A0092B-C50C-407E-A947-70E740481C1C}">
                  <a14:useLocalDpi xmlns:a14="http://schemas.microsoft.com/office/drawing/2010/main" val="0"/>
                </a:ext>
              </a:extLst>
            </a:blip>
            <a:srcRect l="11446" r="5106"/>
            <a:stretch/>
          </p:blipFill>
          <p:spPr>
            <a:xfrm>
              <a:off x="8233718" y="3360628"/>
              <a:ext cx="3958282" cy="3438525"/>
            </a:xfrm>
            <a:prstGeom prst="rect">
              <a:avLst/>
            </a:prstGeom>
          </p:spPr>
        </p:pic>
        <p:sp>
          <p:nvSpPr>
            <p:cNvPr id="10" name="Arrow: Right 9">
              <a:extLst>
                <a:ext uri="{FF2B5EF4-FFF2-40B4-BE49-F238E27FC236}">
                  <a16:creationId xmlns:a16="http://schemas.microsoft.com/office/drawing/2014/main" id="{FF78E5F5-081A-1270-B35C-67D6AFAB2CFF}"/>
                </a:ext>
              </a:extLst>
            </p:cNvPr>
            <p:cNvSpPr/>
            <p:nvPr/>
          </p:nvSpPr>
          <p:spPr>
            <a:xfrm>
              <a:off x="7500552" y="6363738"/>
              <a:ext cx="667265" cy="39541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802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C94A8B-61FB-16B0-66E2-DBB302AA3B16}"/>
              </a:ext>
            </a:extLst>
          </p:cNvPr>
          <p:cNvSpPr txBox="1"/>
          <p:nvPr/>
        </p:nvSpPr>
        <p:spPr>
          <a:xfrm>
            <a:off x="111211" y="335845"/>
            <a:ext cx="8130746" cy="6186309"/>
          </a:xfrm>
          <a:prstGeom prst="rect">
            <a:avLst/>
          </a:prstGeom>
          <a:noFill/>
        </p:spPr>
        <p:txBody>
          <a:bodyPr wrap="square">
            <a:spAutoFit/>
          </a:bodyPr>
          <a:lstStyle/>
          <a:p>
            <a:r>
              <a:rPr lang="en-US" dirty="0">
                <a:solidFill>
                  <a:srgbClr val="00B050"/>
                </a:solidFill>
                <a:latin typeface="Lucida Console" panose="020B0609040504020204" pitchFamily="49" charset="0"/>
              </a:rPr>
              <a:t>//kernel.cc::exception(regs): Simplified code</a:t>
            </a:r>
          </a:p>
          <a:p>
            <a:r>
              <a:rPr lang="en-US" dirty="0">
                <a:solidFill>
                  <a:srgbClr val="00B050"/>
                </a:solidFill>
                <a:latin typeface="Lucida Console" panose="020B0609040504020204" pitchFamily="49" charset="0"/>
              </a:rPr>
              <a:t>//  Note that hardware interrupts are disabled when</a:t>
            </a:r>
          </a:p>
          <a:p>
            <a:r>
              <a:rPr lang="en-US" dirty="0">
                <a:solidFill>
                  <a:srgbClr val="00B050"/>
                </a:solidFill>
                <a:latin typeface="Lucida Console" panose="020B0609040504020204" pitchFamily="49" charset="0"/>
              </a:rPr>
              <a:t>//  the kernel is running!</a:t>
            </a:r>
          </a:p>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exception(</a:t>
            </a:r>
            <a:r>
              <a:rPr lang="en-US" dirty="0" err="1">
                <a:latin typeface="Lucida Console" panose="020B0609040504020204" pitchFamily="49" charset="0"/>
              </a:rPr>
              <a:t>regstate</a:t>
            </a:r>
            <a:r>
              <a:rPr lang="en-US" dirty="0">
                <a:latin typeface="Lucida Console" panose="020B0609040504020204" pitchFamily="49" charset="0"/>
              </a:rPr>
              <a:t>* regs) {</a:t>
            </a:r>
          </a:p>
          <a:p>
            <a:r>
              <a:rPr lang="en-US" dirty="0">
                <a:solidFill>
                  <a:srgbClr val="00B050"/>
                </a:solidFill>
                <a:latin typeface="Lucida Console" panose="020B0609040504020204" pitchFamily="49" charset="0"/>
              </a:rPr>
              <a:t>    //Copy the saved registers into the `current` process</a:t>
            </a:r>
          </a:p>
          <a:p>
            <a:r>
              <a:rPr lang="en-US" dirty="0">
                <a:solidFill>
                  <a:srgbClr val="00B050"/>
                </a:solidFill>
                <a:latin typeface="Lucida Console" panose="020B0609040504020204" pitchFamily="49" charset="0"/>
              </a:rPr>
              <a:t>    //struct.</a:t>
            </a:r>
          </a:p>
          <a:p>
            <a:r>
              <a:rPr lang="en-US" dirty="0">
                <a:latin typeface="Lucida Console" panose="020B0609040504020204" pitchFamily="49" charset="0"/>
              </a:rPr>
              <a:t>    current-&gt;regs = *regs;</a:t>
            </a:r>
          </a:p>
          <a:p>
            <a:r>
              <a:rPr lang="en-US" dirty="0">
                <a:latin typeface="Lucida Console" panose="020B0609040504020204" pitchFamily="49" charset="0"/>
              </a:rPr>
              <a:t>    regs = &amp;current-&gt;regs;</a:t>
            </a:r>
          </a:p>
          <a:p>
            <a:endParaRPr lang="en-US" dirty="0">
              <a:solidFill>
                <a:schemeClr val="accent1"/>
              </a:solidFill>
              <a:latin typeface="Lucida Console" panose="020B0609040504020204" pitchFamily="49" charset="0"/>
            </a:endParaRPr>
          </a:p>
          <a:p>
            <a:r>
              <a:rPr lang="en-US" dirty="0">
                <a:solidFill>
                  <a:schemeClr val="accent1"/>
                </a:solidFill>
                <a:latin typeface="Lucida Console" panose="020B0609040504020204" pitchFamily="49" charset="0"/>
              </a:rPr>
              <a:t>    switch</a:t>
            </a:r>
            <a:r>
              <a:rPr lang="en-US" dirty="0">
                <a:latin typeface="Lucida Console" panose="020B0609040504020204" pitchFamily="49" charset="0"/>
              </a:rPr>
              <a:t> (regs-&gt;</a:t>
            </a:r>
            <a:r>
              <a:rPr lang="en-US" dirty="0" err="1">
                <a:latin typeface="Lucida Console" panose="020B0609040504020204" pitchFamily="49" charset="0"/>
              </a:rPr>
              <a:t>reg_intno</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case</a:t>
            </a:r>
            <a:r>
              <a:rPr lang="en-US" dirty="0">
                <a:latin typeface="Lucida Console" panose="020B0609040504020204" pitchFamily="49" charset="0"/>
              </a:rPr>
              <a:t> INT_IRQ + IRQ_TIMER:</a:t>
            </a:r>
          </a:p>
          <a:p>
            <a:r>
              <a:rPr lang="en-US" dirty="0">
                <a:latin typeface="Lucida Console" panose="020B0609040504020204" pitchFamily="49" charset="0"/>
              </a:rPr>
              <a:t>        ++ticks;</a:t>
            </a:r>
          </a:p>
          <a:p>
            <a:r>
              <a:rPr lang="en-US" dirty="0">
                <a:latin typeface="Lucida Console" panose="020B0609040504020204" pitchFamily="49" charset="0"/>
              </a:rPr>
              <a:t>        schedule();</a:t>
            </a:r>
            <a:r>
              <a:rPr lang="en-US" dirty="0">
                <a:solidFill>
                  <a:srgbClr val="00B050"/>
                </a:solidFill>
                <a:latin typeface="Lucida Console" panose="020B0609040504020204" pitchFamily="49" charset="0"/>
              </a:rPr>
              <a:t> //Pick another process to run.</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break</a:t>
            </a:r>
            <a:r>
              <a:rPr lang="en-US" dirty="0">
                <a:latin typeface="Lucida Console" panose="020B0609040504020204" pitchFamily="49" charset="0"/>
              </a:rPr>
              <a:t>; </a:t>
            </a:r>
            <a:r>
              <a:rPr lang="en-US" dirty="0">
                <a:solidFill>
                  <a:srgbClr val="00B050"/>
                </a:solidFill>
                <a:latin typeface="Lucida Console" panose="020B0609040504020204" pitchFamily="49" charset="0"/>
              </a:rPr>
              <a:t>//Will not be reached!</a:t>
            </a:r>
          </a:p>
          <a:p>
            <a:endParaRPr lang="en-US" dirty="0">
              <a:latin typeface="Lucida Console" panose="020B0609040504020204" pitchFamily="49" charset="0"/>
            </a:endParaRP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default</a:t>
            </a:r>
            <a:r>
              <a:rPr lang="en-US" dirty="0">
                <a:latin typeface="Lucida Console" panose="020B0609040504020204" pitchFamily="49" charset="0"/>
              </a:rPr>
              <a:t>:</a:t>
            </a:r>
          </a:p>
          <a:p>
            <a:r>
              <a:rPr lang="en-US" dirty="0">
                <a:latin typeface="Lucida Console" panose="020B0609040504020204" pitchFamily="49" charset="0"/>
              </a:rPr>
              <a:t>        </a:t>
            </a:r>
            <a:r>
              <a:rPr lang="en-US" dirty="0" err="1">
                <a:latin typeface="Lucida Console" panose="020B0609040504020204" pitchFamily="49" charset="0"/>
              </a:rPr>
              <a:t>proc_panic</a:t>
            </a:r>
            <a:r>
              <a:rPr lang="en-US" dirty="0">
                <a:latin typeface="Lucida Console" panose="020B0609040504020204" pitchFamily="49" charset="0"/>
              </a:rPr>
              <a:t>(current,</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"Unhandled exception %d (rip=%p)!\n"</a:t>
            </a:r>
            <a:r>
              <a:rPr lang="en-US" dirty="0">
                <a:latin typeface="Lucida Console" panose="020B0609040504020204" pitchFamily="49" charset="0"/>
              </a:rPr>
              <a:t>,</a:t>
            </a:r>
          </a:p>
          <a:p>
            <a:r>
              <a:rPr lang="en-US" dirty="0">
                <a:latin typeface="Lucida Console" panose="020B0609040504020204" pitchFamily="49" charset="0"/>
              </a:rPr>
              <a:t>                   regs-&gt;</a:t>
            </a:r>
            <a:r>
              <a:rPr lang="en-US" dirty="0" err="1">
                <a:latin typeface="Lucida Console" panose="020B0609040504020204" pitchFamily="49" charset="0"/>
              </a:rPr>
              <a:t>reg_intno</a:t>
            </a:r>
            <a:r>
              <a:rPr lang="en-US" dirty="0">
                <a:latin typeface="Lucida Console" panose="020B0609040504020204" pitchFamily="49" charset="0"/>
              </a:rPr>
              <a:t>, regs-&gt;</a:t>
            </a:r>
            <a:r>
              <a:rPr lang="en-US" dirty="0" err="1">
                <a:latin typeface="Lucida Console" panose="020B0609040504020204" pitchFamily="49" charset="0"/>
              </a:rPr>
              <a:t>reg_rip</a:t>
            </a:r>
            <a:r>
              <a:rPr lang="en-US" dirty="0">
                <a:latin typeface="Lucida Console" panose="020B0609040504020204" pitchFamily="49" charset="0"/>
              </a:rPr>
              <a:t>);</a:t>
            </a:r>
          </a:p>
          <a:p>
            <a:endParaRPr lang="en-US" dirty="0">
              <a:latin typeface="Lucida Console" panose="020B0609040504020204" pitchFamily="49" charset="0"/>
            </a:endParaRPr>
          </a:p>
          <a:p>
            <a:r>
              <a:rPr lang="en-US" dirty="0">
                <a:latin typeface="Lucida Console" panose="020B0609040504020204" pitchFamily="49" charset="0"/>
              </a:rPr>
              <a:t>    }</a:t>
            </a:r>
          </a:p>
          <a:p>
            <a:r>
              <a:rPr lang="en-US" dirty="0">
                <a:latin typeface="Lucida Console" panose="020B0609040504020204" pitchFamily="49" charset="0"/>
              </a:rPr>
              <a:t>}</a:t>
            </a:r>
          </a:p>
        </p:txBody>
      </p:sp>
      <p:grpSp>
        <p:nvGrpSpPr>
          <p:cNvPr id="10" name="Group 9">
            <a:extLst>
              <a:ext uri="{FF2B5EF4-FFF2-40B4-BE49-F238E27FC236}">
                <a16:creationId xmlns:a16="http://schemas.microsoft.com/office/drawing/2014/main" id="{60B095E5-0408-B13E-3C43-B15E85FF31ED}"/>
              </a:ext>
            </a:extLst>
          </p:cNvPr>
          <p:cNvGrpSpPr/>
          <p:nvPr/>
        </p:nvGrpSpPr>
        <p:grpSpPr>
          <a:xfrm>
            <a:off x="3768811" y="1772841"/>
            <a:ext cx="8311978" cy="1569660"/>
            <a:chOff x="3768811" y="1772841"/>
            <a:chExt cx="8311978" cy="1569660"/>
          </a:xfrm>
        </p:grpSpPr>
        <p:sp>
          <p:nvSpPr>
            <p:cNvPr id="6" name="TextBox 5">
              <a:extLst>
                <a:ext uri="{FF2B5EF4-FFF2-40B4-BE49-F238E27FC236}">
                  <a16:creationId xmlns:a16="http://schemas.microsoft.com/office/drawing/2014/main" id="{DF51EC1D-6F17-B6CE-7ABD-00740DD73AE4}"/>
                </a:ext>
              </a:extLst>
            </p:cNvPr>
            <p:cNvSpPr txBox="1"/>
            <p:nvPr/>
          </p:nvSpPr>
          <p:spPr>
            <a:xfrm>
              <a:off x="6598510" y="1772841"/>
              <a:ext cx="5482279" cy="1569660"/>
            </a:xfrm>
            <a:prstGeom prst="rect">
              <a:avLst/>
            </a:prstGeom>
            <a:solidFill>
              <a:schemeClr val="bg1">
                <a:lumMod val="85000"/>
              </a:schemeClr>
            </a:solidFill>
          </p:spPr>
          <p:txBody>
            <a:bodyPr wrap="square">
              <a:spAutoFit/>
            </a:bodyPr>
            <a:lstStyle/>
            <a:p>
              <a:r>
                <a:rPr lang="en-US" sz="1600" dirty="0">
                  <a:solidFill>
                    <a:schemeClr val="accent1"/>
                  </a:solidFill>
                  <a:latin typeface="Lucida Console" panose="020B0609040504020204" pitchFamily="49" charset="0"/>
                </a:rPr>
                <a:t>struct</a:t>
              </a:r>
              <a:r>
                <a:rPr lang="en-US" sz="1600" dirty="0">
                  <a:latin typeface="Lucida Console" panose="020B0609040504020204" pitchFamily="49" charset="0"/>
                </a:rPr>
                <a:t> proc {</a:t>
              </a:r>
            </a:p>
            <a:p>
              <a:r>
                <a:rPr lang="en-US" sz="1600" dirty="0">
                  <a:latin typeface="Lucida Console" panose="020B0609040504020204" pitchFamily="49" charset="0"/>
                </a:rPr>
                <a:t>  x86_64_pagetable* </a:t>
              </a:r>
              <a:r>
                <a:rPr lang="en-US" sz="1600" dirty="0" err="1">
                  <a:latin typeface="Lucida Console" panose="020B0609040504020204" pitchFamily="49" charset="0"/>
                </a:rPr>
                <a:t>pagetable</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//Page table</a:t>
              </a:r>
              <a:r>
                <a:rPr lang="en-US" sz="1600" dirty="0">
                  <a:latin typeface="Lucida Console" panose="020B0609040504020204" pitchFamily="49" charset="0"/>
                </a:rPr>
                <a:t>     </a:t>
              </a:r>
            </a:p>
            <a:p>
              <a:r>
                <a:rPr lang="en-US" sz="1600" dirty="0">
                  <a:latin typeface="Lucida Console" panose="020B0609040504020204" pitchFamily="49" charset="0"/>
                </a:rPr>
                <a:t>  </a:t>
              </a:r>
              <a:r>
                <a:rPr lang="en-US" sz="1600" dirty="0" err="1">
                  <a:latin typeface="Lucida Console" panose="020B0609040504020204" pitchFamily="49" charset="0"/>
                </a:rPr>
                <a:t>pid_t</a:t>
              </a:r>
              <a:r>
                <a:rPr lang="en-US" sz="1600" dirty="0">
                  <a:latin typeface="Lucida Console" panose="020B0609040504020204" pitchFamily="49" charset="0"/>
                </a:rPr>
                <a:t> </a:t>
              </a:r>
              <a:r>
                <a:rPr lang="en-US" sz="1600" dirty="0" err="1">
                  <a:latin typeface="Lucida Console" panose="020B0609040504020204" pitchFamily="49" charset="0"/>
                </a:rPr>
                <a:t>pid</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//Process ID</a:t>
              </a:r>
            </a:p>
            <a:p>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int</a:t>
              </a:r>
              <a:r>
                <a:rPr lang="en-US" sz="1600" dirty="0">
                  <a:latin typeface="Lucida Console" panose="020B0609040504020204" pitchFamily="49" charset="0"/>
                </a:rPr>
                <a:t> state;         </a:t>
              </a:r>
              <a:r>
                <a:rPr lang="en-US" sz="1600" dirty="0">
                  <a:solidFill>
                    <a:srgbClr val="00B050"/>
                  </a:solidFill>
                  <a:latin typeface="Lucida Console" panose="020B0609040504020204" pitchFamily="49" charset="0"/>
                </a:rPr>
                <a:t>//State</a:t>
              </a:r>
            </a:p>
            <a:p>
              <a:r>
                <a:rPr lang="en-US" sz="1600" dirty="0">
                  <a:latin typeface="Lucida Console" panose="020B0609040504020204" pitchFamily="49" charset="0"/>
                </a:rPr>
                <a:t>  </a:t>
              </a:r>
              <a:r>
                <a:rPr lang="en-US" sz="1600" dirty="0" err="1">
                  <a:latin typeface="Lucida Console" panose="020B0609040504020204" pitchFamily="49" charset="0"/>
                </a:rPr>
                <a:t>regstate</a:t>
              </a:r>
              <a:r>
                <a:rPr lang="en-US" sz="1600" dirty="0">
                  <a:latin typeface="Lucida Console" panose="020B0609040504020204" pitchFamily="49" charset="0"/>
                </a:rPr>
                <a:t> regs;     </a:t>
              </a:r>
              <a:r>
                <a:rPr lang="en-US" sz="1600" dirty="0">
                  <a:solidFill>
                    <a:srgbClr val="00B050"/>
                  </a:solidFill>
                  <a:latin typeface="Lucida Console" panose="020B0609040504020204" pitchFamily="49" charset="0"/>
                </a:rPr>
                <a:t>//User-mode registers</a:t>
              </a:r>
            </a:p>
            <a:p>
              <a:r>
                <a:rPr lang="en-US" sz="1600" dirty="0">
                  <a:latin typeface="Lucida Console" panose="020B0609040504020204" pitchFamily="49" charset="0"/>
                </a:rPr>
                <a:t>};</a:t>
              </a:r>
            </a:p>
          </p:txBody>
        </p:sp>
        <p:cxnSp>
          <p:nvCxnSpPr>
            <p:cNvPr id="7" name="Connector: Elbow 6">
              <a:extLst>
                <a:ext uri="{FF2B5EF4-FFF2-40B4-BE49-F238E27FC236}">
                  <a16:creationId xmlns:a16="http://schemas.microsoft.com/office/drawing/2014/main" id="{5C1E3FF4-0B33-FF41-6B4E-C9956524DAE0}"/>
                </a:ext>
              </a:extLst>
            </p:cNvPr>
            <p:cNvCxnSpPr>
              <a:cxnSpLocks/>
            </p:cNvCxnSpPr>
            <p:nvPr/>
          </p:nvCxnSpPr>
          <p:spPr>
            <a:xfrm flipV="1">
              <a:off x="3768811" y="1964724"/>
              <a:ext cx="2829699" cy="49427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290F266-AFD1-8C9A-1FB4-89192FECA1E6}"/>
              </a:ext>
            </a:extLst>
          </p:cNvPr>
          <p:cNvGrpSpPr/>
          <p:nvPr/>
        </p:nvGrpSpPr>
        <p:grpSpPr>
          <a:xfrm>
            <a:off x="2830753" y="3441680"/>
            <a:ext cx="7042299" cy="3139321"/>
            <a:chOff x="2830753" y="3441680"/>
            <a:chExt cx="7042299" cy="3139321"/>
          </a:xfrm>
        </p:grpSpPr>
        <p:sp>
          <p:nvSpPr>
            <p:cNvPr id="12" name="TextBox 11">
              <a:extLst>
                <a:ext uri="{FF2B5EF4-FFF2-40B4-BE49-F238E27FC236}">
                  <a16:creationId xmlns:a16="http://schemas.microsoft.com/office/drawing/2014/main" id="{A18F2CE6-61F6-D8DF-DF02-5B7F3845D10D}"/>
                </a:ext>
              </a:extLst>
            </p:cNvPr>
            <p:cNvSpPr txBox="1"/>
            <p:nvPr/>
          </p:nvSpPr>
          <p:spPr>
            <a:xfrm>
              <a:off x="3052121" y="3441680"/>
              <a:ext cx="6820931" cy="3139321"/>
            </a:xfrm>
            <a:prstGeom prst="rect">
              <a:avLst/>
            </a:prstGeom>
            <a:solidFill>
              <a:schemeClr val="bg1">
                <a:lumMod val="95000"/>
              </a:schemeClr>
            </a:solidFill>
          </p:spPr>
          <p:txBody>
            <a:bodyPr wrap="square">
              <a:spAutoFit/>
            </a:bodyPr>
            <a:lstStyle/>
            <a:p>
              <a:r>
                <a:rPr lang="en-US" dirty="0">
                  <a:solidFill>
                    <a:srgbClr val="00B050"/>
                  </a:solidFill>
                  <a:latin typeface="Lucida Console" panose="020B0609040504020204" pitchFamily="49" charset="0"/>
                </a:rPr>
                <a:t>//Pick the next process to run and run it. If</a:t>
              </a:r>
            </a:p>
            <a:p>
              <a:r>
                <a:rPr lang="en-US" dirty="0">
                  <a:solidFill>
                    <a:srgbClr val="00B050"/>
                  </a:solidFill>
                  <a:latin typeface="Lucida Console" panose="020B0609040504020204" pitchFamily="49" charset="0"/>
                </a:rPr>
                <a:t>//there are no runnable processes, spin forever.</a:t>
              </a:r>
            </a:p>
            <a:p>
              <a:r>
                <a:rPr lang="en-US" dirty="0">
                  <a:solidFill>
                    <a:srgbClr val="0070C0"/>
                  </a:solidFill>
                  <a:latin typeface="Lucida Console" panose="020B0609040504020204" pitchFamily="49" charset="0"/>
                </a:rPr>
                <a:t>void</a:t>
              </a:r>
              <a:r>
                <a:rPr lang="en-US" dirty="0">
                  <a:latin typeface="Lucida Console" panose="020B0609040504020204" pitchFamily="49" charset="0"/>
                </a:rPr>
                <a:t> schedule() {</a:t>
              </a:r>
            </a:p>
            <a:p>
              <a:r>
                <a:rPr lang="en-US" dirty="0">
                  <a:latin typeface="Lucida Console" panose="020B0609040504020204" pitchFamily="49" charset="0"/>
                </a:rPr>
                <a:t>    </a:t>
              </a:r>
              <a:r>
                <a:rPr lang="en-US" dirty="0" err="1">
                  <a:latin typeface="Lucida Console" panose="020B0609040504020204" pitchFamily="49" charset="0"/>
                </a:rPr>
                <a:t>pid_t</a:t>
              </a:r>
              <a:r>
                <a:rPr lang="en-US" dirty="0">
                  <a:latin typeface="Lucida Console" panose="020B0609040504020204" pitchFamily="49" charset="0"/>
                </a:rPr>
                <a:t> </a:t>
              </a:r>
              <a:r>
                <a:rPr lang="en-US" dirty="0" err="1">
                  <a:latin typeface="Lucida Console" panose="020B0609040504020204" pitchFamily="49" charset="0"/>
                </a:rPr>
                <a:t>pid</a:t>
              </a:r>
              <a:r>
                <a:rPr lang="en-US" dirty="0">
                  <a:latin typeface="Lucida Console" panose="020B0609040504020204" pitchFamily="49" charset="0"/>
                </a:rPr>
                <a:t> = current-&gt;</a:t>
              </a:r>
              <a:r>
                <a:rPr lang="en-US" dirty="0" err="1">
                  <a:latin typeface="Lucida Console" panose="020B0609040504020204" pitchFamily="49" charset="0"/>
                </a:rPr>
                <a:t>pid</a:t>
              </a:r>
              <a:r>
                <a:rPr lang="en-US" dirty="0">
                  <a:latin typeface="Lucida Console" panose="020B0609040504020204" pitchFamily="49" charset="0"/>
                </a:rPr>
                <a:t>;</a:t>
              </a:r>
            </a:p>
            <a:p>
              <a:r>
                <a:rPr lang="en-US" dirty="0">
                  <a:latin typeface="Lucida Console" panose="020B0609040504020204" pitchFamily="49" charset="0"/>
                </a:rPr>
                <a:t>    </a:t>
              </a:r>
              <a:r>
                <a:rPr lang="en-US" dirty="0">
                  <a:solidFill>
                    <a:srgbClr val="0070C0"/>
                  </a:solidFill>
                  <a:latin typeface="Lucida Console" panose="020B0609040504020204" pitchFamily="49" charset="0"/>
                </a:rPr>
                <a:t>for</a:t>
              </a:r>
              <a:r>
                <a:rPr lang="en-US" dirty="0">
                  <a:latin typeface="Lucida Console" panose="020B0609040504020204" pitchFamily="49" charset="0"/>
                </a:rPr>
                <a:t> (</a:t>
              </a:r>
              <a:r>
                <a:rPr lang="en-US" dirty="0">
                  <a:solidFill>
                    <a:srgbClr val="0070C0"/>
                  </a:solidFill>
                  <a:latin typeface="Lucida Console" panose="020B0609040504020204" pitchFamily="49" charset="0"/>
                </a:rPr>
                <a:t>unsigned</a:t>
              </a:r>
              <a:r>
                <a:rPr lang="en-US" dirty="0">
                  <a:latin typeface="Lucida Console" panose="020B0609040504020204" pitchFamily="49" charset="0"/>
                </a:rPr>
                <a:t> spins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++spins) {</a:t>
              </a:r>
            </a:p>
            <a:p>
              <a:r>
                <a:rPr lang="en-US" dirty="0">
                  <a:latin typeface="Lucida Console" panose="020B0609040504020204" pitchFamily="49" charset="0"/>
                </a:rPr>
                <a:t>        </a:t>
              </a:r>
              <a:r>
                <a:rPr lang="en-US" dirty="0" err="1">
                  <a:latin typeface="Lucida Console" panose="020B0609040504020204" pitchFamily="49" charset="0"/>
                </a:rPr>
                <a:t>pid</a:t>
              </a:r>
              <a:r>
                <a:rPr lang="en-US" dirty="0">
                  <a:latin typeface="Lucida Console" panose="020B0609040504020204" pitchFamily="49" charset="0"/>
                </a:rPr>
                <a:t> = (</a:t>
              </a:r>
              <a:r>
                <a:rPr lang="en-US" dirty="0" err="1">
                  <a:latin typeface="Lucida Console" panose="020B0609040504020204" pitchFamily="49" charset="0"/>
                </a:rPr>
                <a:t>pid</a:t>
              </a:r>
              <a:r>
                <a:rPr lang="en-US" dirty="0">
                  <a:latin typeface="Lucida Console" panose="020B0609040504020204" pitchFamily="49" charset="0"/>
                </a:rPr>
                <a:t> + </a:t>
              </a:r>
              <a:r>
                <a:rPr lang="en-US" dirty="0">
                  <a:solidFill>
                    <a:schemeClr val="accent2"/>
                  </a:solidFill>
                  <a:latin typeface="Lucida Console" panose="020B0609040504020204" pitchFamily="49" charset="0"/>
                </a:rPr>
                <a:t>1</a:t>
              </a:r>
              <a:r>
                <a:rPr lang="en-US" dirty="0">
                  <a:latin typeface="Lucida Console" panose="020B0609040504020204" pitchFamily="49" charset="0"/>
                </a:rPr>
                <a:t>) % PID_MAX;</a:t>
              </a:r>
            </a:p>
            <a:p>
              <a:r>
                <a:rPr lang="en-US" dirty="0">
                  <a:latin typeface="Lucida Console" panose="020B0609040504020204" pitchFamily="49" charset="0"/>
                </a:rPr>
                <a:t>        </a:t>
              </a:r>
              <a:r>
                <a:rPr lang="en-US" dirty="0">
                  <a:solidFill>
                    <a:srgbClr val="0070C0"/>
                  </a:solidFill>
                  <a:latin typeface="Lucida Console" panose="020B0609040504020204" pitchFamily="49" charset="0"/>
                </a:rPr>
                <a:t>if</a:t>
              </a:r>
              <a:r>
                <a:rPr lang="en-US" dirty="0">
                  <a:latin typeface="Lucida Console" panose="020B0609040504020204" pitchFamily="49" charset="0"/>
                </a:rPr>
                <a:t> (</a:t>
              </a:r>
              <a:r>
                <a:rPr lang="en-US" dirty="0" err="1">
                  <a:latin typeface="Lucida Console" panose="020B0609040504020204" pitchFamily="49" charset="0"/>
                </a:rPr>
                <a:t>ptable</a:t>
              </a:r>
              <a:r>
                <a:rPr lang="en-US" dirty="0">
                  <a:latin typeface="Lucida Console" panose="020B0609040504020204" pitchFamily="49" charset="0"/>
                </a:rPr>
                <a:t>[</a:t>
              </a:r>
              <a:r>
                <a:rPr lang="en-US" dirty="0" err="1">
                  <a:latin typeface="Lucida Console" panose="020B0609040504020204" pitchFamily="49" charset="0"/>
                </a:rPr>
                <a:t>pid</a:t>
              </a:r>
              <a:r>
                <a:rPr lang="en-US" dirty="0">
                  <a:latin typeface="Lucida Console" panose="020B0609040504020204" pitchFamily="49" charset="0"/>
                </a:rPr>
                <a:t>].state == P_RUNNABLE) {</a:t>
              </a:r>
            </a:p>
            <a:p>
              <a:r>
                <a:rPr lang="en-US" dirty="0">
                  <a:latin typeface="Lucida Console" panose="020B0609040504020204" pitchFamily="49" charset="0"/>
                </a:rPr>
                <a:t>            run(&amp;</a:t>
              </a:r>
              <a:r>
                <a:rPr lang="en-US" dirty="0" err="1">
                  <a:latin typeface="Lucida Console" panose="020B0609040504020204" pitchFamily="49" charset="0"/>
                </a:rPr>
                <a:t>ptable</a:t>
              </a:r>
              <a:r>
                <a:rPr lang="en-US" dirty="0">
                  <a:latin typeface="Lucida Console" panose="020B0609040504020204" pitchFamily="49" charset="0"/>
                </a:rPr>
                <a:t>[</a:t>
              </a:r>
              <a:r>
                <a:rPr lang="en-US" dirty="0" err="1">
                  <a:latin typeface="Lucida Console" panose="020B0609040504020204" pitchFamily="49" charset="0"/>
                </a:rPr>
                <a:t>pid</a:t>
              </a:r>
              <a:r>
                <a:rPr lang="en-US" dirty="0">
                  <a:latin typeface="Lucida Console" panose="020B0609040504020204" pitchFamily="49" charset="0"/>
                </a:rPr>
                <a:t>]);</a:t>
              </a:r>
            </a:p>
            <a:p>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a:t>
              </a:r>
            </a:p>
          </p:txBody>
        </p:sp>
        <p:cxnSp>
          <p:nvCxnSpPr>
            <p:cNvPr id="15" name="Straight Arrow Connector 14">
              <a:extLst>
                <a:ext uri="{FF2B5EF4-FFF2-40B4-BE49-F238E27FC236}">
                  <a16:creationId xmlns:a16="http://schemas.microsoft.com/office/drawing/2014/main" id="{B60B418D-C1ED-6055-2EF8-4DB7D1594B53}"/>
                </a:ext>
              </a:extLst>
            </p:cNvPr>
            <p:cNvCxnSpPr>
              <a:cxnSpLocks/>
            </p:cNvCxnSpPr>
            <p:nvPr/>
          </p:nvCxnSpPr>
          <p:spPr>
            <a:xfrm>
              <a:off x="2830753" y="3825826"/>
              <a:ext cx="30340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4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53DDF-2156-4E30-6170-9AA0E556CD33}"/>
              </a:ext>
            </a:extLst>
          </p:cNvPr>
          <p:cNvPicPr>
            <a:picLocks noChangeAspect="1"/>
          </p:cNvPicPr>
          <p:nvPr/>
        </p:nvPicPr>
        <p:blipFill>
          <a:blip r:embed="rId2"/>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7FD3ED83-4DAE-9B0A-C73F-2DA42AD836A6}"/>
              </a:ext>
            </a:extLst>
          </p:cNvPr>
          <p:cNvGrpSpPr/>
          <p:nvPr/>
        </p:nvGrpSpPr>
        <p:grpSpPr>
          <a:xfrm>
            <a:off x="4139510" y="3187690"/>
            <a:ext cx="7883614" cy="3693319"/>
            <a:chOff x="4139510" y="3187690"/>
            <a:chExt cx="7883614" cy="3693319"/>
          </a:xfrm>
        </p:grpSpPr>
        <p:cxnSp>
          <p:nvCxnSpPr>
            <p:cNvPr id="8" name="Connector: Elbow 7">
              <a:extLst>
                <a:ext uri="{FF2B5EF4-FFF2-40B4-BE49-F238E27FC236}">
                  <a16:creationId xmlns:a16="http://schemas.microsoft.com/office/drawing/2014/main" id="{2781D0AE-3EBB-E795-F969-A51E7711E4BE}"/>
                </a:ext>
              </a:extLst>
            </p:cNvPr>
            <p:cNvCxnSpPr>
              <a:cxnSpLocks/>
            </p:cNvCxnSpPr>
            <p:nvPr/>
          </p:nvCxnSpPr>
          <p:spPr>
            <a:xfrm flipV="1">
              <a:off x="4139510" y="3429000"/>
              <a:ext cx="2829703" cy="2131541"/>
            </a:xfrm>
            <a:prstGeom prst="bentConnector3">
              <a:avLst>
                <a:gd name="adj1" fmla="val 88865"/>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429D13-7593-C4E9-F61A-DB84E7574CB2}"/>
                </a:ext>
              </a:extLst>
            </p:cNvPr>
            <p:cNvSpPr txBox="1"/>
            <p:nvPr/>
          </p:nvSpPr>
          <p:spPr>
            <a:xfrm>
              <a:off x="6969213" y="3187690"/>
              <a:ext cx="5053911" cy="3693319"/>
            </a:xfrm>
            <a:prstGeom prst="rect">
              <a:avLst/>
            </a:prstGeom>
            <a:solidFill>
              <a:schemeClr val="bg1">
                <a:lumMod val="95000"/>
              </a:schemeClr>
            </a:solidFill>
          </p:spPr>
          <p:txBody>
            <a:bodyPr wrap="square">
              <a:spAutoFit/>
            </a:bodyPr>
            <a:lstStyle/>
            <a:p>
              <a:r>
                <a:rPr lang="en-US" dirty="0">
                  <a:solidFill>
                    <a:schemeClr val="accent1"/>
                  </a:solidFill>
                  <a:latin typeface="Lucida Console" panose="020B0609040504020204" pitchFamily="49" charset="0"/>
                </a:rPr>
                <a:t>void</a:t>
              </a:r>
              <a:r>
                <a:rPr lang="en-US" dirty="0">
                  <a:latin typeface="Lucida Console" panose="020B0609040504020204" pitchFamily="49" charset="0"/>
                </a:rPr>
                <a:t> run(proc* p) {</a:t>
              </a:r>
            </a:p>
            <a:p>
              <a:r>
                <a:rPr lang="en-US" dirty="0">
                  <a:latin typeface="Lucida Console" panose="020B0609040504020204" pitchFamily="49" charset="0"/>
                </a:rPr>
                <a:t>    assert(p-&gt;state == P_RUNNABLE);</a:t>
              </a:r>
            </a:p>
            <a:p>
              <a:r>
                <a:rPr lang="en-US" dirty="0">
                  <a:latin typeface="Lucida Console" panose="020B0609040504020204" pitchFamily="49" charset="0"/>
                </a:rPr>
                <a:t>    current = p;</a:t>
              </a:r>
            </a:p>
            <a:p>
              <a:endParaRPr lang="en-US" dirty="0">
                <a:latin typeface="Lucida Console" panose="020B0609040504020204" pitchFamily="49" charset="0"/>
              </a:endParaRPr>
            </a:p>
            <a:p>
              <a:r>
                <a:rPr lang="en-US" dirty="0">
                  <a:latin typeface="Lucida Console" panose="020B0609040504020204" pitchFamily="49" charset="0"/>
                </a:rPr>
                <a:t>    </a:t>
              </a:r>
              <a:r>
                <a:rPr lang="en-US" dirty="0">
                  <a:solidFill>
                    <a:srgbClr val="00B050"/>
                  </a:solidFill>
                  <a:latin typeface="Lucida Console" panose="020B0609040504020204" pitchFamily="49" charset="0"/>
                </a:rPr>
                <a:t>//In k-</a:t>
              </a:r>
              <a:r>
                <a:rPr lang="en-US" dirty="0" err="1">
                  <a:solidFill>
                    <a:srgbClr val="00B050"/>
                  </a:solidFill>
                  <a:latin typeface="Lucida Console" panose="020B0609040504020204" pitchFamily="49" charset="0"/>
                </a:rPr>
                <a:t>exception.S</a:t>
              </a:r>
              <a:r>
                <a:rPr lang="en-US" dirty="0">
                  <a:solidFill>
                    <a:srgbClr val="00B050"/>
                  </a:solidFill>
                  <a:latin typeface="Lucida Console" panose="020B0609040504020204" pitchFamily="49" charset="0"/>
                </a:rPr>
                <a:t>, restore the</a:t>
              </a:r>
            </a:p>
            <a:p>
              <a:r>
                <a:rPr lang="en-US" dirty="0">
                  <a:solidFill>
                    <a:srgbClr val="00B050"/>
                  </a:solidFill>
                  <a:latin typeface="Lucida Console" panose="020B0609040504020204" pitchFamily="49" charset="0"/>
                </a:rPr>
                <a:t>    //process's registers then</a:t>
              </a:r>
            </a:p>
            <a:p>
              <a:r>
                <a:rPr lang="en-US" dirty="0">
                  <a:solidFill>
                    <a:srgbClr val="00B050"/>
                  </a:solidFill>
                  <a:latin typeface="Lucida Console" panose="020B0609040504020204" pitchFamily="49" charset="0"/>
                </a:rPr>
                <a:t>    //jump back to user mode!</a:t>
              </a:r>
            </a:p>
            <a:p>
              <a:r>
                <a:rPr lang="en-US" dirty="0">
                  <a:latin typeface="Lucida Console" panose="020B0609040504020204" pitchFamily="49" charset="0"/>
                </a:rPr>
                <a:t>    </a:t>
              </a:r>
              <a:r>
                <a:rPr lang="en-US" dirty="0" err="1">
                  <a:latin typeface="Lucida Console" panose="020B0609040504020204" pitchFamily="49" charset="0"/>
                </a:rPr>
                <a:t>exception_return</a:t>
              </a:r>
              <a:r>
                <a:rPr lang="en-US" dirty="0">
                  <a:latin typeface="Lucida Console" panose="020B0609040504020204" pitchFamily="49" charset="0"/>
                </a:rPr>
                <a:t>(p);</a:t>
              </a:r>
            </a:p>
            <a:p>
              <a:endParaRPr lang="en-US" dirty="0">
                <a:latin typeface="Lucida Console" panose="020B0609040504020204" pitchFamily="49" charset="0"/>
              </a:endParaRPr>
            </a:p>
            <a:p>
              <a:r>
                <a:rPr lang="en-US" dirty="0">
                  <a:solidFill>
                    <a:srgbClr val="00B050"/>
                  </a:solidFill>
                  <a:latin typeface="Lucida Console" panose="020B0609040504020204" pitchFamily="49" charset="0"/>
                </a:rPr>
                <a:t>    //Should never get here!</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while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true</a:t>
              </a:r>
              <a:r>
                <a:rPr lang="en-US" dirty="0">
                  <a:latin typeface="Lucida Console" panose="020B0609040504020204" pitchFamily="49" charset="0"/>
                </a:rPr>
                <a:t>) {</a:t>
              </a:r>
            </a:p>
            <a:p>
              <a:r>
                <a:rPr lang="en-US" dirty="0">
                  <a:latin typeface="Lucida Console" panose="020B0609040504020204" pitchFamily="49" charset="0"/>
                </a:rPr>
                <a:t>    }</a:t>
              </a:r>
            </a:p>
            <a:p>
              <a:r>
                <a:rPr lang="en-US" dirty="0">
                  <a:latin typeface="Lucida Console" panose="020B0609040504020204" pitchFamily="49" charset="0"/>
                </a:rPr>
                <a:t>}</a:t>
              </a:r>
            </a:p>
          </p:txBody>
        </p:sp>
      </p:grpSp>
    </p:spTree>
    <p:extLst>
      <p:ext uri="{BB962C8B-B14F-4D97-AF65-F5344CB8AC3E}">
        <p14:creationId xmlns:p14="http://schemas.microsoft.com/office/powerpoint/2010/main" val="20274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977 0 " pathEditMode="relative" rAng="0" ptsTypes="AA">
                                      <p:cBhvr>
                                        <p:cTn id="6" dur="1000" fill="hold"/>
                                        <p:tgtEl>
                                          <p:spTgt spid="5"/>
                                        </p:tgtEl>
                                        <p:attrNameLst>
                                          <p:attrName>ppt_x</p:attrName>
                                          <p:attrName>ppt_y</p:attrName>
                                        </p:attrNameLst>
                                      </p:cBhvr>
                                      <p:rCtr x="-12995" y="0"/>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B07CB8-C3AC-F6D5-D58D-064796E6C687}"/>
              </a:ext>
            </a:extLst>
          </p:cNvPr>
          <p:cNvPicPr>
            <a:picLocks noChangeAspect="1"/>
          </p:cNvPicPr>
          <p:nvPr/>
        </p:nvPicPr>
        <p:blipFill>
          <a:blip r:embed="rId3"/>
          <a:stretch>
            <a:fillRect/>
          </a:stretch>
        </p:blipFill>
        <p:spPr>
          <a:xfrm>
            <a:off x="0" y="0"/>
            <a:ext cx="12192000" cy="6858000"/>
          </a:xfrm>
          <a:prstGeom prst="rect">
            <a:avLst/>
          </a:prstGeom>
        </p:spPr>
      </p:pic>
      <p:cxnSp>
        <p:nvCxnSpPr>
          <p:cNvPr id="7" name="Connector: Elbow 6">
            <a:extLst>
              <a:ext uri="{FF2B5EF4-FFF2-40B4-BE49-F238E27FC236}">
                <a16:creationId xmlns:a16="http://schemas.microsoft.com/office/drawing/2014/main" id="{9340E4BC-DC34-B25C-98C2-EC45DA0C6EA7}"/>
              </a:ext>
            </a:extLst>
          </p:cNvPr>
          <p:cNvCxnSpPr>
            <a:cxnSpLocks/>
          </p:cNvCxnSpPr>
          <p:nvPr/>
        </p:nvCxnSpPr>
        <p:spPr>
          <a:xfrm flipV="1">
            <a:off x="3717541" y="131540"/>
            <a:ext cx="2413231" cy="5167690"/>
          </a:xfrm>
          <a:prstGeom prst="bentConnector3">
            <a:avLst>
              <a:gd name="adj1" fmla="val 85809"/>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98990C-843E-741B-8F79-5AF014696C29}"/>
              </a:ext>
            </a:extLst>
          </p:cNvPr>
          <p:cNvSpPr txBox="1"/>
          <p:nvPr/>
        </p:nvSpPr>
        <p:spPr>
          <a:xfrm>
            <a:off x="6166016" y="-36605"/>
            <a:ext cx="5844751" cy="3862596"/>
          </a:xfrm>
          <a:prstGeom prst="rect">
            <a:avLst/>
          </a:prstGeom>
          <a:noFill/>
        </p:spPr>
        <p:txBody>
          <a:bodyPr wrap="square">
            <a:spAutoFit/>
          </a:bodyPr>
          <a:lstStyle/>
          <a:p>
            <a:pPr>
              <a:lnSpc>
                <a:spcPts val="2100"/>
              </a:lnSpc>
            </a:pPr>
            <a:r>
              <a:rPr lang="en-US" dirty="0">
                <a:solidFill>
                  <a:srgbClr val="FF0000"/>
                </a:solidFill>
                <a:latin typeface="Lucida Console" panose="020B0609040504020204" pitchFamily="49" charset="0"/>
              </a:rPr>
              <a:t>_Z16exception_returnP4proc</a:t>
            </a:r>
            <a:r>
              <a:rPr lang="en-US" dirty="0">
                <a:latin typeface="Lucida Console" panose="020B0609040504020204" pitchFamily="49" charset="0"/>
              </a:rPr>
              <a:t>:</a:t>
            </a:r>
          </a:p>
          <a:p>
            <a:pPr>
              <a:lnSpc>
                <a:spcPts val="2100"/>
              </a:lnSpc>
            </a:pPr>
            <a:r>
              <a:rPr lang="en-US" dirty="0">
                <a:solidFill>
                  <a:srgbClr val="00B050"/>
                </a:solidFill>
                <a:latin typeface="Lucida Console" panose="020B0609040504020204" pitchFamily="49" charset="0"/>
              </a:rPr>
              <a:t>    //Load the process's page table.</a:t>
            </a: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movq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r>
              <a:rPr lang="en-US" dirty="0">
                <a:latin typeface="Lucida Console" panose="020B0609040504020204" pitchFamily="49" charset="0"/>
              </a:rPr>
              <a:t>, </a:t>
            </a:r>
            <a:r>
              <a:rPr lang="en-US" dirty="0">
                <a:solidFill>
                  <a:srgbClr val="FF66FF"/>
                </a:solidFill>
                <a:latin typeface="Lucida Console" panose="020B0609040504020204" pitchFamily="49" charset="0"/>
              </a:rPr>
              <a:t>%cr3</a:t>
            </a:r>
          </a:p>
          <a:p>
            <a:pPr>
              <a:lnSpc>
                <a:spcPts val="2100"/>
              </a:lnSpc>
            </a:pPr>
            <a:endParaRPr lang="en-US" dirty="0">
              <a:latin typeface="Lucida Console" panose="020B0609040504020204" pitchFamily="49" charset="0"/>
            </a:endParaRPr>
          </a:p>
          <a:p>
            <a:pPr>
              <a:lnSpc>
                <a:spcPts val="2100"/>
              </a:lnSpc>
            </a:pPr>
            <a:r>
              <a:rPr lang="en-US" dirty="0">
                <a:solidFill>
                  <a:srgbClr val="00B050"/>
                </a:solidFill>
                <a:latin typeface="Lucida Console" panose="020B0609040504020204" pitchFamily="49" charset="0"/>
              </a:rPr>
              <a:t>    //Restore user-mode registers.</a:t>
            </a: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leaq</a:t>
            </a:r>
            <a:r>
              <a:rPr lang="en-US" dirty="0">
                <a:latin typeface="Lucida Console" panose="020B0609040504020204" pitchFamily="49" charset="0"/>
              </a:rPr>
              <a:t> </a:t>
            </a:r>
            <a:r>
              <a:rPr lang="en-US" dirty="0">
                <a:solidFill>
                  <a:schemeClr val="accent2"/>
                </a:solidFill>
                <a:latin typeface="Lucida Console" panose="020B0609040504020204" pitchFamily="49" charset="0"/>
              </a:rPr>
              <a:t>16</a:t>
            </a:r>
            <a:r>
              <a:rPr lang="en-US" dirty="0">
                <a:latin typeface="Lucida Console" panose="020B0609040504020204" pitchFamily="49" charset="0"/>
              </a:rPr>
              <a:t>(</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rsp</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rcx</a:t>
            </a:r>
            <a:endParaRPr lang="en-US" dirty="0">
              <a:solidFill>
                <a:srgbClr val="FF66FF"/>
              </a:solidFill>
              <a:latin typeface="Lucida Console" panose="020B0609040504020204" pitchFamily="49" charset="0"/>
            </a:endParaRP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popq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rdx</a:t>
            </a:r>
            <a:endParaRPr lang="en-US" dirty="0">
              <a:solidFill>
                <a:srgbClr val="FF66FF"/>
              </a:solidFill>
              <a:latin typeface="Lucida Console" panose="020B0609040504020204" pitchFamily="49" charset="0"/>
            </a:endParaRPr>
          </a:p>
          <a:p>
            <a:pPr>
              <a:lnSpc>
                <a:spcPts val="2100"/>
              </a:lnSpc>
            </a:pPr>
            <a:r>
              <a:rPr lang="en-US" dirty="0">
                <a:solidFill>
                  <a:srgbClr val="00B050"/>
                </a:solidFill>
                <a:latin typeface="Lucida Console" panose="020B0609040504020204" pitchFamily="49" charset="0"/>
              </a:rPr>
              <a:t>    //...pop other registers, then . . .</a:t>
            </a:r>
          </a:p>
          <a:p>
            <a:pPr>
              <a:lnSpc>
                <a:spcPts val="2100"/>
              </a:lnSpc>
            </a:pPr>
            <a:endParaRPr lang="en-US" dirty="0">
              <a:latin typeface="Lucida Console" panose="020B0609040504020204" pitchFamily="49" charset="0"/>
            </a:endParaRPr>
          </a:p>
          <a:p>
            <a:pPr>
              <a:lnSpc>
                <a:spcPts val="2100"/>
              </a:lnSpc>
            </a:pPr>
            <a:r>
              <a:rPr lang="en-US" dirty="0">
                <a:solidFill>
                  <a:srgbClr val="00B050"/>
                </a:solidFill>
                <a:latin typeface="Lucida Console" panose="020B0609040504020204" pitchFamily="49" charset="0"/>
              </a:rPr>
              <a:t>    //Return to user mode!</a:t>
            </a:r>
          </a:p>
          <a:p>
            <a:pPr>
              <a:lnSpc>
                <a:spcPts val="2100"/>
              </a:lnSpc>
            </a:pPr>
            <a:r>
              <a:rPr lang="en-US" dirty="0">
                <a:latin typeface="Lucida Console" panose="020B0609040504020204" pitchFamily="49" charset="0"/>
              </a:rPr>
              <a:t>    </a:t>
            </a:r>
            <a:r>
              <a:rPr lang="en-US" dirty="0" err="1">
                <a:solidFill>
                  <a:schemeClr val="accent1"/>
                </a:solidFill>
                <a:latin typeface="Lucida Console" panose="020B0609040504020204" pitchFamily="49" charset="0"/>
              </a:rPr>
              <a:t>iretq</a:t>
            </a:r>
            <a:endParaRPr lang="en-US" dirty="0">
              <a:solidFill>
                <a:schemeClr val="accent1"/>
              </a:solidFill>
              <a:latin typeface="Lucida Console" panose="020B0609040504020204" pitchFamily="49" charset="0"/>
            </a:endParaRPr>
          </a:p>
        </p:txBody>
      </p:sp>
      <p:grpSp>
        <p:nvGrpSpPr>
          <p:cNvPr id="15" name="Group 14">
            <a:extLst>
              <a:ext uri="{FF2B5EF4-FFF2-40B4-BE49-F238E27FC236}">
                <a16:creationId xmlns:a16="http://schemas.microsoft.com/office/drawing/2014/main" id="{7EF8DA98-AACE-9E1C-3D64-005992F34036}"/>
              </a:ext>
            </a:extLst>
          </p:cNvPr>
          <p:cNvGrpSpPr/>
          <p:nvPr/>
        </p:nvGrpSpPr>
        <p:grpSpPr>
          <a:xfrm>
            <a:off x="6882706" y="3772871"/>
            <a:ext cx="5246473" cy="3019100"/>
            <a:chOff x="6808564" y="2327124"/>
            <a:chExt cx="5246473" cy="3019100"/>
          </a:xfrm>
        </p:grpSpPr>
        <p:grpSp>
          <p:nvGrpSpPr>
            <p:cNvPr id="16" name="Group 15">
              <a:extLst>
                <a:ext uri="{FF2B5EF4-FFF2-40B4-BE49-F238E27FC236}">
                  <a16:creationId xmlns:a16="http://schemas.microsoft.com/office/drawing/2014/main" id="{8C2A781B-CEB8-894F-F777-F2F96683E5AF}"/>
                </a:ext>
              </a:extLst>
            </p:cNvPr>
            <p:cNvGrpSpPr/>
            <p:nvPr/>
          </p:nvGrpSpPr>
          <p:grpSpPr>
            <a:xfrm>
              <a:off x="8950402" y="2623773"/>
              <a:ext cx="3104635" cy="1846660"/>
              <a:chOff x="7633386" y="2895621"/>
              <a:chExt cx="3104635" cy="1846660"/>
            </a:xfrm>
          </p:grpSpPr>
          <p:sp>
            <p:nvSpPr>
              <p:cNvPr id="20" name="TextBox 19">
                <a:extLst>
                  <a:ext uri="{FF2B5EF4-FFF2-40B4-BE49-F238E27FC236}">
                    <a16:creationId xmlns:a16="http://schemas.microsoft.com/office/drawing/2014/main" id="{911CEE69-E783-3042-277F-D081C263762C}"/>
                  </a:ext>
                </a:extLst>
              </p:cNvPr>
              <p:cNvSpPr txBox="1"/>
              <p:nvPr/>
            </p:nvSpPr>
            <p:spPr>
              <a:xfrm>
                <a:off x="7633386" y="2895621"/>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%ss</a:t>
                </a:r>
                <a:endParaRPr lang="en-US" dirty="0"/>
              </a:p>
            </p:txBody>
          </p:sp>
          <p:sp>
            <p:nvSpPr>
              <p:cNvPr id="21" name="TextBox 20">
                <a:extLst>
                  <a:ext uri="{FF2B5EF4-FFF2-40B4-BE49-F238E27FC236}">
                    <a16:creationId xmlns:a16="http://schemas.microsoft.com/office/drawing/2014/main" id="{F77321DD-DBDF-8D2B-3B19-AF2A5C4A2306}"/>
                  </a:ext>
                </a:extLst>
              </p:cNvPr>
              <p:cNvSpPr txBox="1"/>
              <p:nvPr/>
            </p:nvSpPr>
            <p:spPr>
              <a:xfrm>
                <a:off x="7633386" y="3264953"/>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a:t>
                </a:r>
                <a:r>
                  <a:rPr lang="en-US" dirty="0" err="1">
                    <a:latin typeface="Lucida Console" panose="020B0609040504020204" pitchFamily="49" charset="0"/>
                  </a:rPr>
                  <a:t>rsp</a:t>
                </a:r>
                <a:endParaRPr lang="en-US" dirty="0"/>
              </a:p>
            </p:txBody>
          </p:sp>
          <p:sp>
            <p:nvSpPr>
              <p:cNvPr id="22" name="TextBox 21">
                <a:extLst>
                  <a:ext uri="{FF2B5EF4-FFF2-40B4-BE49-F238E27FC236}">
                    <a16:creationId xmlns:a16="http://schemas.microsoft.com/office/drawing/2014/main" id="{97D89091-AA18-8CF1-E88D-4B24FB0FC79B}"/>
                  </a:ext>
                </a:extLst>
              </p:cNvPr>
              <p:cNvSpPr txBox="1"/>
              <p:nvPr/>
            </p:nvSpPr>
            <p:spPr>
              <a:xfrm>
                <a:off x="7633386" y="3634285"/>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a:t>
                </a:r>
                <a:r>
                  <a:rPr lang="en-US" dirty="0" err="1">
                    <a:latin typeface="Lucida Console" panose="020B0609040504020204" pitchFamily="49" charset="0"/>
                  </a:rPr>
                  <a:t>rflags</a:t>
                </a:r>
                <a:endParaRPr lang="en-US" dirty="0"/>
              </a:p>
            </p:txBody>
          </p:sp>
          <p:sp>
            <p:nvSpPr>
              <p:cNvPr id="23" name="TextBox 22">
                <a:extLst>
                  <a:ext uri="{FF2B5EF4-FFF2-40B4-BE49-F238E27FC236}">
                    <a16:creationId xmlns:a16="http://schemas.microsoft.com/office/drawing/2014/main" id="{06AAC191-17DB-12A5-BDE4-7F6D92B9389D}"/>
                  </a:ext>
                </a:extLst>
              </p:cNvPr>
              <p:cNvSpPr txBox="1"/>
              <p:nvPr/>
            </p:nvSpPr>
            <p:spPr>
              <a:xfrm>
                <a:off x="7633386" y="4003617"/>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%cs</a:t>
                </a:r>
                <a:endParaRPr lang="en-US" dirty="0"/>
              </a:p>
            </p:txBody>
          </p:sp>
          <p:sp>
            <p:nvSpPr>
              <p:cNvPr id="24" name="TextBox 23">
                <a:extLst>
                  <a:ext uri="{FF2B5EF4-FFF2-40B4-BE49-F238E27FC236}">
                    <a16:creationId xmlns:a16="http://schemas.microsoft.com/office/drawing/2014/main" id="{50587C31-2248-963B-8774-4DAABD0DBC16}"/>
                  </a:ext>
                </a:extLst>
              </p:cNvPr>
              <p:cNvSpPr txBox="1"/>
              <p:nvPr/>
            </p:nvSpPr>
            <p:spPr>
              <a:xfrm>
                <a:off x="7633386" y="4372949"/>
                <a:ext cx="3104635" cy="369332"/>
              </a:xfrm>
              <a:prstGeom prst="rect">
                <a:avLst/>
              </a:prstGeom>
              <a:noFill/>
              <a:ln>
                <a:solidFill>
                  <a:schemeClr val="tx1"/>
                </a:solidFill>
              </a:ln>
            </p:spPr>
            <p:txBody>
              <a:bodyPr wrap="square">
                <a:spAutoFit/>
              </a:bodyPr>
              <a:lstStyle/>
              <a:p>
                <a:pPr algn="ctr"/>
                <a:r>
                  <a:rPr lang="en-US" dirty="0">
                    <a:latin typeface="Lucida Console" panose="020B0609040504020204" pitchFamily="49" charset="0"/>
                  </a:rPr>
                  <a:t>%rip</a:t>
                </a:r>
                <a:endParaRPr lang="en-US" dirty="0"/>
              </a:p>
            </p:txBody>
          </p:sp>
        </p:grpSp>
        <p:sp>
          <p:nvSpPr>
            <p:cNvPr id="17" name="TextBox 16">
              <a:extLst>
                <a:ext uri="{FF2B5EF4-FFF2-40B4-BE49-F238E27FC236}">
                  <a16:creationId xmlns:a16="http://schemas.microsoft.com/office/drawing/2014/main" id="{E3FBB23C-CD4C-6F72-87D5-7600BFE4E6F1}"/>
                </a:ext>
              </a:extLst>
            </p:cNvPr>
            <p:cNvSpPr txBox="1"/>
            <p:nvPr/>
          </p:nvSpPr>
          <p:spPr>
            <a:xfrm>
              <a:off x="6808564" y="2327124"/>
              <a:ext cx="2224215" cy="338554"/>
            </a:xfrm>
            <a:prstGeom prst="rect">
              <a:avLst/>
            </a:prstGeom>
            <a:noFill/>
          </p:spPr>
          <p:txBody>
            <a:bodyPr wrap="square">
              <a:spAutoFit/>
            </a:bodyPr>
            <a:lstStyle/>
            <a:p>
              <a:pPr algn="ctr"/>
              <a:r>
                <a:rPr lang="en-US" sz="1600" b="1" dirty="0">
                  <a:latin typeface="Segoe UI" panose="020B0502040204020203" pitchFamily="34" charset="0"/>
                  <a:cs typeface="Segoe UI" panose="020B0502040204020203" pitchFamily="34" charset="0"/>
                </a:rPr>
                <a:t>KERNEL_STACK_TOP </a:t>
              </a:r>
            </a:p>
          </p:txBody>
        </p:sp>
        <p:sp>
          <p:nvSpPr>
            <p:cNvPr id="18" name="TextBox 17">
              <a:extLst>
                <a:ext uri="{FF2B5EF4-FFF2-40B4-BE49-F238E27FC236}">
                  <a16:creationId xmlns:a16="http://schemas.microsoft.com/office/drawing/2014/main" id="{D04EDDD5-E5F8-D71E-E8CD-E24AB70FA8B8}"/>
                </a:ext>
              </a:extLst>
            </p:cNvPr>
            <p:cNvSpPr txBox="1"/>
            <p:nvPr/>
          </p:nvSpPr>
          <p:spPr>
            <a:xfrm>
              <a:off x="6808564" y="4976892"/>
              <a:ext cx="904106" cy="369332"/>
            </a:xfrm>
            <a:prstGeom prst="rect">
              <a:avLst/>
            </a:prstGeom>
            <a:noFill/>
            <a:ln>
              <a:solidFill>
                <a:schemeClr val="tx1"/>
              </a:solidFill>
            </a:ln>
          </p:spPr>
          <p:txBody>
            <a:bodyPr wrap="square">
              <a:spAutoFit/>
            </a:bodyPr>
            <a:lstStyle/>
            <a:p>
              <a:pPr algn="ct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rsp</a:t>
              </a:r>
              <a:endParaRPr lang="en-US" b="1" dirty="0">
                <a:latin typeface="Lucida Console" panose="020B0609040504020204" pitchFamily="49" charset="0"/>
                <a:cs typeface="Segoe UI" panose="020B0502040204020203" pitchFamily="34" charset="0"/>
              </a:endParaRPr>
            </a:p>
          </p:txBody>
        </p:sp>
        <p:cxnSp>
          <p:nvCxnSpPr>
            <p:cNvPr id="19" name="Connector: Elbow 18">
              <a:extLst>
                <a:ext uri="{FF2B5EF4-FFF2-40B4-BE49-F238E27FC236}">
                  <a16:creationId xmlns:a16="http://schemas.microsoft.com/office/drawing/2014/main" id="{3022B9DE-7D7F-E913-2310-198AD18DCAF9}"/>
                </a:ext>
              </a:extLst>
            </p:cNvPr>
            <p:cNvCxnSpPr>
              <a:cxnSpLocks/>
              <a:stCxn id="18" idx="3"/>
            </p:cNvCxnSpPr>
            <p:nvPr/>
          </p:nvCxnSpPr>
          <p:spPr>
            <a:xfrm flipV="1">
              <a:off x="7712670" y="4470433"/>
              <a:ext cx="1237732" cy="691125"/>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17C8F9A-CE6D-2448-EB8E-458EA668AA5E}"/>
              </a:ext>
            </a:extLst>
          </p:cNvPr>
          <p:cNvGrpSpPr/>
          <p:nvPr/>
        </p:nvGrpSpPr>
        <p:grpSpPr>
          <a:xfrm>
            <a:off x="6351374" y="4069269"/>
            <a:ext cx="2585695" cy="2080904"/>
            <a:chOff x="6277232" y="2623522"/>
            <a:chExt cx="2585695" cy="2080904"/>
          </a:xfrm>
        </p:grpSpPr>
        <p:sp>
          <p:nvSpPr>
            <p:cNvPr id="26" name="Left Brace 25">
              <a:extLst>
                <a:ext uri="{FF2B5EF4-FFF2-40B4-BE49-F238E27FC236}">
                  <a16:creationId xmlns:a16="http://schemas.microsoft.com/office/drawing/2014/main" id="{0F87E6A1-5B8D-FFF1-2499-2B24C0CD40D5}"/>
                </a:ext>
              </a:extLst>
            </p:cNvPr>
            <p:cNvSpPr/>
            <p:nvPr/>
          </p:nvSpPr>
          <p:spPr>
            <a:xfrm>
              <a:off x="8370711" y="2623522"/>
              <a:ext cx="492216" cy="1733818"/>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0F29C4C5-08E3-1F51-CC4C-C381AA3BB534}"/>
                </a:ext>
              </a:extLst>
            </p:cNvPr>
            <p:cNvSpPr txBox="1"/>
            <p:nvPr/>
          </p:nvSpPr>
          <p:spPr>
            <a:xfrm>
              <a:off x="6277232" y="2765434"/>
              <a:ext cx="2339587" cy="1938992"/>
            </a:xfrm>
            <a:prstGeom prst="rect">
              <a:avLst/>
            </a:prstGeom>
            <a:noFill/>
          </p:spPr>
          <p:txBody>
            <a:bodyPr wrap="square">
              <a:spAutoFit/>
            </a:bodyPr>
            <a:lstStyle/>
            <a:p>
              <a:pPr algn="ctr"/>
              <a:r>
                <a:rPr lang="en-US" sz="1500" b="1" dirty="0" err="1">
                  <a:latin typeface="Lucida Console" panose="020B0609040504020204" pitchFamily="49" charset="0"/>
                  <a:cs typeface="Segoe UI" panose="020B0502040204020203" pitchFamily="34" charset="0"/>
                </a:rPr>
                <a:t>iretq</a:t>
              </a:r>
              <a:r>
                <a:rPr lang="en-US" sz="1500" b="1" dirty="0">
                  <a:latin typeface="Segoe UI" panose="020B0502040204020203" pitchFamily="34" charset="0"/>
                  <a:cs typeface="Segoe UI" panose="020B0502040204020203" pitchFamily="34" charset="0"/>
                </a:rPr>
                <a:t> pops these saved values into the relevant registers, jumping to the user-mode </a:t>
              </a:r>
              <a:r>
                <a:rPr lang="en-US" sz="1500" b="1" dirty="0">
                  <a:latin typeface="Lucida Console" panose="020B0609040504020204" pitchFamily="49" charset="0"/>
                  <a:cs typeface="Segoe UI" panose="020B0502040204020203" pitchFamily="34" charset="0"/>
                </a:rPr>
                <a:t>%rip</a:t>
              </a:r>
              <a:r>
                <a:rPr lang="en-US" sz="1500" b="1" dirty="0">
                  <a:latin typeface="Segoe UI" panose="020B0502040204020203" pitchFamily="34" charset="0"/>
                  <a:cs typeface="Segoe UI" panose="020B0502040204020203" pitchFamily="34" charset="0"/>
                </a:rPr>
                <a:t> and restoring the user-mode </a:t>
              </a:r>
              <a:r>
                <a:rPr lang="en-US" sz="1500" b="1" dirty="0">
                  <a:latin typeface="Lucida Console" panose="020B0609040504020204" pitchFamily="49" charset="0"/>
                  <a:cs typeface="Segoe UI" panose="020B0502040204020203" pitchFamily="34" charset="0"/>
                </a:rPr>
                <a:t>%</a:t>
              </a:r>
              <a:r>
                <a:rPr lang="en-US" sz="1500" b="1" dirty="0" err="1">
                  <a:latin typeface="Lucida Console" panose="020B0609040504020204" pitchFamily="49" charset="0"/>
                  <a:cs typeface="Segoe UI" panose="020B0502040204020203" pitchFamily="34" charset="0"/>
                </a:rPr>
                <a:t>rsp</a:t>
              </a:r>
              <a:r>
                <a:rPr lang="en-US" sz="1500" b="1" dirty="0">
                  <a:latin typeface="Segoe UI" panose="020B0502040204020203" pitchFamily="34" charset="0"/>
                  <a:cs typeface="Segoe UI" panose="020B0502040204020203" pitchFamily="34" charset="0"/>
                </a:rPr>
                <a:t> before flipping the privilege mode!</a:t>
              </a:r>
            </a:p>
          </p:txBody>
        </p:sp>
      </p:grpSp>
    </p:spTree>
    <p:extLst>
      <p:ext uri="{BB962C8B-B14F-4D97-AF65-F5344CB8AC3E}">
        <p14:creationId xmlns:p14="http://schemas.microsoft.com/office/powerpoint/2010/main" val="5828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55065 0 " pathEditMode="relative" rAng="0" ptsTypes="AA">
                                      <p:cBhvr>
                                        <p:cTn id="6" dur="1000" fill="hold"/>
                                        <p:tgtEl>
                                          <p:spTgt spid="5"/>
                                        </p:tgtEl>
                                        <p:attrNameLst>
                                          <p:attrName>ppt_x</p:attrName>
                                          <p:attrName>ppt_y</p:attrName>
                                        </p:attrNameLst>
                                      </p:cBhvr>
                                      <p:rCtr x="-27539"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fade">
                                      <p:cBhvr>
                                        <p:cTn id="34" dur="500"/>
                                        <p:tgtEl>
                                          <p:spTgt spid="10">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500"/>
                                        <p:tgtEl>
                                          <p:spTgt spid="10">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500"/>
                                        <p:tgtEl>
                                          <p:spTgt spid="10">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0" end="10"/>
                                            </p:txEl>
                                          </p:spTgt>
                                        </p:tgtEl>
                                        <p:attrNameLst>
                                          <p:attrName>style.visibility</p:attrName>
                                        </p:attrNameLst>
                                      </p:cBhvr>
                                      <p:to>
                                        <p:strVal val="visible"/>
                                      </p:to>
                                    </p:set>
                                    <p:animEffect transition="in" filter="fade">
                                      <p:cBhvr>
                                        <p:cTn id="46" dur="500"/>
                                        <p:tgtEl>
                                          <p:spTgt spid="10">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Effect transition="in" filter="fade">
                                      <p:cBhvr>
                                        <p:cTn id="49" dur="500"/>
                                        <p:tgtEl>
                                          <p:spTgt spid="10">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xEl>
                                              <p:pRg st="13" end="13"/>
                                            </p:txEl>
                                          </p:spTgt>
                                        </p:tgtEl>
                                        <p:attrNameLst>
                                          <p:attrName>style.visibility</p:attrName>
                                        </p:attrNameLst>
                                      </p:cBhvr>
                                      <p:to>
                                        <p:strVal val="visible"/>
                                      </p:to>
                                    </p:set>
                                    <p:animEffect transition="in" filter="fade">
                                      <p:cBhvr>
                                        <p:cTn id="52" dur="500"/>
                                        <p:tgtEl>
                                          <p:spTgt spid="10">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32" presetClass="emph" presetSubtype="0" fill="hold" nodeType="withEffect">
                                  <p:stCondLst>
                                    <p:cond delay="0"/>
                                  </p:stCondLst>
                                  <p:childTnLst>
                                    <p:animRot by="120000">
                                      <p:cBhvr>
                                        <p:cTn id="62" dur="100" fill="hold">
                                          <p:stCondLst>
                                            <p:cond delay="0"/>
                                          </p:stCondLst>
                                        </p:cTn>
                                        <p:tgtEl>
                                          <p:spTgt spid="25"/>
                                        </p:tgtEl>
                                        <p:attrNameLst>
                                          <p:attrName>r</p:attrName>
                                        </p:attrNameLst>
                                      </p:cBhvr>
                                    </p:animRot>
                                    <p:animRot by="-240000">
                                      <p:cBhvr>
                                        <p:cTn id="63" dur="200" fill="hold">
                                          <p:stCondLst>
                                            <p:cond delay="200"/>
                                          </p:stCondLst>
                                        </p:cTn>
                                        <p:tgtEl>
                                          <p:spTgt spid="25"/>
                                        </p:tgtEl>
                                        <p:attrNameLst>
                                          <p:attrName>r</p:attrName>
                                        </p:attrNameLst>
                                      </p:cBhvr>
                                    </p:animRot>
                                    <p:animRot by="240000">
                                      <p:cBhvr>
                                        <p:cTn id="64" dur="200" fill="hold">
                                          <p:stCondLst>
                                            <p:cond delay="400"/>
                                          </p:stCondLst>
                                        </p:cTn>
                                        <p:tgtEl>
                                          <p:spTgt spid="25"/>
                                        </p:tgtEl>
                                        <p:attrNameLst>
                                          <p:attrName>r</p:attrName>
                                        </p:attrNameLst>
                                      </p:cBhvr>
                                    </p:animRot>
                                    <p:animRot by="-240000">
                                      <p:cBhvr>
                                        <p:cTn id="65" dur="200" fill="hold">
                                          <p:stCondLst>
                                            <p:cond delay="600"/>
                                          </p:stCondLst>
                                        </p:cTn>
                                        <p:tgtEl>
                                          <p:spTgt spid="25"/>
                                        </p:tgtEl>
                                        <p:attrNameLst>
                                          <p:attrName>r</p:attrName>
                                        </p:attrNameLst>
                                      </p:cBhvr>
                                    </p:animRot>
                                    <p:animRot by="120000">
                                      <p:cBhvr>
                                        <p:cTn id="66"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2AB5-8C3B-E2FB-4891-6076393AC307}"/>
              </a:ext>
            </a:extLst>
          </p:cNvPr>
          <p:cNvSpPr>
            <a:spLocks noGrp="1"/>
          </p:cNvSpPr>
          <p:nvPr>
            <p:ph type="title"/>
          </p:nvPr>
        </p:nvSpPr>
        <p:spPr>
          <a:xfrm>
            <a:off x="1297459" y="2017541"/>
            <a:ext cx="9255211" cy="2822918"/>
          </a:xfrm>
        </p:spPr>
        <p:txBody>
          <a:bodyPr>
            <a:normAutofit/>
          </a:bodyPr>
          <a:lstStyle/>
          <a:p>
            <a:r>
              <a:rPr lang="en-US" dirty="0">
                <a:solidFill>
                  <a:schemeClr val="bg1"/>
                </a:solidFill>
              </a:rPr>
              <a:t>WE’RE BACK</a:t>
            </a:r>
            <a:br>
              <a:rPr lang="en-US" dirty="0">
                <a:solidFill>
                  <a:schemeClr val="bg1"/>
                </a:solidFill>
              </a:rPr>
            </a:br>
            <a:r>
              <a:rPr lang="en-US" dirty="0">
                <a:solidFill>
                  <a:schemeClr val="bg1"/>
                </a:solidFill>
              </a:rPr>
              <a:t>IN USER-MODE YASSSS</a:t>
            </a:r>
          </a:p>
        </p:txBody>
      </p:sp>
    </p:spTree>
    <p:extLst>
      <p:ext uri="{BB962C8B-B14F-4D97-AF65-F5344CB8AC3E}">
        <p14:creationId xmlns:p14="http://schemas.microsoft.com/office/powerpoint/2010/main" val="189666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EBAB-0B86-8CEB-0017-12C6F5D6E810}"/>
              </a:ext>
            </a:extLst>
          </p:cNvPr>
          <p:cNvSpPr>
            <a:spLocks noGrp="1"/>
          </p:cNvSpPr>
          <p:nvPr>
            <p:ph type="title"/>
          </p:nvPr>
        </p:nvSpPr>
        <p:spPr>
          <a:xfrm>
            <a:off x="838200" y="160638"/>
            <a:ext cx="10515600" cy="1105329"/>
          </a:xfrm>
        </p:spPr>
        <p:txBody>
          <a:bodyPr/>
          <a:lstStyle/>
          <a:p>
            <a:r>
              <a:rPr lang="en-US" dirty="0"/>
              <a:t>Why Use a Kernel Stack?</a:t>
            </a:r>
          </a:p>
        </p:txBody>
      </p:sp>
      <p:sp>
        <p:nvSpPr>
          <p:cNvPr id="3" name="Content Placeholder 2">
            <a:extLst>
              <a:ext uri="{FF2B5EF4-FFF2-40B4-BE49-F238E27FC236}">
                <a16:creationId xmlns:a16="http://schemas.microsoft.com/office/drawing/2014/main" id="{60A9574A-B3AC-58BF-54B2-79992312F423}"/>
              </a:ext>
            </a:extLst>
          </p:cNvPr>
          <p:cNvSpPr>
            <a:spLocks noGrp="1"/>
          </p:cNvSpPr>
          <p:nvPr>
            <p:ph idx="1"/>
          </p:nvPr>
        </p:nvSpPr>
        <p:spPr>
          <a:xfrm>
            <a:off x="541637" y="1105328"/>
            <a:ext cx="11197282" cy="5752672"/>
          </a:xfrm>
        </p:spPr>
        <p:txBody>
          <a:bodyPr>
            <a:normAutofit/>
          </a:bodyPr>
          <a:lstStyle/>
          <a:p>
            <a:r>
              <a:rPr lang="en-US" dirty="0"/>
              <a:t>In commodity OSes (and </a:t>
            </a:r>
            <a:r>
              <a:rPr lang="en-US" dirty="0" err="1"/>
              <a:t>WeensyOS</a:t>
            </a:r>
            <a:r>
              <a:rPr lang="en-US" dirty="0"/>
              <a:t>!), the kernel uses its own stack to respond to system calls, exceptions, and interrupts</a:t>
            </a:r>
          </a:p>
          <a:p>
            <a:r>
              <a:rPr lang="en-US" dirty="0"/>
              <a:t>In theory, the kernel could instead employ a user-mode stack, but this would be a bad idea in practice</a:t>
            </a:r>
          </a:p>
          <a:p>
            <a:pPr lvl="1"/>
            <a:r>
              <a:rPr lang="en-US" dirty="0"/>
              <a:t>The kernel must assume that user-level code mismanages registers or memory!</a:t>
            </a:r>
          </a:p>
          <a:p>
            <a:pPr lvl="2"/>
            <a:r>
              <a:rPr lang="en-US" dirty="0"/>
              <a:t>Ex: A bad </a:t>
            </a:r>
            <a:r>
              <a:rPr lang="en-US" dirty="0" err="1">
                <a:latin typeface="Lucida Console" panose="020B0609040504020204" pitchFamily="49" charset="0"/>
              </a:rPr>
              <a:t>libc</a:t>
            </a:r>
            <a:r>
              <a:rPr lang="en-US" dirty="0">
                <a:latin typeface="Lucida Console" panose="020B0609040504020204" pitchFamily="49" charset="0"/>
              </a:rPr>
              <a:t>++</a:t>
            </a:r>
            <a:r>
              <a:rPr lang="en-US" dirty="0"/>
              <a:t> might corrupt </a:t>
            </a:r>
            <a:r>
              <a:rPr lang="en-US" dirty="0">
                <a:latin typeface="Lucida Console" panose="020B0609040504020204" pitchFamily="49" charset="0"/>
              </a:rPr>
              <a:t>%</a:t>
            </a:r>
            <a:r>
              <a:rPr lang="en-US" dirty="0" err="1">
                <a:latin typeface="Lucida Console" panose="020B0609040504020204" pitchFamily="49" charset="0"/>
              </a:rPr>
              <a:t>rsp</a:t>
            </a:r>
            <a:r>
              <a:rPr lang="en-US" dirty="0"/>
              <a:t> before invoking </a:t>
            </a:r>
            <a:r>
              <a:rPr lang="en-US" dirty="0" err="1">
                <a:latin typeface="Lucida Console" panose="020B0609040504020204" pitchFamily="49" charset="0"/>
              </a:rPr>
              <a:t>syscall</a:t>
            </a:r>
            <a:r>
              <a:rPr lang="en-US" dirty="0"/>
              <a:t>, making </a:t>
            </a:r>
            <a:r>
              <a:rPr lang="en-US" dirty="0">
                <a:latin typeface="Lucida Console" panose="020B0609040504020204" pitchFamily="49" charset="0"/>
              </a:rPr>
              <a:t>%</a:t>
            </a:r>
            <a:r>
              <a:rPr lang="en-US" dirty="0" err="1">
                <a:latin typeface="Lucida Console" panose="020B0609040504020204" pitchFamily="49" charset="0"/>
              </a:rPr>
              <a:t>rsp</a:t>
            </a:r>
            <a:r>
              <a:rPr lang="en-US" dirty="0"/>
              <a:t> point to </a:t>
            </a:r>
            <a:r>
              <a:rPr lang="en-US" dirty="0" err="1">
                <a:latin typeface="Lucida Console" panose="020B0609040504020204" pitchFamily="49" charset="0"/>
              </a:rPr>
              <a:t>nullptr</a:t>
            </a:r>
            <a:endParaRPr lang="en-US" dirty="0">
              <a:latin typeface="Lucida Console" panose="020B0609040504020204" pitchFamily="49" charset="0"/>
            </a:endParaRPr>
          </a:p>
          <a:p>
            <a:pPr lvl="2"/>
            <a:r>
              <a:rPr lang="en-US" dirty="0"/>
              <a:t>Ex: Buggy application code might have a buffer overwrite that would stomp over data in a user-mode kernel stack</a:t>
            </a:r>
          </a:p>
          <a:p>
            <a:pPr lvl="1"/>
            <a:r>
              <a:rPr lang="en-US" dirty="0"/>
              <a:t>Using the miracle of page tables and MMUs, kernel memory cannot be accessed by user-level code</a:t>
            </a:r>
          </a:p>
          <a:p>
            <a:pPr lvl="1"/>
            <a:r>
              <a:rPr lang="en-US" dirty="0"/>
              <a:t>Thus, the kernel places its stack, heap, code, and other data in memory that only privileged code can touch</a:t>
            </a:r>
          </a:p>
          <a:p>
            <a:pPr lvl="1"/>
            <a:r>
              <a:rPr lang="en-US" dirty="0"/>
              <a:t>The kernel also validates any arguments passed from user code via system calls (e.g., so the kernel won’t dereference a bad user-supplied pointer)!</a:t>
            </a:r>
          </a:p>
        </p:txBody>
      </p:sp>
    </p:spTree>
    <p:extLst>
      <p:ext uri="{BB962C8B-B14F-4D97-AF65-F5344CB8AC3E}">
        <p14:creationId xmlns:p14="http://schemas.microsoft.com/office/powerpoint/2010/main" val="29759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6A81A-2EE3-3530-50C1-51CD4A730403}"/>
              </a:ext>
            </a:extLst>
          </p:cNvPr>
          <p:cNvSpPr>
            <a:spLocks noGrp="1"/>
          </p:cNvSpPr>
          <p:nvPr>
            <p:ph idx="1"/>
          </p:nvPr>
        </p:nvSpPr>
        <p:spPr>
          <a:xfrm>
            <a:off x="5721178" y="210065"/>
            <a:ext cx="6289589" cy="6647935"/>
          </a:xfrm>
        </p:spPr>
        <p:txBody>
          <a:bodyPr>
            <a:normAutofit lnSpcReduction="10000"/>
          </a:bodyPr>
          <a:lstStyle/>
          <a:p>
            <a:r>
              <a:rPr lang="en-US" dirty="0"/>
              <a:t>In general, </a:t>
            </a:r>
            <a:r>
              <a:rPr lang="en-US" b="1" i="1" dirty="0"/>
              <a:t>kernels must assume that user-mode processes are buggy or malicious</a:t>
            </a:r>
            <a:r>
              <a:rPr lang="en-US" dirty="0"/>
              <a:t>, such that:</a:t>
            </a:r>
          </a:p>
          <a:p>
            <a:pPr lvl="1"/>
            <a:r>
              <a:rPr lang="en-US" dirty="0"/>
              <a:t>A user-mode process may try to corrupt or abuse the kernel and the hardware</a:t>
            </a:r>
          </a:p>
          <a:p>
            <a:pPr lvl="1"/>
            <a:r>
              <a:rPr lang="en-US" dirty="0"/>
              <a:t>Different user-mode processes may try to corrupt each other</a:t>
            </a:r>
          </a:p>
          <a:p>
            <a:r>
              <a:rPr lang="en-US" dirty="0"/>
              <a:t>So, kernels must </a:t>
            </a:r>
            <a:r>
              <a:rPr lang="en-US" b="1" i="1" dirty="0"/>
              <a:t>isolate</a:t>
            </a:r>
            <a:r>
              <a:rPr lang="en-US" dirty="0"/>
              <a:t> processes from each other, from the kernel, and from hardware devices</a:t>
            </a:r>
          </a:p>
          <a:p>
            <a:pPr lvl="1"/>
            <a:r>
              <a:rPr lang="en-US" dirty="0"/>
              <a:t>User-level code cannot interact with hardware devices directly, but must instead use system calls to allow the kernel to mediate</a:t>
            </a:r>
          </a:p>
          <a:p>
            <a:pPr lvl="1"/>
            <a:r>
              <a:rPr lang="en-US" dirty="0"/>
              <a:t>User-level code must use system calls for process management (e.g., process creation, cross-process messaging)</a:t>
            </a:r>
          </a:p>
          <a:p>
            <a:pPr lvl="1"/>
            <a:r>
              <a:rPr lang="en-US" dirty="0"/>
              <a:t>A user-level process is restricted to accessing its own memory</a:t>
            </a:r>
          </a:p>
          <a:p>
            <a:pPr lvl="1"/>
            <a:endParaRPr lang="en-US" dirty="0"/>
          </a:p>
        </p:txBody>
      </p:sp>
      <p:pic>
        <p:nvPicPr>
          <p:cNvPr id="5" name="Picture 4">
            <a:extLst>
              <a:ext uri="{FF2B5EF4-FFF2-40B4-BE49-F238E27FC236}">
                <a16:creationId xmlns:a16="http://schemas.microsoft.com/office/drawing/2014/main" id="{60A02FB8-60DA-0F61-CAD2-024A8E75F773}"/>
              </a:ext>
            </a:extLst>
          </p:cNvPr>
          <p:cNvPicPr>
            <a:picLocks noChangeAspect="1"/>
          </p:cNvPicPr>
          <p:nvPr/>
        </p:nvPicPr>
        <p:blipFill rotWithShape="1">
          <a:blip r:embed="rId2">
            <a:extLst>
              <a:ext uri="{28A0092B-C50C-407E-A947-70E740481C1C}">
                <a14:useLocalDpi xmlns:a14="http://schemas.microsoft.com/office/drawing/2010/main" val="0"/>
              </a:ext>
            </a:extLst>
          </a:blip>
          <a:srcRect l="9009" r="9550"/>
          <a:stretch/>
        </p:blipFill>
        <p:spPr>
          <a:xfrm>
            <a:off x="0" y="0"/>
            <a:ext cx="5585254" cy="6858000"/>
          </a:xfrm>
          <a:prstGeom prst="rect">
            <a:avLst/>
          </a:prstGeom>
        </p:spPr>
      </p:pic>
      <p:sp>
        <p:nvSpPr>
          <p:cNvPr id="2" name="Title 1">
            <a:extLst>
              <a:ext uri="{FF2B5EF4-FFF2-40B4-BE49-F238E27FC236}">
                <a16:creationId xmlns:a16="http://schemas.microsoft.com/office/drawing/2014/main" id="{882B44E6-1C72-8FC1-E3DA-45E9CDC697EE}"/>
              </a:ext>
            </a:extLst>
          </p:cNvPr>
          <p:cNvSpPr>
            <a:spLocks noGrp="1"/>
          </p:cNvSpPr>
          <p:nvPr>
            <p:ph type="title"/>
          </p:nvPr>
        </p:nvSpPr>
        <p:spPr>
          <a:xfrm>
            <a:off x="0" y="365125"/>
            <a:ext cx="5585254" cy="1325563"/>
          </a:xfrm>
        </p:spPr>
        <p:txBody>
          <a:bodyPr>
            <a:normAutofit/>
          </a:bodyPr>
          <a:lstStyle/>
          <a:p>
            <a:r>
              <a:rPr lang="en-US" sz="7200" dirty="0">
                <a:solidFill>
                  <a:schemeClr val="bg1"/>
                </a:solidFill>
              </a:rPr>
              <a:t>Kernels</a:t>
            </a:r>
          </a:p>
        </p:txBody>
      </p:sp>
    </p:spTree>
    <p:extLst>
      <p:ext uri="{BB962C8B-B14F-4D97-AF65-F5344CB8AC3E}">
        <p14:creationId xmlns:p14="http://schemas.microsoft.com/office/powerpoint/2010/main" val="362976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9755-2905-BF57-651E-4D67D8F5791B}"/>
              </a:ext>
            </a:extLst>
          </p:cNvPr>
          <p:cNvSpPr>
            <a:spLocks noGrp="1"/>
          </p:cNvSpPr>
          <p:nvPr>
            <p:ph type="title"/>
          </p:nvPr>
        </p:nvSpPr>
        <p:spPr>
          <a:xfrm>
            <a:off x="838200" y="85725"/>
            <a:ext cx="10515600" cy="866775"/>
          </a:xfrm>
        </p:spPr>
        <p:txBody>
          <a:bodyPr/>
          <a:lstStyle/>
          <a:p>
            <a:r>
              <a:rPr lang="en-US" dirty="0"/>
              <a:t>Why is Memory Isolation Necessary?</a:t>
            </a:r>
          </a:p>
        </p:txBody>
      </p:sp>
      <p:sp>
        <p:nvSpPr>
          <p:cNvPr id="3" name="Content Placeholder 2">
            <a:extLst>
              <a:ext uri="{FF2B5EF4-FFF2-40B4-BE49-F238E27FC236}">
                <a16:creationId xmlns:a16="http://schemas.microsoft.com/office/drawing/2014/main" id="{ECC1EF35-21F5-37A1-7CCD-9A43FE26F561}"/>
              </a:ext>
            </a:extLst>
          </p:cNvPr>
          <p:cNvSpPr>
            <a:spLocks noGrp="1"/>
          </p:cNvSpPr>
          <p:nvPr>
            <p:ph idx="1"/>
          </p:nvPr>
        </p:nvSpPr>
        <p:spPr>
          <a:xfrm>
            <a:off x="838200" y="952500"/>
            <a:ext cx="10998200" cy="5816600"/>
          </a:xfrm>
        </p:spPr>
        <p:txBody>
          <a:bodyPr>
            <a:normAutofit fontScale="92500"/>
          </a:bodyPr>
          <a:lstStyle/>
          <a:p>
            <a:r>
              <a:rPr lang="en-US" sz="3200" dirty="0"/>
              <a:t>The </a:t>
            </a:r>
            <a:r>
              <a:rPr lang="en-US" sz="3200" dirty="0" err="1"/>
              <a:t>WeensyOS</a:t>
            </a:r>
            <a:r>
              <a:rPr lang="en-US" sz="3200" dirty="0"/>
              <a:t> handout code does not isolate kernel memory from user-level code!</a:t>
            </a:r>
          </a:p>
          <a:p>
            <a:r>
              <a:rPr lang="en-US" sz="3200" dirty="0"/>
              <a:t>Wicked forms of user-level chicanery are therefore possible, e.g.,</a:t>
            </a:r>
          </a:p>
          <a:p>
            <a:endParaRPr lang="en-US" sz="3200" dirty="0"/>
          </a:p>
          <a:p>
            <a:endParaRPr lang="en-US" sz="3200" dirty="0"/>
          </a:p>
          <a:p>
            <a:endParaRPr lang="en-US" sz="3200" dirty="0"/>
          </a:p>
          <a:p>
            <a:pPr lvl="1"/>
            <a:endParaRPr lang="en-US" sz="2800" dirty="0"/>
          </a:p>
          <a:p>
            <a:pPr lvl="1"/>
            <a:r>
              <a:rPr lang="en-US" sz="2800" dirty="0"/>
              <a:t>The kernel will now loop forever!</a:t>
            </a:r>
          </a:p>
          <a:p>
            <a:pPr lvl="2"/>
            <a:r>
              <a:rPr lang="en-US" sz="2400" dirty="0">
                <a:latin typeface="Lucida Console" panose="020B0609040504020204" pitchFamily="49" charset="0"/>
              </a:rPr>
              <a:t>0xeb 0xfe</a:t>
            </a:r>
            <a:r>
              <a:rPr lang="en-US" sz="2400" dirty="0"/>
              <a:t> encodes the instruction </a:t>
            </a:r>
            <a:r>
              <a:rPr lang="en-US" sz="2400" dirty="0" err="1">
                <a:latin typeface="Lucida Console" panose="020B0609040504020204" pitchFamily="49" charset="0"/>
              </a:rPr>
              <a:t>jmp</a:t>
            </a:r>
            <a:r>
              <a:rPr lang="en-US" sz="2400" dirty="0">
                <a:latin typeface="Lucida Console" panose="020B0609040504020204" pitchFamily="49" charset="0"/>
              </a:rPr>
              <a:t> -2(%rip)</a:t>
            </a:r>
          </a:p>
          <a:p>
            <a:pPr lvl="2"/>
            <a:r>
              <a:rPr lang="en-US" sz="2400" dirty="0"/>
              <a:t>The instruction itself is 2 bytes long, so jumping to the location 2 bytes before </a:t>
            </a:r>
            <a:r>
              <a:rPr lang="en-US" sz="2400" dirty="0">
                <a:latin typeface="Lucida Console" panose="020B0609040504020204" pitchFamily="49" charset="0"/>
              </a:rPr>
              <a:t>%rip</a:t>
            </a:r>
            <a:r>
              <a:rPr lang="en-US" sz="2400" dirty="0"/>
              <a:t> will be a jump to the </a:t>
            </a:r>
            <a:r>
              <a:rPr lang="en-US" sz="2400" dirty="0" err="1">
                <a:latin typeface="Lucida Console" panose="020B0609040504020204" pitchFamily="49" charset="0"/>
              </a:rPr>
              <a:t>jmp</a:t>
            </a:r>
            <a:r>
              <a:rPr lang="en-US" sz="2400" dirty="0">
                <a:latin typeface="Lucida Console" panose="020B0609040504020204" pitchFamily="49" charset="0"/>
              </a:rPr>
              <a:t> -2(%rip)</a:t>
            </a:r>
            <a:r>
              <a:rPr lang="en-US" sz="2400" dirty="0"/>
              <a:t> itself!</a:t>
            </a:r>
          </a:p>
          <a:p>
            <a:pPr lvl="1"/>
            <a:r>
              <a:rPr lang="en-US" sz="2800" dirty="0"/>
              <a:t>This is a </a:t>
            </a:r>
            <a:r>
              <a:rPr lang="en-US" sz="2800" b="1" i="1" dirty="0"/>
              <a:t>denial-of-service attack</a:t>
            </a:r>
            <a:r>
              <a:rPr lang="en-US" sz="2800" dirty="0"/>
              <a:t>: the CPU can no longer run kernel code or code belonging to another user-mode process</a:t>
            </a:r>
          </a:p>
        </p:txBody>
      </p:sp>
      <p:sp>
        <p:nvSpPr>
          <p:cNvPr id="5" name="TextBox 4">
            <a:extLst>
              <a:ext uri="{FF2B5EF4-FFF2-40B4-BE49-F238E27FC236}">
                <a16:creationId xmlns:a16="http://schemas.microsoft.com/office/drawing/2014/main" id="{C58B7F87-7A73-C6F9-8394-8170E022014D}"/>
              </a:ext>
            </a:extLst>
          </p:cNvPr>
          <p:cNvSpPr txBox="1"/>
          <p:nvPr/>
        </p:nvSpPr>
        <p:spPr>
          <a:xfrm>
            <a:off x="1263650" y="2536448"/>
            <a:ext cx="10420350" cy="1785104"/>
          </a:xfrm>
          <a:prstGeom prst="rect">
            <a:avLst/>
          </a:prstGeom>
          <a:noFill/>
        </p:spPr>
        <p:txBody>
          <a:bodyPr wrap="square">
            <a:spAutoFit/>
          </a:bodyPr>
          <a:lstStyle/>
          <a:p>
            <a:r>
              <a:rPr lang="en-US" sz="2200" dirty="0">
                <a:solidFill>
                  <a:schemeClr val="accent1"/>
                </a:solidFill>
                <a:latin typeface="Lucida Console" panose="020B0609040504020204" pitchFamily="49" charset="0"/>
              </a:rPr>
              <a:t>uint8_t*</a:t>
            </a:r>
            <a:r>
              <a:rPr lang="en-US" sz="2200" dirty="0">
                <a:latin typeface="Lucida Console" panose="020B0609040504020204" pitchFamily="49" charset="0"/>
              </a:rPr>
              <a:t> </a:t>
            </a:r>
            <a:r>
              <a:rPr lang="en-US" sz="2200" dirty="0" err="1">
                <a:latin typeface="Lucida Console" panose="020B0609040504020204" pitchFamily="49" charset="0"/>
              </a:rPr>
              <a:t>ip</a:t>
            </a:r>
            <a:r>
              <a:rPr lang="en-US" sz="2200" dirty="0">
                <a:latin typeface="Lucida Console" panose="020B0609040504020204" pitchFamily="49" charset="0"/>
              </a:rPr>
              <a:t> = (</a:t>
            </a:r>
            <a:r>
              <a:rPr lang="en-US" sz="2200" dirty="0">
                <a:solidFill>
                  <a:schemeClr val="accent1"/>
                </a:solidFill>
                <a:latin typeface="Lucida Console" panose="020B0609040504020204" pitchFamily="49" charset="0"/>
              </a:rPr>
              <a:t>uint8_t*</a:t>
            </a:r>
            <a:r>
              <a:rPr lang="en-US" sz="2200" dirty="0">
                <a:latin typeface="Lucida Console" panose="020B0609040504020204" pitchFamily="49" charset="0"/>
              </a:rPr>
              <a:t>) </a:t>
            </a:r>
            <a:r>
              <a:rPr lang="en-US" sz="2200" dirty="0">
                <a:solidFill>
                  <a:schemeClr val="accent2"/>
                </a:solidFill>
                <a:latin typeface="Lucida Console" panose="020B0609040504020204" pitchFamily="49" charset="0"/>
              </a:rPr>
              <a:t>0x40ec1</a:t>
            </a:r>
            <a:r>
              <a:rPr lang="en-US" sz="2200" dirty="0">
                <a:latin typeface="Lucida Console" panose="020B0609040504020204" pitchFamily="49" charset="0"/>
              </a:rPr>
              <a:t>;  </a:t>
            </a:r>
            <a:r>
              <a:rPr lang="en-US" sz="2200" dirty="0">
                <a:solidFill>
                  <a:srgbClr val="00B050"/>
                </a:solidFill>
                <a:latin typeface="Lucida Console" panose="020B0609040504020204" pitchFamily="49" charset="0"/>
              </a:rPr>
              <a:t>//Address of </a:t>
            </a:r>
            <a:r>
              <a:rPr lang="en-US" sz="2200" dirty="0" err="1">
                <a:solidFill>
                  <a:srgbClr val="00B050"/>
                </a:solidFill>
                <a:latin typeface="Lucida Console" panose="020B0609040504020204" pitchFamily="49" charset="0"/>
              </a:rPr>
              <a:t>WeensyOS’s</a:t>
            </a:r>
            <a:r>
              <a:rPr lang="en-US" sz="2200" dirty="0">
                <a:solidFill>
                  <a:srgbClr val="00B050"/>
                </a:solidFill>
                <a:latin typeface="Lucida Console" panose="020B0609040504020204" pitchFamily="49" charset="0"/>
              </a:rPr>
              <a:t> </a:t>
            </a:r>
          </a:p>
          <a:p>
            <a:r>
              <a:rPr lang="en-US" sz="2200" dirty="0">
                <a:solidFill>
                  <a:srgbClr val="00B050"/>
                </a:solidFill>
                <a:latin typeface="Lucida Console" panose="020B0609040504020204" pitchFamily="49" charset="0"/>
              </a:rPr>
              <a:t>                //`</a:t>
            </a:r>
            <a:r>
              <a:rPr lang="en-US" sz="2200" dirty="0" err="1">
                <a:solidFill>
                  <a:srgbClr val="00B050"/>
                </a:solidFill>
                <a:latin typeface="Lucida Console" panose="020B0609040504020204" pitchFamily="49" charset="0"/>
              </a:rPr>
              <a:t>syscall</a:t>
            </a:r>
            <a:r>
              <a:rPr lang="en-US" sz="2200" dirty="0">
                <a:solidFill>
                  <a:srgbClr val="00B050"/>
                </a:solidFill>
                <a:latin typeface="Lucida Console" panose="020B0609040504020204" pitchFamily="49" charset="0"/>
              </a:rPr>
              <a:t>` handler---see `obj/</a:t>
            </a:r>
            <a:r>
              <a:rPr lang="en-US" sz="2200" dirty="0" err="1">
                <a:solidFill>
                  <a:srgbClr val="00B050"/>
                </a:solidFill>
                <a:latin typeface="Lucida Console" panose="020B0609040504020204" pitchFamily="49" charset="0"/>
              </a:rPr>
              <a:t>kernel.sym</a:t>
            </a:r>
            <a:r>
              <a:rPr lang="en-US" sz="2200" dirty="0">
                <a:solidFill>
                  <a:srgbClr val="00B050"/>
                </a:solidFill>
                <a:latin typeface="Lucida Console" panose="020B0609040504020204" pitchFamily="49" charset="0"/>
              </a:rPr>
              <a:t>`.</a:t>
            </a:r>
          </a:p>
          <a:p>
            <a:r>
              <a:rPr lang="en-US" sz="2200" dirty="0" err="1">
                <a:latin typeface="Lucida Console" panose="020B0609040504020204" pitchFamily="49" charset="0"/>
              </a:rPr>
              <a:t>ip</a:t>
            </a:r>
            <a:r>
              <a:rPr lang="en-US" sz="2200" dirty="0">
                <a:latin typeface="Lucida Console" panose="020B0609040504020204" pitchFamily="49" charset="0"/>
              </a:rPr>
              <a:t>[</a:t>
            </a:r>
            <a:r>
              <a:rPr lang="en-US" sz="2200" dirty="0">
                <a:solidFill>
                  <a:schemeClr val="accent2"/>
                </a:solidFill>
                <a:latin typeface="Lucida Console" panose="020B0609040504020204" pitchFamily="49" charset="0"/>
              </a:rPr>
              <a:t>0</a:t>
            </a:r>
            <a:r>
              <a:rPr lang="en-US" sz="2200" dirty="0">
                <a:latin typeface="Lucida Console" panose="020B0609040504020204" pitchFamily="49" charset="0"/>
              </a:rPr>
              <a:t>] = </a:t>
            </a:r>
            <a:r>
              <a:rPr lang="en-US" sz="2200" dirty="0">
                <a:solidFill>
                  <a:schemeClr val="accent2"/>
                </a:solidFill>
                <a:latin typeface="Lucida Console" panose="020B0609040504020204" pitchFamily="49" charset="0"/>
              </a:rPr>
              <a:t>0xeb</a:t>
            </a:r>
            <a:r>
              <a:rPr lang="en-US" sz="2200" dirty="0">
                <a:latin typeface="Lucida Console" panose="020B0609040504020204" pitchFamily="49" charset="0"/>
              </a:rPr>
              <a:t>;</a:t>
            </a:r>
          </a:p>
          <a:p>
            <a:r>
              <a:rPr lang="en-US" sz="2200" dirty="0" err="1">
                <a:latin typeface="Lucida Console" panose="020B0609040504020204" pitchFamily="49" charset="0"/>
              </a:rPr>
              <a:t>ip</a:t>
            </a:r>
            <a:r>
              <a:rPr lang="en-US" sz="2200" dirty="0">
                <a:latin typeface="Lucida Console" panose="020B0609040504020204" pitchFamily="49" charset="0"/>
              </a:rPr>
              <a:t>[</a:t>
            </a:r>
            <a:r>
              <a:rPr lang="en-US" sz="2200" dirty="0">
                <a:solidFill>
                  <a:schemeClr val="accent2"/>
                </a:solidFill>
                <a:latin typeface="Lucida Console" panose="020B0609040504020204" pitchFamily="49" charset="0"/>
              </a:rPr>
              <a:t>1</a:t>
            </a:r>
            <a:r>
              <a:rPr lang="en-US" sz="2200" dirty="0">
                <a:latin typeface="Lucida Console" panose="020B0609040504020204" pitchFamily="49" charset="0"/>
              </a:rPr>
              <a:t>] = </a:t>
            </a:r>
            <a:r>
              <a:rPr lang="en-US" sz="2200" dirty="0">
                <a:solidFill>
                  <a:schemeClr val="accent2"/>
                </a:solidFill>
                <a:latin typeface="Lucida Console" panose="020B0609040504020204" pitchFamily="49" charset="0"/>
              </a:rPr>
              <a:t>0xfe</a:t>
            </a:r>
            <a:r>
              <a:rPr lang="en-US" sz="2200" dirty="0">
                <a:latin typeface="Lucida Console" panose="020B0609040504020204" pitchFamily="49" charset="0"/>
              </a:rPr>
              <a:t>;</a:t>
            </a:r>
          </a:p>
          <a:p>
            <a:r>
              <a:rPr lang="en-US" sz="2200" dirty="0">
                <a:latin typeface="Lucida Console" panose="020B0609040504020204" pitchFamily="49" charset="0"/>
              </a:rPr>
              <a:t>(</a:t>
            </a:r>
            <a:r>
              <a:rPr lang="en-US" sz="2200" dirty="0">
                <a:solidFill>
                  <a:schemeClr val="accent1"/>
                </a:solidFill>
                <a:latin typeface="Lucida Console" panose="020B0609040504020204" pitchFamily="49" charset="0"/>
              </a:rPr>
              <a:t>void</a:t>
            </a:r>
            <a:r>
              <a:rPr lang="en-US" sz="2200" dirty="0">
                <a:latin typeface="Lucida Console" panose="020B0609040504020204" pitchFamily="49" charset="0"/>
              </a:rPr>
              <a:t>) </a:t>
            </a:r>
            <a:r>
              <a:rPr lang="en-US" sz="2200" dirty="0" err="1">
                <a:latin typeface="Lucida Console" panose="020B0609040504020204" pitchFamily="49" charset="0"/>
              </a:rPr>
              <a:t>sys_getpid</a:t>
            </a:r>
            <a:r>
              <a:rPr lang="en-US" sz="2200" dirty="0">
                <a:latin typeface="Lucida Console" panose="020B0609040504020204" pitchFamily="49" charset="0"/>
              </a:rPr>
              <a:t>();</a:t>
            </a:r>
          </a:p>
        </p:txBody>
      </p:sp>
    </p:spTree>
    <p:extLst>
      <p:ext uri="{BB962C8B-B14F-4D97-AF65-F5344CB8AC3E}">
        <p14:creationId xmlns:p14="http://schemas.microsoft.com/office/powerpoint/2010/main" val="122958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E674-EA82-874D-C69C-986AB85C7FE8}"/>
              </a:ext>
            </a:extLst>
          </p:cNvPr>
          <p:cNvSpPr>
            <a:spLocks noGrp="1"/>
          </p:cNvSpPr>
          <p:nvPr>
            <p:ph type="title"/>
          </p:nvPr>
        </p:nvSpPr>
        <p:spPr>
          <a:xfrm>
            <a:off x="0" y="49428"/>
            <a:ext cx="6870357" cy="895264"/>
          </a:xfrm>
        </p:spPr>
        <p:txBody>
          <a:bodyPr>
            <a:normAutofit/>
          </a:bodyPr>
          <a:lstStyle/>
          <a:p>
            <a:r>
              <a:rPr lang="en-US" sz="4000" dirty="0"/>
              <a:t>Virtual Memory: Basic Idea</a:t>
            </a:r>
          </a:p>
        </p:txBody>
      </p:sp>
      <p:sp>
        <p:nvSpPr>
          <p:cNvPr id="3" name="Content Placeholder 2">
            <a:extLst>
              <a:ext uri="{FF2B5EF4-FFF2-40B4-BE49-F238E27FC236}">
                <a16:creationId xmlns:a16="http://schemas.microsoft.com/office/drawing/2014/main" id="{6DF679E9-0CCB-877F-4CF3-3B737C11AA57}"/>
              </a:ext>
            </a:extLst>
          </p:cNvPr>
          <p:cNvSpPr>
            <a:spLocks noGrp="1"/>
          </p:cNvSpPr>
          <p:nvPr>
            <p:ph idx="1"/>
          </p:nvPr>
        </p:nvSpPr>
        <p:spPr>
          <a:xfrm>
            <a:off x="96794" y="895263"/>
            <a:ext cx="6773563" cy="5839169"/>
          </a:xfrm>
        </p:spPr>
        <p:txBody>
          <a:bodyPr>
            <a:normAutofit fontScale="92500" lnSpcReduction="10000"/>
          </a:bodyPr>
          <a:lstStyle/>
          <a:p>
            <a:r>
              <a:rPr lang="en-US" sz="3200" dirty="0"/>
              <a:t>Don’t let code (i.e., CPU instructions) access physical memory directly</a:t>
            </a:r>
          </a:p>
          <a:p>
            <a:r>
              <a:rPr lang="en-US" sz="3200" dirty="0"/>
              <a:t>Instead, use indirection!</a:t>
            </a:r>
          </a:p>
          <a:p>
            <a:pPr lvl="1"/>
            <a:r>
              <a:rPr lang="en-US" sz="2800" dirty="0"/>
              <a:t>CPU instructions manipulate virtual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V</a:t>
            </a:r>
            <a:r>
              <a:rPr lang="en-US" sz="2800" dirty="0">
                <a:latin typeface="Lucida Console" panose="020B0609040504020204" pitchFamily="49" charset="0"/>
              </a:rPr>
              <a:t>)-1]</a:t>
            </a:r>
          </a:p>
          <a:p>
            <a:pPr lvl="1"/>
            <a:r>
              <a:rPr lang="en-US" sz="2800" dirty="0"/>
              <a:t>The kernel defines the mapping between virtual addresses and physical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P</a:t>
            </a:r>
            <a:r>
              <a:rPr lang="en-US" sz="2800" dirty="0">
                <a:latin typeface="Lucida Console" panose="020B0609040504020204" pitchFamily="49" charset="0"/>
              </a:rPr>
              <a:t>)-1]</a:t>
            </a:r>
          </a:p>
          <a:p>
            <a:pPr lvl="1"/>
            <a:r>
              <a:rPr lang="en-US" sz="2800" dirty="0">
                <a:solidFill>
                  <a:schemeClr val="bg1"/>
                </a:solidFill>
              </a:rPr>
              <a:t>A CPU’s MMU hardware enforce the kernel-established mapping</a:t>
            </a:r>
          </a:p>
          <a:p>
            <a:pPr lvl="1"/>
            <a:r>
              <a:rPr lang="en-US" sz="2800" dirty="0">
                <a:solidFill>
                  <a:schemeClr val="bg1"/>
                </a:solidFill>
              </a:rPr>
              <a:t>Physical memory addresses are what the CPU actually sends to the DRAM hardware</a:t>
            </a:r>
          </a:p>
          <a:p>
            <a:r>
              <a:rPr lang="en-US" sz="3200" dirty="0">
                <a:solidFill>
                  <a:schemeClr val="bg1"/>
                </a:solidFill>
              </a:rPr>
              <a:t>Kernel installs the appropriate virtual-to-physical mapping when context-switching to a particular process</a:t>
            </a:r>
          </a:p>
        </p:txBody>
      </p:sp>
      <p:grpSp>
        <p:nvGrpSpPr>
          <p:cNvPr id="56" name="Group 55">
            <a:extLst>
              <a:ext uri="{FF2B5EF4-FFF2-40B4-BE49-F238E27FC236}">
                <a16:creationId xmlns:a16="http://schemas.microsoft.com/office/drawing/2014/main" id="{E7B0DD16-398C-3013-0011-23762AE342B6}"/>
              </a:ext>
            </a:extLst>
          </p:cNvPr>
          <p:cNvGrpSpPr/>
          <p:nvPr/>
        </p:nvGrpSpPr>
        <p:grpSpPr>
          <a:xfrm>
            <a:off x="6936141" y="74701"/>
            <a:ext cx="2772803" cy="4139648"/>
            <a:chOff x="6936141" y="74701"/>
            <a:chExt cx="2772803" cy="4139648"/>
          </a:xfrm>
        </p:grpSpPr>
        <p:sp>
          <p:nvSpPr>
            <p:cNvPr id="57" name="TextBox 56">
              <a:extLst>
                <a:ext uri="{FF2B5EF4-FFF2-40B4-BE49-F238E27FC236}">
                  <a16:creationId xmlns:a16="http://schemas.microsoft.com/office/drawing/2014/main" id="{0CC2AFBC-C69C-F4D3-BC84-0CC643FA8398}"/>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58" name="Rectangle 57">
              <a:extLst>
                <a:ext uri="{FF2B5EF4-FFF2-40B4-BE49-F238E27FC236}">
                  <a16:creationId xmlns:a16="http://schemas.microsoft.com/office/drawing/2014/main" id="{F358DBE5-5716-BFCE-B4E4-19631830399B}"/>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BE3A5F1-BA03-E952-5548-C61420406B91}"/>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6A6DBAD-78F0-951E-9A14-B221765474E7}"/>
                </a:ext>
              </a:extLst>
            </p:cNvPr>
            <p:cNvSpPr/>
            <p:nvPr/>
          </p:nvSpPr>
          <p:spPr>
            <a:xfrm>
              <a:off x="7908329" y="1966859"/>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61" name="Rectangle 60">
              <a:extLst>
                <a:ext uri="{FF2B5EF4-FFF2-40B4-BE49-F238E27FC236}">
                  <a16:creationId xmlns:a16="http://schemas.microsoft.com/office/drawing/2014/main" id="{0C9D4398-FB48-C796-0206-07187740314F}"/>
                </a:ext>
              </a:extLst>
            </p:cNvPr>
            <p:cNvSpPr/>
            <p:nvPr/>
          </p:nvSpPr>
          <p:spPr>
            <a:xfrm>
              <a:off x="7908327" y="324135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62" name="Rectangle 61">
              <a:extLst>
                <a:ext uri="{FF2B5EF4-FFF2-40B4-BE49-F238E27FC236}">
                  <a16:creationId xmlns:a16="http://schemas.microsoft.com/office/drawing/2014/main" id="{840A24E3-023D-6DDE-FCF0-26DF90147D35}"/>
                </a:ext>
              </a:extLst>
            </p:cNvPr>
            <p:cNvSpPr/>
            <p:nvPr/>
          </p:nvSpPr>
          <p:spPr>
            <a:xfrm>
              <a:off x="7908327" y="288919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63" name="Rectangle 62">
              <a:extLst>
                <a:ext uri="{FF2B5EF4-FFF2-40B4-BE49-F238E27FC236}">
                  <a16:creationId xmlns:a16="http://schemas.microsoft.com/office/drawing/2014/main" id="{EC82C901-3838-0AC4-3B8F-136407A546B7}"/>
                </a:ext>
              </a:extLst>
            </p:cNvPr>
            <p:cNvSpPr/>
            <p:nvPr/>
          </p:nvSpPr>
          <p:spPr>
            <a:xfrm>
              <a:off x="7908327" y="2537035"/>
              <a:ext cx="1433379" cy="35215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64" name="Straight Connector 63">
              <a:extLst>
                <a:ext uri="{FF2B5EF4-FFF2-40B4-BE49-F238E27FC236}">
                  <a16:creationId xmlns:a16="http://schemas.microsoft.com/office/drawing/2014/main" id="{93548689-7063-58E5-C5F6-02E0E808FB91}"/>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6CF337D-F77F-4891-BC63-57F4C5A1F646}"/>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66" name="Rectangle 65">
              <a:extLst>
                <a:ext uri="{FF2B5EF4-FFF2-40B4-BE49-F238E27FC236}">
                  <a16:creationId xmlns:a16="http://schemas.microsoft.com/office/drawing/2014/main" id="{E04E47E4-55D9-3308-77EE-646EC9CA7E1F}"/>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67" name="Rectangle 66">
              <a:extLst>
                <a:ext uri="{FF2B5EF4-FFF2-40B4-BE49-F238E27FC236}">
                  <a16:creationId xmlns:a16="http://schemas.microsoft.com/office/drawing/2014/main" id="{4A15E0AC-DB5D-AC0D-4F50-B61EE6535306}"/>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68" name="Rectangle 67">
              <a:extLst>
                <a:ext uri="{FF2B5EF4-FFF2-40B4-BE49-F238E27FC236}">
                  <a16:creationId xmlns:a16="http://schemas.microsoft.com/office/drawing/2014/main" id="{4D75E477-5D6C-F6FD-4CF9-09110E5A92C6}"/>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69" name="Rectangle 68">
              <a:extLst>
                <a:ext uri="{FF2B5EF4-FFF2-40B4-BE49-F238E27FC236}">
                  <a16:creationId xmlns:a16="http://schemas.microsoft.com/office/drawing/2014/main" id="{219952D4-7523-1E9C-1FDF-087A0CABB55A}"/>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70" name="TextBox 69">
              <a:extLst>
                <a:ext uri="{FF2B5EF4-FFF2-40B4-BE49-F238E27FC236}">
                  <a16:creationId xmlns:a16="http://schemas.microsoft.com/office/drawing/2014/main" id="{5EE18F78-4EEB-6863-1EEF-E3932A6AD493}"/>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X’s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grpSp>
        <p:nvGrpSpPr>
          <p:cNvPr id="71" name="Group 70">
            <a:extLst>
              <a:ext uri="{FF2B5EF4-FFF2-40B4-BE49-F238E27FC236}">
                <a16:creationId xmlns:a16="http://schemas.microsoft.com/office/drawing/2014/main" id="{8DF91EA8-CD28-698C-6321-27429E58C261}"/>
              </a:ext>
            </a:extLst>
          </p:cNvPr>
          <p:cNvGrpSpPr/>
          <p:nvPr/>
        </p:nvGrpSpPr>
        <p:grpSpPr>
          <a:xfrm>
            <a:off x="9480982" y="73114"/>
            <a:ext cx="2772803" cy="4139648"/>
            <a:chOff x="6936141" y="74701"/>
            <a:chExt cx="2772803" cy="4139648"/>
          </a:xfrm>
        </p:grpSpPr>
        <p:sp>
          <p:nvSpPr>
            <p:cNvPr id="72" name="TextBox 71">
              <a:extLst>
                <a:ext uri="{FF2B5EF4-FFF2-40B4-BE49-F238E27FC236}">
                  <a16:creationId xmlns:a16="http://schemas.microsoft.com/office/drawing/2014/main" id="{1C548FE5-57B7-78BB-846D-FE7512EADEA8}"/>
                </a:ext>
              </a:extLst>
            </p:cNvPr>
            <p:cNvSpPr txBox="1"/>
            <p:nvPr/>
          </p:nvSpPr>
          <p:spPr>
            <a:xfrm>
              <a:off x="6936141" y="1508073"/>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Kernel memory</a:t>
              </a:r>
            </a:p>
          </p:txBody>
        </p:sp>
        <p:sp>
          <p:nvSpPr>
            <p:cNvPr id="73" name="Rectangle 72">
              <a:extLst>
                <a:ext uri="{FF2B5EF4-FFF2-40B4-BE49-F238E27FC236}">
                  <a16:creationId xmlns:a16="http://schemas.microsoft.com/office/drawing/2014/main" id="{F5BE6B4A-8212-028C-EF92-CB949E3C3EC8}"/>
                </a:ext>
              </a:extLst>
            </p:cNvPr>
            <p:cNvSpPr/>
            <p:nvPr/>
          </p:nvSpPr>
          <p:spPr>
            <a:xfrm>
              <a:off x="7908331" y="80916"/>
              <a:ext cx="1433381" cy="188435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0A5A167-AD0F-77FA-FBF8-5B51C4022048}"/>
                </a:ext>
              </a:extLst>
            </p:cNvPr>
            <p:cNvSpPr/>
            <p:nvPr/>
          </p:nvSpPr>
          <p:spPr>
            <a:xfrm>
              <a:off x="7908329" y="1966858"/>
              <a:ext cx="1433381" cy="1626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4328449D-88E2-93A1-B1B5-982B71D938FE}"/>
                </a:ext>
              </a:extLst>
            </p:cNvPr>
            <p:cNvSpPr/>
            <p:nvPr/>
          </p:nvSpPr>
          <p:spPr>
            <a:xfrm>
              <a:off x="7908329" y="1966859"/>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Stack</a:t>
              </a:r>
            </a:p>
          </p:txBody>
        </p:sp>
        <p:sp>
          <p:nvSpPr>
            <p:cNvPr id="76" name="Rectangle 75">
              <a:extLst>
                <a:ext uri="{FF2B5EF4-FFF2-40B4-BE49-F238E27FC236}">
                  <a16:creationId xmlns:a16="http://schemas.microsoft.com/office/drawing/2014/main" id="{9059BE89-1AD3-244E-C22F-212D6C72265E}"/>
                </a:ext>
              </a:extLst>
            </p:cNvPr>
            <p:cNvSpPr/>
            <p:nvPr/>
          </p:nvSpPr>
          <p:spPr>
            <a:xfrm>
              <a:off x="7908327" y="324135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sp>
          <p:nvSpPr>
            <p:cNvPr id="77" name="Rectangle 76">
              <a:extLst>
                <a:ext uri="{FF2B5EF4-FFF2-40B4-BE49-F238E27FC236}">
                  <a16:creationId xmlns:a16="http://schemas.microsoft.com/office/drawing/2014/main" id="{FA473FA0-5ADB-EE87-3657-B6C4095BFE68}"/>
                </a:ext>
              </a:extLst>
            </p:cNvPr>
            <p:cNvSpPr/>
            <p:nvPr/>
          </p:nvSpPr>
          <p:spPr>
            <a:xfrm>
              <a:off x="7908327" y="288919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Static data</a:t>
              </a:r>
            </a:p>
          </p:txBody>
        </p:sp>
        <p:sp>
          <p:nvSpPr>
            <p:cNvPr id="78" name="Rectangle 77">
              <a:extLst>
                <a:ext uri="{FF2B5EF4-FFF2-40B4-BE49-F238E27FC236}">
                  <a16:creationId xmlns:a16="http://schemas.microsoft.com/office/drawing/2014/main" id="{B55E6810-D640-EB3C-ECF1-E4810F146D5B}"/>
                </a:ext>
              </a:extLst>
            </p:cNvPr>
            <p:cNvSpPr/>
            <p:nvPr/>
          </p:nvSpPr>
          <p:spPr>
            <a:xfrm>
              <a:off x="7908327" y="2537035"/>
              <a:ext cx="1433379" cy="352159"/>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Heap</a:t>
              </a:r>
            </a:p>
          </p:txBody>
        </p:sp>
        <p:cxnSp>
          <p:nvCxnSpPr>
            <p:cNvPr id="79" name="Straight Connector 78">
              <a:extLst>
                <a:ext uri="{FF2B5EF4-FFF2-40B4-BE49-F238E27FC236}">
                  <a16:creationId xmlns:a16="http://schemas.microsoft.com/office/drawing/2014/main" id="{79A43408-EE3C-582A-3508-EB841E59DB5F}"/>
                </a:ext>
              </a:extLst>
            </p:cNvPr>
            <p:cNvCxnSpPr>
              <a:cxnSpLocks/>
            </p:cNvCxnSpPr>
            <p:nvPr/>
          </p:nvCxnSpPr>
          <p:spPr>
            <a:xfrm>
              <a:off x="6994216" y="1966856"/>
              <a:ext cx="9141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838C981-7C2F-7456-D588-BEC7C3E7F328}"/>
                </a:ext>
              </a:extLst>
            </p:cNvPr>
            <p:cNvSpPr txBox="1"/>
            <p:nvPr/>
          </p:nvSpPr>
          <p:spPr>
            <a:xfrm>
              <a:off x="6946152" y="1984819"/>
              <a:ext cx="1010237" cy="477054"/>
            </a:xfrm>
            <a:prstGeom prst="rect">
              <a:avLst/>
            </a:prstGeom>
            <a:noFill/>
          </p:spPr>
          <p:txBody>
            <a:bodyPr wrap="square" rtlCol="0">
              <a:spAutoFit/>
            </a:bodyPr>
            <a:lstStyle/>
            <a:p>
              <a:pPr algn="ctr">
                <a:lnSpc>
                  <a:spcPts val="1500"/>
                </a:lnSpc>
              </a:pPr>
              <a:r>
                <a:rPr lang="en-US" sz="1600" b="1" dirty="0">
                  <a:latin typeface="Segoe UI" panose="020B0502040204020203" pitchFamily="34" charset="0"/>
                  <a:cs typeface="Segoe UI" panose="020B0502040204020203" pitchFamily="34" charset="0"/>
                </a:rPr>
                <a:t>User memory</a:t>
              </a:r>
            </a:p>
          </p:txBody>
        </p:sp>
        <p:sp>
          <p:nvSpPr>
            <p:cNvPr id="81" name="Rectangle 80">
              <a:extLst>
                <a:ext uri="{FF2B5EF4-FFF2-40B4-BE49-F238E27FC236}">
                  <a16:creationId xmlns:a16="http://schemas.microsoft.com/office/drawing/2014/main" id="{DC407E53-8537-4AA3-C80D-5E8831877346}"/>
                </a:ext>
              </a:extLst>
            </p:cNvPr>
            <p:cNvSpPr/>
            <p:nvPr/>
          </p:nvSpPr>
          <p:spPr>
            <a:xfrm>
              <a:off x="7908327" y="42686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Code</a:t>
              </a:r>
            </a:p>
          </p:txBody>
        </p:sp>
        <p:sp>
          <p:nvSpPr>
            <p:cNvPr id="82" name="Rectangle 81">
              <a:extLst>
                <a:ext uri="{FF2B5EF4-FFF2-40B4-BE49-F238E27FC236}">
                  <a16:creationId xmlns:a16="http://schemas.microsoft.com/office/drawing/2014/main" id="{D92CA12C-7198-8B9A-5BFC-2F0577EB3F14}"/>
                </a:ext>
              </a:extLst>
            </p:cNvPr>
            <p:cNvSpPr/>
            <p:nvPr/>
          </p:nvSpPr>
          <p:spPr>
            <a:xfrm>
              <a:off x="7908327" y="74701"/>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Static data</a:t>
              </a:r>
            </a:p>
          </p:txBody>
        </p:sp>
        <p:sp>
          <p:nvSpPr>
            <p:cNvPr id="83" name="Rectangle 82">
              <a:extLst>
                <a:ext uri="{FF2B5EF4-FFF2-40B4-BE49-F238E27FC236}">
                  <a16:creationId xmlns:a16="http://schemas.microsoft.com/office/drawing/2014/main" id="{24AA6608-793E-F19C-37DA-F69A8973F15D}"/>
                </a:ext>
              </a:extLst>
            </p:cNvPr>
            <p:cNvSpPr/>
            <p:nvPr/>
          </p:nvSpPr>
          <p:spPr>
            <a:xfrm>
              <a:off x="7908326" y="779020"/>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Segoe UI" panose="020B0502040204020203" pitchFamily="34" charset="0"/>
                  <a:cs typeface="Segoe UI" panose="020B0502040204020203" pitchFamily="34" charset="0"/>
                </a:rPr>
                <a:t>Heap+stack</a:t>
              </a:r>
              <a:endParaRPr lang="en-US" dirty="0">
                <a:solidFill>
                  <a:schemeClr val="bg1"/>
                </a:solidFill>
                <a:latin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05EE9B95-E781-C616-7552-951C6E15602A}"/>
                </a:ext>
              </a:extLst>
            </p:cNvPr>
            <p:cNvSpPr/>
            <p:nvPr/>
          </p:nvSpPr>
          <p:spPr>
            <a:xfrm>
              <a:off x="7908325" y="1130168"/>
              <a:ext cx="1433379" cy="3521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Segoe UI" panose="020B0502040204020203" pitchFamily="34" charset="0"/>
                  <a:cs typeface="Segoe UI" panose="020B0502040204020203" pitchFamily="34" charset="0"/>
                </a:rPr>
                <a:t>Other stuff</a:t>
              </a:r>
            </a:p>
          </p:txBody>
        </p:sp>
        <p:sp>
          <p:nvSpPr>
            <p:cNvPr id="85" name="TextBox 84">
              <a:extLst>
                <a:ext uri="{FF2B5EF4-FFF2-40B4-BE49-F238E27FC236}">
                  <a16:creationId xmlns:a16="http://schemas.microsoft.com/office/drawing/2014/main" id="{12414B6D-E5B7-7FB0-0338-8B0F59AE0D01}"/>
                </a:ext>
              </a:extLst>
            </p:cNvPr>
            <p:cNvSpPr txBox="1"/>
            <p:nvPr/>
          </p:nvSpPr>
          <p:spPr>
            <a:xfrm>
              <a:off x="7541084" y="3682409"/>
              <a:ext cx="2167860" cy="531940"/>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Process Y’s</a:t>
              </a:r>
            </a:p>
            <a:p>
              <a:pPr algn="ctr">
                <a:lnSpc>
                  <a:spcPts val="1700"/>
                </a:lnSpc>
              </a:pPr>
              <a:r>
                <a:rPr lang="en-US" sz="2000" b="1" dirty="0">
                  <a:latin typeface="Segoe UI" panose="020B0502040204020203" pitchFamily="34" charset="0"/>
                  <a:cs typeface="Segoe UI" panose="020B0502040204020203" pitchFamily="34" charset="0"/>
                </a:rPr>
                <a:t>virtual memory</a:t>
              </a:r>
            </a:p>
          </p:txBody>
        </p:sp>
      </p:grpSp>
      <p:cxnSp>
        <p:nvCxnSpPr>
          <p:cNvPr id="86" name="Straight Connector 85">
            <a:extLst>
              <a:ext uri="{FF2B5EF4-FFF2-40B4-BE49-F238E27FC236}">
                <a16:creationId xmlns:a16="http://schemas.microsoft.com/office/drawing/2014/main" id="{EFE37149-1D8C-9307-ABC9-11244470165D}"/>
              </a:ext>
            </a:extLst>
          </p:cNvPr>
          <p:cNvCxnSpPr/>
          <p:nvPr/>
        </p:nvCxnSpPr>
        <p:spPr>
          <a:xfrm>
            <a:off x="6994216" y="4287787"/>
            <a:ext cx="51373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6FED0255-70C0-9B14-A634-4586762B8392}"/>
              </a:ext>
            </a:extLst>
          </p:cNvPr>
          <p:cNvGrpSpPr/>
          <p:nvPr/>
        </p:nvGrpSpPr>
        <p:grpSpPr>
          <a:xfrm>
            <a:off x="8625014" y="4455528"/>
            <a:ext cx="2167860" cy="2421378"/>
            <a:chOff x="8625014" y="4455528"/>
            <a:chExt cx="2167860" cy="2421378"/>
          </a:xfrm>
        </p:grpSpPr>
        <p:sp>
          <p:nvSpPr>
            <p:cNvPr id="88" name="TextBox 87">
              <a:extLst>
                <a:ext uri="{FF2B5EF4-FFF2-40B4-BE49-F238E27FC236}">
                  <a16:creationId xmlns:a16="http://schemas.microsoft.com/office/drawing/2014/main" id="{6301C3AC-789C-5037-7FB7-1CE8B8EC46B2}"/>
                </a:ext>
              </a:extLst>
            </p:cNvPr>
            <p:cNvSpPr txBox="1"/>
            <p:nvPr/>
          </p:nvSpPr>
          <p:spPr>
            <a:xfrm>
              <a:off x="8625014" y="6562974"/>
              <a:ext cx="2167860" cy="313932"/>
            </a:xfrm>
            <a:prstGeom prst="rect">
              <a:avLst/>
            </a:prstGeom>
            <a:noFill/>
          </p:spPr>
          <p:txBody>
            <a:bodyPr wrap="square" rtlCol="0">
              <a:spAutoFit/>
            </a:bodyPr>
            <a:lstStyle/>
            <a:p>
              <a:pPr algn="ctr">
                <a:lnSpc>
                  <a:spcPts val="1700"/>
                </a:lnSpc>
              </a:pPr>
              <a:r>
                <a:rPr lang="en-US" sz="2000" b="1" dirty="0">
                  <a:latin typeface="Segoe UI" panose="020B0502040204020203" pitchFamily="34" charset="0"/>
                  <a:cs typeface="Segoe UI" panose="020B0502040204020203" pitchFamily="34" charset="0"/>
                </a:rPr>
                <a:t>Physical RAM</a:t>
              </a:r>
            </a:p>
          </p:txBody>
        </p:sp>
        <p:sp>
          <p:nvSpPr>
            <p:cNvPr id="89" name="Rectangle 88">
              <a:extLst>
                <a:ext uri="{FF2B5EF4-FFF2-40B4-BE49-F238E27FC236}">
                  <a16:creationId xmlns:a16="http://schemas.microsoft.com/office/drawing/2014/main" id="{85924F67-93FE-971C-DB26-12812D0C7680}"/>
                </a:ext>
              </a:extLst>
            </p:cNvPr>
            <p:cNvSpPr/>
            <p:nvPr/>
          </p:nvSpPr>
          <p:spPr>
            <a:xfrm>
              <a:off x="8992253" y="4455528"/>
              <a:ext cx="1433381" cy="19756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563F2301-66EB-6B61-8D2E-351CD0CDAACE}"/>
                </a:ext>
              </a:extLst>
            </p:cNvPr>
            <p:cNvSpPr/>
            <p:nvPr/>
          </p:nvSpPr>
          <p:spPr>
            <a:xfrm>
              <a:off x="8992253" y="5623881"/>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F1849A9A-AA90-2FD3-48DB-0FD3E0DCE2B0}"/>
                </a:ext>
              </a:extLst>
            </p:cNvPr>
            <p:cNvSpPr/>
            <p:nvPr/>
          </p:nvSpPr>
          <p:spPr>
            <a:xfrm>
              <a:off x="8992253" y="5044202"/>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62D1D2AF-DA5C-A0FF-E7A4-FDABFFB6FDCC}"/>
                </a:ext>
              </a:extLst>
            </p:cNvPr>
            <p:cNvSpPr/>
            <p:nvPr/>
          </p:nvSpPr>
          <p:spPr>
            <a:xfrm>
              <a:off x="8992249" y="4686997"/>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3" name="Rectangle 92">
              <a:extLst>
                <a:ext uri="{FF2B5EF4-FFF2-40B4-BE49-F238E27FC236}">
                  <a16:creationId xmlns:a16="http://schemas.microsoft.com/office/drawing/2014/main" id="{2D1E70B6-B214-05BA-2E4E-72FEFDC1E948}"/>
                </a:ext>
              </a:extLst>
            </p:cNvPr>
            <p:cNvSpPr/>
            <p:nvPr/>
          </p:nvSpPr>
          <p:spPr>
            <a:xfrm>
              <a:off x="8992249" y="5738358"/>
              <a:ext cx="1433379" cy="119048"/>
            </a:xfrm>
            <a:prstGeom prst="rect">
              <a:avLst/>
            </a:prstGeom>
            <a:solidFill>
              <a:srgbClr val="B7F0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0C357445-4674-4A9F-1426-C7FA42E89939}"/>
                </a:ext>
              </a:extLst>
            </p:cNvPr>
            <p:cNvSpPr/>
            <p:nvPr/>
          </p:nvSpPr>
          <p:spPr>
            <a:xfrm>
              <a:off x="8992249" y="5507865"/>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175B963D-2CB1-8E0E-EC66-E2EFEA4E42ED}"/>
                </a:ext>
              </a:extLst>
            </p:cNvPr>
            <p:cNvSpPr/>
            <p:nvPr/>
          </p:nvSpPr>
          <p:spPr>
            <a:xfrm>
              <a:off x="8992249" y="5159601"/>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6" name="Rectangle 95">
              <a:extLst>
                <a:ext uri="{FF2B5EF4-FFF2-40B4-BE49-F238E27FC236}">
                  <a16:creationId xmlns:a16="http://schemas.microsoft.com/office/drawing/2014/main" id="{256BCC0E-725C-92C8-F4E8-CD023431DFAA}"/>
                </a:ext>
              </a:extLst>
            </p:cNvPr>
            <p:cNvSpPr/>
            <p:nvPr/>
          </p:nvSpPr>
          <p:spPr>
            <a:xfrm>
              <a:off x="8992248" y="6310293"/>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7" name="Rectangle 96">
              <a:extLst>
                <a:ext uri="{FF2B5EF4-FFF2-40B4-BE49-F238E27FC236}">
                  <a16:creationId xmlns:a16="http://schemas.microsoft.com/office/drawing/2014/main" id="{CA6BE3CB-5D99-1FAF-BB1F-C6F74AC7D4F0}"/>
                </a:ext>
              </a:extLst>
            </p:cNvPr>
            <p:cNvSpPr/>
            <p:nvPr/>
          </p:nvSpPr>
          <p:spPr>
            <a:xfrm>
              <a:off x="8992241" y="6192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8" name="Rectangle 97">
              <a:extLst>
                <a:ext uri="{FF2B5EF4-FFF2-40B4-BE49-F238E27FC236}">
                  <a16:creationId xmlns:a16="http://schemas.microsoft.com/office/drawing/2014/main" id="{7DCBB3CF-A125-9128-294C-7EC4116B9D60}"/>
                </a:ext>
              </a:extLst>
            </p:cNvPr>
            <p:cNvSpPr/>
            <p:nvPr/>
          </p:nvSpPr>
          <p:spPr>
            <a:xfrm>
              <a:off x="8992241" y="6081839"/>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3AF07FF6-667E-7071-5599-CD16313AE8A1}"/>
                </a:ext>
              </a:extLst>
            </p:cNvPr>
            <p:cNvSpPr/>
            <p:nvPr/>
          </p:nvSpPr>
          <p:spPr>
            <a:xfrm>
              <a:off x="8992227" y="5970824"/>
              <a:ext cx="1433379" cy="11904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100" name="Rectangle 99">
              <a:extLst>
                <a:ext uri="{FF2B5EF4-FFF2-40B4-BE49-F238E27FC236}">
                  <a16:creationId xmlns:a16="http://schemas.microsoft.com/office/drawing/2014/main" id="{9EFB77EC-37E4-7FF7-F8D2-AA8073555357}"/>
                </a:ext>
              </a:extLst>
            </p:cNvPr>
            <p:cNvSpPr/>
            <p:nvPr/>
          </p:nvSpPr>
          <p:spPr>
            <a:xfrm>
              <a:off x="8992226" y="5390886"/>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101" name="Rectangle 100">
              <a:extLst>
                <a:ext uri="{FF2B5EF4-FFF2-40B4-BE49-F238E27FC236}">
                  <a16:creationId xmlns:a16="http://schemas.microsoft.com/office/drawing/2014/main" id="{0B5C63FE-CFF6-E137-4579-AC4F08536E81}"/>
                </a:ext>
              </a:extLst>
            </p:cNvPr>
            <p:cNvSpPr/>
            <p:nvPr/>
          </p:nvSpPr>
          <p:spPr>
            <a:xfrm>
              <a:off x="8992225" y="4455529"/>
              <a:ext cx="1433379" cy="119048"/>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grpSp>
      <p:pic>
        <p:nvPicPr>
          <p:cNvPr id="102" name="Picture 101">
            <a:extLst>
              <a:ext uri="{FF2B5EF4-FFF2-40B4-BE49-F238E27FC236}">
                <a16:creationId xmlns:a16="http://schemas.microsoft.com/office/drawing/2014/main" id="{C619B91D-EB5C-0614-9897-426E66AF04C0}"/>
              </a:ext>
            </a:extLst>
          </p:cNvPr>
          <p:cNvPicPr>
            <a:picLocks noChangeAspect="1"/>
          </p:cNvPicPr>
          <p:nvPr/>
        </p:nvPicPr>
        <p:blipFill>
          <a:blip r:embed="rId3"/>
          <a:stretch>
            <a:fillRect/>
          </a:stretch>
        </p:blipFill>
        <p:spPr>
          <a:xfrm>
            <a:off x="10951598" y="4431247"/>
            <a:ext cx="1011486" cy="2157617"/>
          </a:xfrm>
          <a:prstGeom prst="rect">
            <a:avLst/>
          </a:prstGeom>
        </p:spPr>
      </p:pic>
      <p:pic>
        <p:nvPicPr>
          <p:cNvPr id="103" name="Picture 102">
            <a:extLst>
              <a:ext uri="{FF2B5EF4-FFF2-40B4-BE49-F238E27FC236}">
                <a16:creationId xmlns:a16="http://schemas.microsoft.com/office/drawing/2014/main" id="{4C746D86-AB5B-CF84-C213-1D6914246A09}"/>
              </a:ext>
            </a:extLst>
          </p:cNvPr>
          <p:cNvPicPr>
            <a:picLocks noChangeAspect="1"/>
          </p:cNvPicPr>
          <p:nvPr/>
        </p:nvPicPr>
        <p:blipFill>
          <a:blip r:embed="rId4"/>
          <a:stretch>
            <a:fillRect/>
          </a:stretch>
        </p:blipFill>
        <p:spPr>
          <a:xfrm>
            <a:off x="7421946" y="4455528"/>
            <a:ext cx="962588" cy="2086685"/>
          </a:xfrm>
          <a:prstGeom prst="rect">
            <a:avLst/>
          </a:prstGeom>
        </p:spPr>
      </p:pic>
      <p:sp>
        <p:nvSpPr>
          <p:cNvPr id="104" name="Left Brace 103">
            <a:extLst>
              <a:ext uri="{FF2B5EF4-FFF2-40B4-BE49-F238E27FC236}">
                <a16:creationId xmlns:a16="http://schemas.microsoft.com/office/drawing/2014/main" id="{0EADE3CC-6436-FEEC-3C0F-449339C183EB}"/>
              </a:ext>
            </a:extLst>
          </p:cNvPr>
          <p:cNvSpPr/>
          <p:nvPr/>
        </p:nvSpPr>
        <p:spPr>
          <a:xfrm>
            <a:off x="10951568" y="4468714"/>
            <a:ext cx="97116" cy="688644"/>
          </a:xfrm>
          <a:prstGeom prst="leftBrace">
            <a:avLst>
              <a:gd name="adj1" fmla="val 0"/>
              <a:gd name="adj2" fmla="val 4934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Left Brace 104">
            <a:extLst>
              <a:ext uri="{FF2B5EF4-FFF2-40B4-BE49-F238E27FC236}">
                <a16:creationId xmlns:a16="http://schemas.microsoft.com/office/drawing/2014/main" id="{563DA5D1-460F-C353-2B56-ED36C5570E20}"/>
              </a:ext>
            </a:extLst>
          </p:cNvPr>
          <p:cNvSpPr/>
          <p:nvPr/>
        </p:nvSpPr>
        <p:spPr>
          <a:xfrm flipH="1">
            <a:off x="8287418" y="4474589"/>
            <a:ext cx="97116" cy="688644"/>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9E70CD79-6875-D7AA-779B-C50756631EB2}"/>
              </a:ext>
            </a:extLst>
          </p:cNvPr>
          <p:cNvSpPr/>
          <p:nvPr/>
        </p:nvSpPr>
        <p:spPr>
          <a:xfrm>
            <a:off x="8873494" y="5982396"/>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9AA8B56D-2A0E-F9BC-1D59-979A0A079D2C}"/>
              </a:ext>
            </a:extLst>
          </p:cNvPr>
          <p:cNvSpPr/>
          <p:nvPr/>
        </p:nvSpPr>
        <p:spPr>
          <a:xfrm flipH="1">
            <a:off x="10444457" y="5977625"/>
            <a:ext cx="91154" cy="432032"/>
          </a:xfrm>
          <a:prstGeom prst="lef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Connector: Elbow 107">
            <a:extLst>
              <a:ext uri="{FF2B5EF4-FFF2-40B4-BE49-F238E27FC236}">
                <a16:creationId xmlns:a16="http://schemas.microsoft.com/office/drawing/2014/main" id="{5B499C4C-1D30-CE99-1568-E47B3C95E636}"/>
              </a:ext>
            </a:extLst>
          </p:cNvPr>
          <p:cNvCxnSpPr>
            <a:stCxn id="105" idx="1"/>
            <a:endCxn id="106" idx="1"/>
          </p:cNvCxnSpPr>
          <p:nvPr/>
        </p:nvCxnSpPr>
        <p:spPr>
          <a:xfrm>
            <a:off x="8384534" y="4818911"/>
            <a:ext cx="488960" cy="137950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B0CEE8A3-EFED-DFE1-1B2A-7B9DF8DF72ED}"/>
              </a:ext>
            </a:extLst>
          </p:cNvPr>
          <p:cNvCxnSpPr>
            <a:cxnSpLocks/>
          </p:cNvCxnSpPr>
          <p:nvPr/>
        </p:nvCxnSpPr>
        <p:spPr>
          <a:xfrm rot="10800000" flipV="1">
            <a:off x="10535773" y="4804070"/>
            <a:ext cx="420117" cy="138284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CDECC8B0-6250-5A5A-3493-B16FAAE5CDCA}"/>
              </a:ext>
            </a:extLst>
          </p:cNvPr>
          <p:cNvCxnSpPr>
            <a:cxnSpLocks/>
          </p:cNvCxnSpPr>
          <p:nvPr/>
        </p:nvCxnSpPr>
        <p:spPr>
          <a:xfrm flipV="1">
            <a:off x="8270057" y="4515053"/>
            <a:ext cx="719692" cy="983818"/>
          </a:xfrm>
          <a:prstGeom prst="bentConnector3">
            <a:avLst>
              <a:gd name="adj1" fmla="val 773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99F9875E-4E4E-21E1-47BC-9175E36CE032}"/>
              </a:ext>
            </a:extLst>
          </p:cNvPr>
          <p:cNvCxnSpPr>
            <a:cxnSpLocks/>
            <a:endCxn id="95" idx="1"/>
          </p:cNvCxnSpPr>
          <p:nvPr/>
        </p:nvCxnSpPr>
        <p:spPr>
          <a:xfrm flipV="1">
            <a:off x="8261530" y="5219125"/>
            <a:ext cx="730719" cy="583604"/>
          </a:xfrm>
          <a:prstGeom prst="bentConnector3">
            <a:avLst>
              <a:gd name="adj1" fmla="val 8273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ADA84AC4-0AAD-E154-5EE7-130295454AED}"/>
              </a:ext>
            </a:extLst>
          </p:cNvPr>
          <p:cNvCxnSpPr>
            <a:cxnSpLocks/>
            <a:endCxn id="94" idx="1"/>
          </p:cNvCxnSpPr>
          <p:nvPr/>
        </p:nvCxnSpPr>
        <p:spPr>
          <a:xfrm flipV="1">
            <a:off x="8270057" y="5567389"/>
            <a:ext cx="722192" cy="403080"/>
          </a:xfrm>
          <a:prstGeom prst="bentConnector3">
            <a:avLst>
              <a:gd name="adj1" fmla="val 6914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2BE7121F-69A2-AC8A-94C7-E5DC0ED5176A}"/>
              </a:ext>
            </a:extLst>
          </p:cNvPr>
          <p:cNvCxnSpPr>
            <a:cxnSpLocks/>
            <a:endCxn id="100" idx="1"/>
          </p:cNvCxnSpPr>
          <p:nvPr/>
        </p:nvCxnSpPr>
        <p:spPr>
          <a:xfrm flipV="1">
            <a:off x="8265775" y="5450410"/>
            <a:ext cx="726451" cy="699200"/>
          </a:xfrm>
          <a:prstGeom prst="bentConnector3">
            <a:avLst>
              <a:gd name="adj1" fmla="val 8585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4407DC90-FBC2-0C94-A9AB-44CDFF983ABB}"/>
              </a:ext>
            </a:extLst>
          </p:cNvPr>
          <p:cNvCxnSpPr>
            <a:cxnSpLocks/>
            <a:endCxn id="93" idx="3"/>
          </p:cNvCxnSpPr>
          <p:nvPr/>
        </p:nvCxnSpPr>
        <p:spPr>
          <a:xfrm rot="10800000">
            <a:off x="10425629" y="5797882"/>
            <a:ext cx="685395" cy="384790"/>
          </a:xfrm>
          <a:prstGeom prst="bentConnector3">
            <a:avLst>
              <a:gd name="adj1" fmla="val 3603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84C6CD54-3460-1FE6-FB0A-52F3A5F7F0DF}"/>
              </a:ext>
            </a:extLst>
          </p:cNvPr>
          <p:cNvCxnSpPr>
            <a:cxnSpLocks/>
          </p:cNvCxnSpPr>
          <p:nvPr/>
        </p:nvCxnSpPr>
        <p:spPr>
          <a:xfrm rot="10800000">
            <a:off x="10431102" y="4745870"/>
            <a:ext cx="674517" cy="1243303"/>
          </a:xfrm>
          <a:prstGeom prst="bentConnector3">
            <a:avLst>
              <a:gd name="adj1" fmla="val 7995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F5B65861-F007-C5E9-8700-8391F52CCB61}"/>
              </a:ext>
            </a:extLst>
          </p:cNvPr>
          <p:cNvCxnSpPr>
            <a:cxnSpLocks/>
          </p:cNvCxnSpPr>
          <p:nvPr/>
        </p:nvCxnSpPr>
        <p:spPr>
          <a:xfrm rot="10800000">
            <a:off x="10429126" y="5101058"/>
            <a:ext cx="667835" cy="709372"/>
          </a:xfrm>
          <a:prstGeom prst="bentConnector3">
            <a:avLst>
              <a:gd name="adj1" fmla="val 253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2B5CA6B-5F34-06C4-217D-1072EAC8F49C}"/>
              </a:ext>
            </a:extLst>
          </p:cNvPr>
          <p:cNvCxnSpPr>
            <a:cxnSpLocks/>
            <a:endCxn id="90" idx="3"/>
          </p:cNvCxnSpPr>
          <p:nvPr/>
        </p:nvCxnSpPr>
        <p:spPr>
          <a:xfrm rot="10800000" flipV="1">
            <a:off x="10425633" y="5525337"/>
            <a:ext cx="671329" cy="158068"/>
          </a:xfrm>
          <a:prstGeom prst="bentConnector3">
            <a:avLst>
              <a:gd name="adj1" fmla="val 111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7BB313BD-DC05-23DA-03DC-E2B7D99F14F8}"/>
              </a:ext>
            </a:extLst>
          </p:cNvPr>
          <p:cNvSpPr txBox="1"/>
          <p:nvPr/>
        </p:nvSpPr>
        <p:spPr>
          <a:xfrm>
            <a:off x="6550178" y="-11567"/>
            <a:ext cx="1670337" cy="400110"/>
          </a:xfrm>
          <a:prstGeom prst="rect">
            <a:avLst/>
          </a:prstGeom>
          <a:noFill/>
        </p:spPr>
        <p:txBody>
          <a:bodyPr wrap="square">
            <a:spAutoFit/>
          </a:bodyPr>
          <a:lstStyle/>
          <a:p>
            <a:pPr algn="ctr"/>
            <a:r>
              <a:rPr lang="en-US" sz="2000" dirty="0">
                <a:latin typeface="Lucida Console" panose="020B0609040504020204" pitchFamily="49" charset="0"/>
              </a:rPr>
              <a:t>(2</a:t>
            </a:r>
            <a:r>
              <a:rPr lang="en-US" sz="2800" baseline="30000" dirty="0">
                <a:latin typeface="Lucida Console" panose="020B0609040504020204" pitchFamily="49" charset="0"/>
              </a:rPr>
              <a:t>V</a:t>
            </a:r>
            <a:r>
              <a:rPr lang="en-US" sz="2000" dirty="0">
                <a:latin typeface="Lucida Console" panose="020B0609040504020204" pitchFamily="49" charset="0"/>
              </a:rPr>
              <a:t>)-1</a:t>
            </a:r>
            <a:endParaRPr lang="en-US" sz="2000" dirty="0"/>
          </a:p>
        </p:txBody>
      </p:sp>
      <p:sp>
        <p:nvSpPr>
          <p:cNvPr id="121" name="TextBox 120">
            <a:extLst>
              <a:ext uri="{FF2B5EF4-FFF2-40B4-BE49-F238E27FC236}">
                <a16:creationId xmlns:a16="http://schemas.microsoft.com/office/drawing/2014/main" id="{C8719E19-613F-4BB8-1024-BD2D1E583B91}"/>
              </a:ext>
            </a:extLst>
          </p:cNvPr>
          <p:cNvSpPr txBox="1"/>
          <p:nvPr/>
        </p:nvSpPr>
        <p:spPr>
          <a:xfrm>
            <a:off x="9131905" y="-7946"/>
            <a:ext cx="1670337" cy="400110"/>
          </a:xfrm>
          <a:prstGeom prst="rect">
            <a:avLst/>
          </a:prstGeom>
          <a:noFill/>
        </p:spPr>
        <p:txBody>
          <a:bodyPr wrap="square">
            <a:spAutoFit/>
          </a:bodyPr>
          <a:lstStyle/>
          <a:p>
            <a:pPr algn="ctr"/>
            <a:r>
              <a:rPr lang="en-US" sz="2000" dirty="0">
                <a:latin typeface="Lucida Console" panose="020B0609040504020204" pitchFamily="49" charset="0"/>
              </a:rPr>
              <a:t>(2</a:t>
            </a:r>
            <a:r>
              <a:rPr lang="en-US" sz="2800" baseline="30000" dirty="0">
                <a:latin typeface="Lucida Console" panose="020B0609040504020204" pitchFamily="49" charset="0"/>
              </a:rPr>
              <a:t>V</a:t>
            </a:r>
            <a:r>
              <a:rPr lang="en-US" sz="2000" dirty="0">
                <a:latin typeface="Lucida Console" panose="020B0609040504020204" pitchFamily="49" charset="0"/>
              </a:rPr>
              <a:t>)-1</a:t>
            </a:r>
            <a:endParaRPr lang="en-US" sz="2000" dirty="0"/>
          </a:p>
        </p:txBody>
      </p:sp>
      <p:sp>
        <p:nvSpPr>
          <p:cNvPr id="122" name="TextBox 121">
            <a:extLst>
              <a:ext uri="{FF2B5EF4-FFF2-40B4-BE49-F238E27FC236}">
                <a16:creationId xmlns:a16="http://schemas.microsoft.com/office/drawing/2014/main" id="{6C775B2E-4EB8-211C-8BA5-FB355606A52E}"/>
              </a:ext>
            </a:extLst>
          </p:cNvPr>
          <p:cNvSpPr txBox="1"/>
          <p:nvPr/>
        </p:nvSpPr>
        <p:spPr>
          <a:xfrm>
            <a:off x="7508093" y="3370951"/>
            <a:ext cx="541423" cy="397125"/>
          </a:xfrm>
          <a:prstGeom prst="rect">
            <a:avLst/>
          </a:prstGeom>
          <a:noFill/>
        </p:spPr>
        <p:txBody>
          <a:bodyPr wrap="square">
            <a:spAutoFit/>
          </a:bodyPr>
          <a:lstStyle/>
          <a:p>
            <a:pPr algn="ctr"/>
            <a:r>
              <a:rPr lang="en-US" sz="2000" dirty="0">
                <a:latin typeface="Lucida Console" panose="020B0609040504020204" pitchFamily="49" charset="0"/>
              </a:rPr>
              <a:t>0</a:t>
            </a:r>
            <a:endParaRPr lang="en-US" sz="2000" dirty="0"/>
          </a:p>
        </p:txBody>
      </p:sp>
      <p:sp>
        <p:nvSpPr>
          <p:cNvPr id="123" name="TextBox 122">
            <a:extLst>
              <a:ext uri="{FF2B5EF4-FFF2-40B4-BE49-F238E27FC236}">
                <a16:creationId xmlns:a16="http://schemas.microsoft.com/office/drawing/2014/main" id="{22538E50-CB7B-BDBF-012E-F5B711434F48}"/>
              </a:ext>
            </a:extLst>
          </p:cNvPr>
          <p:cNvSpPr txBox="1"/>
          <p:nvPr/>
        </p:nvSpPr>
        <p:spPr>
          <a:xfrm>
            <a:off x="10055539" y="3375498"/>
            <a:ext cx="541423" cy="397125"/>
          </a:xfrm>
          <a:prstGeom prst="rect">
            <a:avLst/>
          </a:prstGeom>
          <a:noFill/>
        </p:spPr>
        <p:txBody>
          <a:bodyPr wrap="square">
            <a:spAutoFit/>
          </a:bodyPr>
          <a:lstStyle/>
          <a:p>
            <a:pPr algn="ctr"/>
            <a:r>
              <a:rPr lang="en-US" sz="2000" dirty="0">
                <a:latin typeface="Lucida Console" panose="020B0609040504020204" pitchFamily="49" charset="0"/>
              </a:rPr>
              <a:t>0</a:t>
            </a:r>
            <a:endParaRPr lang="en-US" sz="2000" dirty="0"/>
          </a:p>
        </p:txBody>
      </p:sp>
      <p:sp>
        <p:nvSpPr>
          <p:cNvPr id="124" name="TextBox 123">
            <a:extLst>
              <a:ext uri="{FF2B5EF4-FFF2-40B4-BE49-F238E27FC236}">
                <a16:creationId xmlns:a16="http://schemas.microsoft.com/office/drawing/2014/main" id="{ED755069-A32F-35EB-E6B6-FF6089EBB6D5}"/>
              </a:ext>
            </a:extLst>
          </p:cNvPr>
          <p:cNvSpPr txBox="1"/>
          <p:nvPr/>
        </p:nvSpPr>
        <p:spPr>
          <a:xfrm>
            <a:off x="8529647" y="6303707"/>
            <a:ext cx="541423" cy="397125"/>
          </a:xfrm>
          <a:prstGeom prst="rect">
            <a:avLst/>
          </a:prstGeom>
          <a:noFill/>
        </p:spPr>
        <p:txBody>
          <a:bodyPr wrap="square">
            <a:spAutoFit/>
          </a:bodyPr>
          <a:lstStyle/>
          <a:p>
            <a:pPr algn="ctr"/>
            <a:r>
              <a:rPr lang="en-US" sz="2000" dirty="0">
                <a:latin typeface="Lucida Console" panose="020B0609040504020204" pitchFamily="49" charset="0"/>
              </a:rPr>
              <a:t>0</a:t>
            </a:r>
            <a:endParaRPr lang="en-US" sz="2000" dirty="0"/>
          </a:p>
        </p:txBody>
      </p:sp>
      <p:sp>
        <p:nvSpPr>
          <p:cNvPr id="125" name="TextBox 124">
            <a:extLst>
              <a:ext uri="{FF2B5EF4-FFF2-40B4-BE49-F238E27FC236}">
                <a16:creationId xmlns:a16="http://schemas.microsoft.com/office/drawing/2014/main" id="{15594C3E-2E15-4453-8705-23F177244B37}"/>
              </a:ext>
            </a:extLst>
          </p:cNvPr>
          <p:cNvSpPr txBox="1"/>
          <p:nvPr/>
        </p:nvSpPr>
        <p:spPr>
          <a:xfrm>
            <a:off x="8122122" y="4223603"/>
            <a:ext cx="1355510" cy="338554"/>
          </a:xfrm>
          <a:prstGeom prst="rect">
            <a:avLst/>
          </a:prstGeom>
          <a:noFill/>
        </p:spPr>
        <p:txBody>
          <a:bodyPr wrap="square">
            <a:spAutoFit/>
          </a:bodyPr>
          <a:lstStyle/>
          <a:p>
            <a:pPr algn="ctr"/>
            <a:r>
              <a:rPr lang="en-US" sz="1600" dirty="0">
                <a:latin typeface="Lucida Console" panose="020B0609040504020204" pitchFamily="49" charset="0"/>
              </a:rPr>
              <a:t>(2</a:t>
            </a:r>
            <a:r>
              <a:rPr lang="en-US" sz="2000" baseline="20000" dirty="0">
                <a:latin typeface="Lucida Console" panose="020B0609040504020204" pitchFamily="49" charset="0"/>
              </a:rPr>
              <a:t>P</a:t>
            </a:r>
            <a:r>
              <a:rPr lang="en-US" sz="1600" dirty="0">
                <a:latin typeface="Lucida Console" panose="020B0609040504020204" pitchFamily="49" charset="0"/>
              </a:rPr>
              <a:t>)-1</a:t>
            </a:r>
            <a:endParaRPr lang="en-US" sz="1600" dirty="0"/>
          </a:p>
        </p:txBody>
      </p:sp>
    </p:spTree>
    <p:extLst>
      <p:ext uri="{BB962C8B-B14F-4D97-AF65-F5344CB8AC3E}">
        <p14:creationId xmlns:p14="http://schemas.microsoft.com/office/powerpoint/2010/main" val="19235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679E9-0CCB-877F-4CF3-3B737C11AA57}"/>
              </a:ext>
            </a:extLst>
          </p:cNvPr>
          <p:cNvSpPr>
            <a:spLocks noGrp="1"/>
          </p:cNvSpPr>
          <p:nvPr>
            <p:ph idx="1"/>
          </p:nvPr>
        </p:nvSpPr>
        <p:spPr>
          <a:xfrm>
            <a:off x="96794" y="895263"/>
            <a:ext cx="6773563" cy="5839169"/>
          </a:xfrm>
        </p:spPr>
        <p:txBody>
          <a:bodyPr>
            <a:normAutofit fontScale="92500" lnSpcReduction="10000"/>
          </a:bodyPr>
          <a:lstStyle/>
          <a:p>
            <a:r>
              <a:rPr lang="en-US" sz="3200" dirty="0"/>
              <a:t>Don’t let code (i.e., CPU instructions) access physical memory directly</a:t>
            </a:r>
          </a:p>
          <a:p>
            <a:r>
              <a:rPr lang="en-US" sz="3200" dirty="0"/>
              <a:t>Instead, use indirection!</a:t>
            </a:r>
          </a:p>
          <a:p>
            <a:pPr lvl="1"/>
            <a:r>
              <a:rPr lang="en-US" sz="2800" dirty="0"/>
              <a:t>CPU instructions manipulate virtual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V</a:t>
            </a:r>
            <a:r>
              <a:rPr lang="en-US" sz="2800" dirty="0">
                <a:latin typeface="Lucida Console" panose="020B0609040504020204" pitchFamily="49" charset="0"/>
              </a:rPr>
              <a:t>)-1]</a:t>
            </a:r>
          </a:p>
          <a:p>
            <a:pPr lvl="1"/>
            <a:r>
              <a:rPr lang="en-US" sz="2800" dirty="0"/>
              <a:t>The kernel defines the mapping between virtual addresses and physical memory addresses in </a:t>
            </a:r>
            <a:r>
              <a:rPr lang="en-US" sz="2800" dirty="0">
                <a:latin typeface="Lucida Console" panose="020B0609040504020204" pitchFamily="49" charset="0"/>
              </a:rPr>
              <a:t>[0, (2</a:t>
            </a:r>
            <a:r>
              <a:rPr lang="en-US" sz="3600" baseline="30000" dirty="0">
                <a:latin typeface="Lucida Console" panose="020B0609040504020204" pitchFamily="49" charset="0"/>
              </a:rPr>
              <a:t>P</a:t>
            </a:r>
            <a:r>
              <a:rPr lang="en-US" sz="2800" dirty="0">
                <a:latin typeface="Lucida Console" panose="020B0609040504020204" pitchFamily="49" charset="0"/>
              </a:rPr>
              <a:t>)-1]</a:t>
            </a:r>
          </a:p>
          <a:p>
            <a:pPr lvl="1"/>
            <a:r>
              <a:rPr lang="en-US" sz="2800" dirty="0"/>
              <a:t>Kernel installs the appropriate virtual-to-physical mapping (the </a:t>
            </a:r>
            <a:r>
              <a:rPr lang="en-US" sz="2800" b="1" i="1" dirty="0"/>
              <a:t>page table</a:t>
            </a:r>
            <a:r>
              <a:rPr lang="en-US" sz="2800" dirty="0"/>
              <a:t>) when context-switching to a particular process</a:t>
            </a:r>
          </a:p>
          <a:p>
            <a:pPr lvl="1"/>
            <a:r>
              <a:rPr lang="en-US" sz="2800" dirty="0"/>
              <a:t>A CPU’s MMU hardware enforces the kernel-established mapping</a:t>
            </a:r>
          </a:p>
          <a:p>
            <a:pPr lvl="1"/>
            <a:r>
              <a:rPr lang="en-US" sz="2800" dirty="0"/>
              <a:t>Physical memory addresses are what the CPU actually sends to the DRAM hardware</a:t>
            </a:r>
          </a:p>
          <a:p>
            <a:endParaRPr lang="en-US" sz="3200" dirty="0"/>
          </a:p>
        </p:txBody>
      </p:sp>
      <p:grpSp>
        <p:nvGrpSpPr>
          <p:cNvPr id="4" name="Group 3">
            <a:extLst>
              <a:ext uri="{FF2B5EF4-FFF2-40B4-BE49-F238E27FC236}">
                <a16:creationId xmlns:a16="http://schemas.microsoft.com/office/drawing/2014/main" id="{53132A23-4375-9DA5-AC6D-1B7850FEC484}"/>
              </a:ext>
            </a:extLst>
          </p:cNvPr>
          <p:cNvGrpSpPr/>
          <p:nvPr/>
        </p:nvGrpSpPr>
        <p:grpSpPr>
          <a:xfrm>
            <a:off x="7273057" y="3609524"/>
            <a:ext cx="4657911" cy="1926301"/>
            <a:chOff x="197145" y="4931699"/>
            <a:chExt cx="4657911" cy="1926301"/>
          </a:xfrm>
        </p:grpSpPr>
        <p:sp>
          <p:nvSpPr>
            <p:cNvPr id="5" name="Rectangle 4">
              <a:extLst>
                <a:ext uri="{FF2B5EF4-FFF2-40B4-BE49-F238E27FC236}">
                  <a16:creationId xmlns:a16="http://schemas.microsoft.com/office/drawing/2014/main" id="{3A366ADE-9D8D-FA5B-59F9-7FAFD0CF82F5}"/>
                </a:ext>
              </a:extLst>
            </p:cNvPr>
            <p:cNvSpPr/>
            <p:nvPr/>
          </p:nvSpPr>
          <p:spPr>
            <a:xfrm>
              <a:off x="258046" y="5278497"/>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 name="TextBox 5">
              <a:extLst>
                <a:ext uri="{FF2B5EF4-FFF2-40B4-BE49-F238E27FC236}">
                  <a16:creationId xmlns:a16="http://schemas.microsoft.com/office/drawing/2014/main" id="{B2BB603B-2B3C-9949-75C0-5C08D242719F}"/>
                </a:ext>
              </a:extLst>
            </p:cNvPr>
            <p:cNvSpPr txBox="1"/>
            <p:nvPr/>
          </p:nvSpPr>
          <p:spPr>
            <a:xfrm>
              <a:off x="197145" y="6488668"/>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7" name="TextBox 6">
              <a:extLst>
                <a:ext uri="{FF2B5EF4-FFF2-40B4-BE49-F238E27FC236}">
                  <a16:creationId xmlns:a16="http://schemas.microsoft.com/office/drawing/2014/main" id="{37A80162-DA4F-E112-2C14-24130675F4B1}"/>
                </a:ext>
              </a:extLst>
            </p:cNvPr>
            <p:cNvSpPr txBox="1"/>
            <p:nvPr/>
          </p:nvSpPr>
          <p:spPr>
            <a:xfrm>
              <a:off x="1039601" y="6488668"/>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8" name="TextBox 7">
              <a:extLst>
                <a:ext uri="{FF2B5EF4-FFF2-40B4-BE49-F238E27FC236}">
                  <a16:creationId xmlns:a16="http://schemas.microsoft.com/office/drawing/2014/main" id="{5E7F042A-9E20-DC33-7EA6-9CB4D7F7A413}"/>
                </a:ext>
              </a:extLst>
            </p:cNvPr>
            <p:cNvSpPr txBox="1"/>
            <p:nvPr/>
          </p:nvSpPr>
          <p:spPr>
            <a:xfrm>
              <a:off x="2013362" y="6488668"/>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9" name="TextBox 8">
              <a:extLst>
                <a:ext uri="{FF2B5EF4-FFF2-40B4-BE49-F238E27FC236}">
                  <a16:creationId xmlns:a16="http://schemas.microsoft.com/office/drawing/2014/main" id="{DA255FFC-22C4-E483-E50F-26A63DC8DCE0}"/>
                </a:ext>
              </a:extLst>
            </p:cNvPr>
            <p:cNvSpPr txBox="1"/>
            <p:nvPr/>
          </p:nvSpPr>
          <p:spPr>
            <a:xfrm>
              <a:off x="3398310" y="6488668"/>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10" name="Picture 9">
              <a:extLst>
                <a:ext uri="{FF2B5EF4-FFF2-40B4-BE49-F238E27FC236}">
                  <a16:creationId xmlns:a16="http://schemas.microsoft.com/office/drawing/2014/main" id="{F0C91AA9-C419-9F82-FA18-3C5979E1FC2C}"/>
                </a:ext>
              </a:extLst>
            </p:cNvPr>
            <p:cNvPicPr>
              <a:picLocks noChangeAspect="1"/>
            </p:cNvPicPr>
            <p:nvPr/>
          </p:nvPicPr>
          <p:blipFill rotWithShape="1">
            <a:blip r:embed="rId3">
              <a:extLst>
                <a:ext uri="{28A0092B-C50C-407E-A947-70E740481C1C}">
                  <a14:useLocalDpi xmlns:a14="http://schemas.microsoft.com/office/drawing/2010/main" val="0"/>
                </a:ext>
              </a:extLst>
            </a:blip>
            <a:srcRect t="19838" b="22330"/>
            <a:stretch/>
          </p:blipFill>
          <p:spPr>
            <a:xfrm>
              <a:off x="239353" y="6128158"/>
              <a:ext cx="754308" cy="436228"/>
            </a:xfrm>
            <a:prstGeom prst="rect">
              <a:avLst/>
            </a:prstGeom>
          </p:spPr>
        </p:pic>
        <p:cxnSp>
          <p:nvCxnSpPr>
            <p:cNvPr id="11" name="Straight Connector 10">
              <a:extLst>
                <a:ext uri="{FF2B5EF4-FFF2-40B4-BE49-F238E27FC236}">
                  <a16:creationId xmlns:a16="http://schemas.microsoft.com/office/drawing/2014/main" id="{746FA7F6-A5B8-FFDE-D03E-8000CD1F49BC}"/>
                </a:ext>
              </a:extLst>
            </p:cNvPr>
            <p:cNvCxnSpPr/>
            <p:nvPr/>
          </p:nvCxnSpPr>
          <p:spPr>
            <a:xfrm>
              <a:off x="584133" y="6013183"/>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3B7079D-9146-9F6A-D190-1FCEA0C6633F}"/>
                </a:ext>
              </a:extLst>
            </p:cNvPr>
            <p:cNvPicPr>
              <a:picLocks noChangeAspect="1"/>
            </p:cNvPicPr>
            <p:nvPr/>
          </p:nvPicPr>
          <p:blipFill>
            <a:blip r:embed="rId4"/>
            <a:stretch>
              <a:fillRect/>
            </a:stretch>
          </p:blipFill>
          <p:spPr>
            <a:xfrm rot="5400000">
              <a:off x="1235143" y="5986407"/>
              <a:ext cx="598815" cy="719730"/>
            </a:xfrm>
            <a:prstGeom prst="rect">
              <a:avLst/>
            </a:prstGeom>
          </p:spPr>
        </p:pic>
        <p:cxnSp>
          <p:nvCxnSpPr>
            <p:cNvPr id="13" name="Straight Connector 12">
              <a:extLst>
                <a:ext uri="{FF2B5EF4-FFF2-40B4-BE49-F238E27FC236}">
                  <a16:creationId xmlns:a16="http://schemas.microsoft.com/office/drawing/2014/main" id="{CAA02E29-5F7F-CAE4-D30F-94AD3F11FAD4}"/>
                </a:ext>
              </a:extLst>
            </p:cNvPr>
            <p:cNvCxnSpPr/>
            <p:nvPr/>
          </p:nvCxnSpPr>
          <p:spPr>
            <a:xfrm>
              <a:off x="1503244" y="5955028"/>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11953BC-E9B5-468A-DB05-9C2A70AE4160}"/>
                </a:ext>
              </a:extLst>
            </p:cNvPr>
            <p:cNvGrpSpPr/>
            <p:nvPr/>
          </p:nvGrpSpPr>
          <p:grpSpPr>
            <a:xfrm>
              <a:off x="1924764" y="5877087"/>
              <a:ext cx="1603868" cy="768593"/>
              <a:chOff x="9486633" y="5877087"/>
              <a:chExt cx="1603868" cy="768593"/>
            </a:xfrm>
          </p:grpSpPr>
          <p:pic>
            <p:nvPicPr>
              <p:cNvPr id="38" name="Picture 37">
                <a:extLst>
                  <a:ext uri="{FF2B5EF4-FFF2-40B4-BE49-F238E27FC236}">
                    <a16:creationId xmlns:a16="http://schemas.microsoft.com/office/drawing/2014/main" id="{92B2CF13-F635-DD0D-7A6F-B02B07D1B4E9}"/>
                  </a:ext>
                </a:extLst>
              </p:cNvPr>
              <p:cNvPicPr>
                <a:picLocks noChangeAspect="1"/>
              </p:cNvPicPr>
              <p:nvPr/>
            </p:nvPicPr>
            <p:blipFill>
              <a:blip r:embed="rId5"/>
              <a:stretch>
                <a:fillRect/>
              </a:stretch>
            </p:blipFill>
            <p:spPr>
              <a:xfrm>
                <a:off x="9486633" y="5877087"/>
                <a:ext cx="1603868" cy="768593"/>
              </a:xfrm>
              <a:prstGeom prst="rect">
                <a:avLst/>
              </a:prstGeom>
            </p:spPr>
          </p:pic>
          <p:cxnSp>
            <p:nvCxnSpPr>
              <p:cNvPr id="39" name="Straight Connector 38">
                <a:extLst>
                  <a:ext uri="{FF2B5EF4-FFF2-40B4-BE49-F238E27FC236}">
                    <a16:creationId xmlns:a16="http://schemas.microsoft.com/office/drawing/2014/main" id="{222372A1-5CAE-D783-B7FF-D03A4F8DA41B}"/>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632C35A-286B-BE1E-4A23-3106FFF330B7}"/>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574C9505-374D-5CAD-33B0-9D198E1EB5D8}"/>
                </a:ext>
              </a:extLst>
            </p:cNvPr>
            <p:cNvPicPr>
              <a:picLocks noChangeAspect="1"/>
            </p:cNvPicPr>
            <p:nvPr/>
          </p:nvPicPr>
          <p:blipFill>
            <a:blip r:embed="rId6"/>
            <a:stretch>
              <a:fillRect/>
            </a:stretch>
          </p:blipFill>
          <p:spPr>
            <a:xfrm rot="10800000">
              <a:off x="3749409" y="5934841"/>
              <a:ext cx="766934" cy="700618"/>
            </a:xfrm>
            <a:prstGeom prst="rect">
              <a:avLst/>
            </a:prstGeom>
          </p:spPr>
        </p:pic>
        <p:pic>
          <p:nvPicPr>
            <p:cNvPr id="16" name="Picture 15">
              <a:extLst>
                <a:ext uri="{FF2B5EF4-FFF2-40B4-BE49-F238E27FC236}">
                  <a16:creationId xmlns:a16="http://schemas.microsoft.com/office/drawing/2014/main" id="{CE486AE6-C242-36ED-9EF8-B2F61453C62B}"/>
                </a:ext>
              </a:extLst>
            </p:cNvPr>
            <p:cNvPicPr>
              <a:picLocks noChangeAspect="1"/>
            </p:cNvPicPr>
            <p:nvPr/>
          </p:nvPicPr>
          <p:blipFill>
            <a:blip r:embed="rId7"/>
            <a:stretch>
              <a:fillRect/>
            </a:stretch>
          </p:blipFill>
          <p:spPr>
            <a:xfrm>
              <a:off x="494858" y="4931699"/>
              <a:ext cx="560425" cy="560425"/>
            </a:xfrm>
            <a:prstGeom prst="rect">
              <a:avLst/>
            </a:prstGeom>
          </p:spPr>
        </p:pic>
        <p:grpSp>
          <p:nvGrpSpPr>
            <p:cNvPr id="17" name="Group 16">
              <a:extLst>
                <a:ext uri="{FF2B5EF4-FFF2-40B4-BE49-F238E27FC236}">
                  <a16:creationId xmlns:a16="http://schemas.microsoft.com/office/drawing/2014/main" id="{90192915-5723-FC25-5A97-067545006695}"/>
                </a:ext>
              </a:extLst>
            </p:cNvPr>
            <p:cNvGrpSpPr/>
            <p:nvPr/>
          </p:nvGrpSpPr>
          <p:grpSpPr>
            <a:xfrm>
              <a:off x="1408225" y="4931700"/>
              <a:ext cx="2883059" cy="564196"/>
              <a:chOff x="8957216" y="4931700"/>
              <a:chExt cx="2883059" cy="564196"/>
            </a:xfrm>
          </p:grpSpPr>
          <p:pic>
            <p:nvPicPr>
              <p:cNvPr id="34" name="Picture 33">
                <a:extLst>
                  <a:ext uri="{FF2B5EF4-FFF2-40B4-BE49-F238E27FC236}">
                    <a16:creationId xmlns:a16="http://schemas.microsoft.com/office/drawing/2014/main" id="{1A9AE582-3CAE-85A0-72E1-472D466BC133}"/>
                  </a:ext>
                </a:extLst>
              </p:cNvPr>
              <p:cNvPicPr>
                <a:picLocks noChangeAspect="1"/>
              </p:cNvPicPr>
              <p:nvPr/>
            </p:nvPicPr>
            <p:blipFill>
              <a:blip r:embed="rId7"/>
              <a:stretch>
                <a:fillRect/>
              </a:stretch>
            </p:blipFill>
            <p:spPr>
              <a:xfrm>
                <a:off x="8957216" y="4931700"/>
                <a:ext cx="560425" cy="560425"/>
              </a:xfrm>
              <a:prstGeom prst="rect">
                <a:avLst/>
              </a:prstGeom>
            </p:spPr>
          </p:pic>
          <p:grpSp>
            <p:nvGrpSpPr>
              <p:cNvPr id="35" name="Group 34">
                <a:extLst>
                  <a:ext uri="{FF2B5EF4-FFF2-40B4-BE49-F238E27FC236}">
                    <a16:creationId xmlns:a16="http://schemas.microsoft.com/office/drawing/2014/main" id="{92D08B63-9276-EADB-0ACD-2D452A4E50ED}"/>
                  </a:ext>
                </a:extLst>
              </p:cNvPr>
              <p:cNvGrpSpPr/>
              <p:nvPr/>
            </p:nvGrpSpPr>
            <p:grpSpPr>
              <a:xfrm>
                <a:off x="10366483" y="4935470"/>
                <a:ext cx="1473792" cy="560426"/>
                <a:chOff x="8043849" y="4931699"/>
                <a:chExt cx="1473792" cy="560426"/>
              </a:xfrm>
            </p:grpSpPr>
            <p:pic>
              <p:nvPicPr>
                <p:cNvPr id="36" name="Picture 35">
                  <a:extLst>
                    <a:ext uri="{FF2B5EF4-FFF2-40B4-BE49-F238E27FC236}">
                      <a16:creationId xmlns:a16="http://schemas.microsoft.com/office/drawing/2014/main" id="{FE2463EB-AF9F-C14E-AC09-78C80CC9CABF}"/>
                    </a:ext>
                  </a:extLst>
                </p:cNvPr>
                <p:cNvPicPr>
                  <a:picLocks noChangeAspect="1"/>
                </p:cNvPicPr>
                <p:nvPr/>
              </p:nvPicPr>
              <p:blipFill>
                <a:blip r:embed="rId7"/>
                <a:stretch>
                  <a:fillRect/>
                </a:stretch>
              </p:blipFill>
              <p:spPr>
                <a:xfrm>
                  <a:off x="8043849" y="4931699"/>
                  <a:ext cx="560425" cy="560425"/>
                </a:xfrm>
                <a:prstGeom prst="rect">
                  <a:avLst/>
                </a:prstGeom>
              </p:spPr>
            </p:pic>
            <p:pic>
              <p:nvPicPr>
                <p:cNvPr id="37" name="Picture 36">
                  <a:extLst>
                    <a:ext uri="{FF2B5EF4-FFF2-40B4-BE49-F238E27FC236}">
                      <a16:creationId xmlns:a16="http://schemas.microsoft.com/office/drawing/2014/main" id="{4295E598-28E6-8A79-BA5A-B39675373CBD}"/>
                    </a:ext>
                  </a:extLst>
                </p:cNvPr>
                <p:cNvPicPr>
                  <a:picLocks noChangeAspect="1"/>
                </p:cNvPicPr>
                <p:nvPr/>
              </p:nvPicPr>
              <p:blipFill>
                <a:blip r:embed="rId7"/>
                <a:stretch>
                  <a:fillRect/>
                </a:stretch>
              </p:blipFill>
              <p:spPr>
                <a:xfrm>
                  <a:off x="8957216" y="4931700"/>
                  <a:ext cx="560425" cy="560425"/>
                </a:xfrm>
                <a:prstGeom prst="rect">
                  <a:avLst/>
                </a:prstGeom>
              </p:spPr>
            </p:pic>
          </p:grpSp>
        </p:grpSp>
        <p:grpSp>
          <p:nvGrpSpPr>
            <p:cNvPr id="18" name="Group 17">
              <a:extLst>
                <a:ext uri="{FF2B5EF4-FFF2-40B4-BE49-F238E27FC236}">
                  <a16:creationId xmlns:a16="http://schemas.microsoft.com/office/drawing/2014/main" id="{77EFAE80-1135-6E2E-9C85-CAC6C36A5874}"/>
                </a:ext>
              </a:extLst>
            </p:cNvPr>
            <p:cNvGrpSpPr>
              <a:grpSpLocks noChangeAspect="1"/>
            </p:cNvGrpSpPr>
            <p:nvPr/>
          </p:nvGrpSpPr>
          <p:grpSpPr>
            <a:xfrm>
              <a:off x="218438" y="5069471"/>
              <a:ext cx="466605" cy="284880"/>
              <a:chOff x="7946524" y="5652130"/>
              <a:chExt cx="554518" cy="338554"/>
            </a:xfrm>
          </p:grpSpPr>
          <p:sp>
            <p:nvSpPr>
              <p:cNvPr id="32" name="Rectangle: Rounded Corners 31">
                <a:extLst>
                  <a:ext uri="{FF2B5EF4-FFF2-40B4-BE49-F238E27FC236}">
                    <a16:creationId xmlns:a16="http://schemas.microsoft.com/office/drawing/2014/main" id="{67097681-6085-31B9-2650-F474F3082DED}"/>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691809DB-DBD2-C9F0-97A2-6A77F2EBF5DC}"/>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19" name="Group 18">
              <a:extLst>
                <a:ext uri="{FF2B5EF4-FFF2-40B4-BE49-F238E27FC236}">
                  <a16:creationId xmlns:a16="http://schemas.microsoft.com/office/drawing/2014/main" id="{17518432-C0A1-6595-45CA-FB2EC1EC731B}"/>
                </a:ext>
              </a:extLst>
            </p:cNvPr>
            <p:cNvGrpSpPr>
              <a:grpSpLocks noChangeAspect="1"/>
            </p:cNvGrpSpPr>
            <p:nvPr/>
          </p:nvGrpSpPr>
          <p:grpSpPr>
            <a:xfrm>
              <a:off x="1797073" y="5073242"/>
              <a:ext cx="466605" cy="284880"/>
              <a:chOff x="7946524" y="5652130"/>
              <a:chExt cx="554518" cy="338554"/>
            </a:xfrm>
          </p:grpSpPr>
          <p:sp>
            <p:nvSpPr>
              <p:cNvPr id="30" name="Rectangle: Rounded Corners 29">
                <a:extLst>
                  <a:ext uri="{FF2B5EF4-FFF2-40B4-BE49-F238E27FC236}">
                    <a16:creationId xmlns:a16="http://schemas.microsoft.com/office/drawing/2014/main" id="{EA20E18D-75E6-03A7-A174-B62327A70CD3}"/>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DAE96659-AC06-2BA6-5F52-C41D7AD94894}"/>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0" name="Group 19">
              <a:extLst>
                <a:ext uri="{FF2B5EF4-FFF2-40B4-BE49-F238E27FC236}">
                  <a16:creationId xmlns:a16="http://schemas.microsoft.com/office/drawing/2014/main" id="{4795CE5D-0A4E-066E-36A8-0F7F142960B7}"/>
                </a:ext>
              </a:extLst>
            </p:cNvPr>
            <p:cNvGrpSpPr>
              <a:grpSpLocks noChangeAspect="1"/>
            </p:cNvGrpSpPr>
            <p:nvPr/>
          </p:nvGrpSpPr>
          <p:grpSpPr>
            <a:xfrm>
              <a:off x="2522464" y="5073610"/>
              <a:ext cx="466605" cy="284880"/>
              <a:chOff x="7946524" y="5652130"/>
              <a:chExt cx="554518" cy="338554"/>
            </a:xfrm>
          </p:grpSpPr>
          <p:sp>
            <p:nvSpPr>
              <p:cNvPr id="28" name="Rectangle: Rounded Corners 27">
                <a:extLst>
                  <a:ext uri="{FF2B5EF4-FFF2-40B4-BE49-F238E27FC236}">
                    <a16:creationId xmlns:a16="http://schemas.microsoft.com/office/drawing/2014/main" id="{B49E0EA7-7DEB-8B59-825B-19DCBA4A8E75}"/>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6EEA6B0A-3A32-7A39-BE4E-7673EFB52EC7}"/>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1" name="Group 20">
              <a:extLst>
                <a:ext uri="{FF2B5EF4-FFF2-40B4-BE49-F238E27FC236}">
                  <a16:creationId xmlns:a16="http://schemas.microsoft.com/office/drawing/2014/main" id="{1570476F-9148-12ED-867F-35BAD47F2E86}"/>
                </a:ext>
              </a:extLst>
            </p:cNvPr>
            <p:cNvGrpSpPr>
              <a:grpSpLocks noChangeAspect="1"/>
            </p:cNvGrpSpPr>
            <p:nvPr/>
          </p:nvGrpSpPr>
          <p:grpSpPr>
            <a:xfrm>
              <a:off x="4094286" y="5068244"/>
              <a:ext cx="466605" cy="284880"/>
              <a:chOff x="7946524" y="5652130"/>
              <a:chExt cx="554518" cy="338554"/>
            </a:xfrm>
          </p:grpSpPr>
          <p:sp>
            <p:nvSpPr>
              <p:cNvPr id="26" name="Rectangle: Rounded Corners 25">
                <a:extLst>
                  <a:ext uri="{FF2B5EF4-FFF2-40B4-BE49-F238E27FC236}">
                    <a16:creationId xmlns:a16="http://schemas.microsoft.com/office/drawing/2014/main" id="{7678B57F-14AE-CAC1-E00E-B5111AE36F0E}"/>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E3690CA8-8555-43CC-2708-7F8AC2F98DBA}"/>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22" name="Picture 21">
              <a:extLst>
                <a:ext uri="{FF2B5EF4-FFF2-40B4-BE49-F238E27FC236}">
                  <a16:creationId xmlns:a16="http://schemas.microsoft.com/office/drawing/2014/main" id="{D1E953AB-28D9-4CB5-83DC-68A3D42B0DBD}"/>
                </a:ext>
              </a:extLst>
            </p:cNvPr>
            <p:cNvPicPr>
              <a:picLocks noChangeAspect="1"/>
            </p:cNvPicPr>
            <p:nvPr/>
          </p:nvPicPr>
          <p:blipFill>
            <a:blip r:embed="rId8"/>
            <a:stretch>
              <a:fillRect/>
            </a:stretch>
          </p:blipFill>
          <p:spPr>
            <a:xfrm flipH="1">
              <a:off x="656781" y="5272115"/>
              <a:ext cx="256314" cy="255994"/>
            </a:xfrm>
            <a:prstGeom prst="rect">
              <a:avLst/>
            </a:prstGeom>
          </p:spPr>
        </p:pic>
        <p:pic>
          <p:nvPicPr>
            <p:cNvPr id="23" name="Picture 22">
              <a:extLst>
                <a:ext uri="{FF2B5EF4-FFF2-40B4-BE49-F238E27FC236}">
                  <a16:creationId xmlns:a16="http://schemas.microsoft.com/office/drawing/2014/main" id="{E2796936-C784-00CA-8481-BA1B91446A8B}"/>
                </a:ext>
              </a:extLst>
            </p:cNvPr>
            <p:cNvPicPr>
              <a:picLocks noChangeAspect="1"/>
            </p:cNvPicPr>
            <p:nvPr/>
          </p:nvPicPr>
          <p:blipFill>
            <a:blip r:embed="rId8"/>
            <a:stretch>
              <a:fillRect/>
            </a:stretch>
          </p:blipFill>
          <p:spPr>
            <a:xfrm flipH="1">
              <a:off x="1568754" y="5278497"/>
              <a:ext cx="256314" cy="255994"/>
            </a:xfrm>
            <a:prstGeom prst="rect">
              <a:avLst/>
            </a:prstGeom>
          </p:spPr>
        </p:pic>
        <p:pic>
          <p:nvPicPr>
            <p:cNvPr id="24" name="Picture 23">
              <a:extLst>
                <a:ext uri="{FF2B5EF4-FFF2-40B4-BE49-F238E27FC236}">
                  <a16:creationId xmlns:a16="http://schemas.microsoft.com/office/drawing/2014/main" id="{1FAC302B-1844-1DD2-81EE-06D380D37CA1}"/>
                </a:ext>
              </a:extLst>
            </p:cNvPr>
            <p:cNvPicPr>
              <a:picLocks noChangeAspect="1"/>
            </p:cNvPicPr>
            <p:nvPr/>
          </p:nvPicPr>
          <p:blipFill>
            <a:blip r:embed="rId8"/>
            <a:stretch>
              <a:fillRect/>
            </a:stretch>
          </p:blipFill>
          <p:spPr>
            <a:xfrm flipH="1">
              <a:off x="2984363" y="5278497"/>
              <a:ext cx="256314" cy="255994"/>
            </a:xfrm>
            <a:prstGeom prst="rect">
              <a:avLst/>
            </a:prstGeom>
          </p:spPr>
        </p:pic>
        <p:pic>
          <p:nvPicPr>
            <p:cNvPr id="25" name="Picture 24">
              <a:extLst>
                <a:ext uri="{FF2B5EF4-FFF2-40B4-BE49-F238E27FC236}">
                  <a16:creationId xmlns:a16="http://schemas.microsoft.com/office/drawing/2014/main" id="{43CB1C64-532A-296E-17B4-D5BCA792F544}"/>
                </a:ext>
              </a:extLst>
            </p:cNvPr>
            <p:cNvPicPr>
              <a:picLocks noChangeAspect="1"/>
            </p:cNvPicPr>
            <p:nvPr/>
          </p:nvPicPr>
          <p:blipFill>
            <a:blip r:embed="rId8"/>
            <a:stretch>
              <a:fillRect/>
            </a:stretch>
          </p:blipFill>
          <p:spPr>
            <a:xfrm flipH="1">
              <a:off x="3899219" y="5268443"/>
              <a:ext cx="256314" cy="255994"/>
            </a:xfrm>
            <a:prstGeom prst="rect">
              <a:avLst/>
            </a:prstGeom>
          </p:spPr>
        </p:pic>
      </p:grpSp>
      <p:grpSp>
        <p:nvGrpSpPr>
          <p:cNvPr id="41" name="Group 40">
            <a:extLst>
              <a:ext uri="{FF2B5EF4-FFF2-40B4-BE49-F238E27FC236}">
                <a16:creationId xmlns:a16="http://schemas.microsoft.com/office/drawing/2014/main" id="{7EFC0FCE-8E6E-D5B0-6AF4-971B801FE282}"/>
              </a:ext>
            </a:extLst>
          </p:cNvPr>
          <p:cNvGrpSpPr/>
          <p:nvPr/>
        </p:nvGrpSpPr>
        <p:grpSpPr>
          <a:xfrm>
            <a:off x="6967151" y="308064"/>
            <a:ext cx="1308690" cy="3116822"/>
            <a:chOff x="6996374" y="1049472"/>
            <a:chExt cx="1308690" cy="3116822"/>
          </a:xfrm>
        </p:grpSpPr>
        <p:sp>
          <p:nvSpPr>
            <p:cNvPr id="42" name="Rectangle 41">
              <a:extLst>
                <a:ext uri="{FF2B5EF4-FFF2-40B4-BE49-F238E27FC236}">
                  <a16:creationId xmlns:a16="http://schemas.microsoft.com/office/drawing/2014/main" id="{B36A6A38-F5FC-7C1A-C7A9-253972B3CB14}"/>
                </a:ext>
              </a:extLst>
            </p:cNvPr>
            <p:cNvSpPr/>
            <p:nvPr/>
          </p:nvSpPr>
          <p:spPr>
            <a:xfrm>
              <a:off x="7584310" y="1685096"/>
              <a:ext cx="560426" cy="2481198"/>
            </a:xfrm>
            <a:prstGeom prst="rect">
              <a:avLst/>
            </a:prstGeom>
            <a:solidFill>
              <a:srgbClr val="FF8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43" name="TextBox 42">
              <a:extLst>
                <a:ext uri="{FF2B5EF4-FFF2-40B4-BE49-F238E27FC236}">
                  <a16:creationId xmlns:a16="http://schemas.microsoft.com/office/drawing/2014/main" id="{E0D44280-486E-7EB6-5310-ACD1A7C2F977}"/>
                </a:ext>
              </a:extLst>
            </p:cNvPr>
            <p:cNvSpPr txBox="1"/>
            <p:nvPr/>
          </p:nvSpPr>
          <p:spPr>
            <a:xfrm>
              <a:off x="6996374" y="1049472"/>
              <a:ext cx="130869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 process X</a:t>
              </a:r>
            </a:p>
          </p:txBody>
        </p:sp>
      </p:grpSp>
      <p:grpSp>
        <p:nvGrpSpPr>
          <p:cNvPr id="44" name="Group 43">
            <a:extLst>
              <a:ext uri="{FF2B5EF4-FFF2-40B4-BE49-F238E27FC236}">
                <a16:creationId xmlns:a16="http://schemas.microsoft.com/office/drawing/2014/main" id="{641300F7-FCFB-00F2-233C-8DE9C4FD65E4}"/>
              </a:ext>
            </a:extLst>
          </p:cNvPr>
          <p:cNvGrpSpPr/>
          <p:nvPr/>
        </p:nvGrpSpPr>
        <p:grpSpPr>
          <a:xfrm>
            <a:off x="10638121" y="295405"/>
            <a:ext cx="1308690" cy="3125027"/>
            <a:chOff x="10667344" y="1036813"/>
            <a:chExt cx="1308690" cy="3125027"/>
          </a:xfrm>
        </p:grpSpPr>
        <p:sp>
          <p:nvSpPr>
            <p:cNvPr id="45" name="Rectangle 44">
              <a:extLst>
                <a:ext uri="{FF2B5EF4-FFF2-40B4-BE49-F238E27FC236}">
                  <a16:creationId xmlns:a16="http://schemas.microsoft.com/office/drawing/2014/main" id="{6DA2F2DE-C2DC-5DC5-5BA5-CB8889285E9B}"/>
                </a:ext>
              </a:extLst>
            </p:cNvPr>
            <p:cNvSpPr/>
            <p:nvPr/>
          </p:nvSpPr>
          <p:spPr>
            <a:xfrm>
              <a:off x="10835993" y="1680642"/>
              <a:ext cx="560426" cy="2481198"/>
            </a:xfrm>
            <a:prstGeom prst="rect">
              <a:avLst/>
            </a:prstGeom>
            <a:solidFill>
              <a:srgbClr val="99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73F56E97-7274-74CD-3085-459FF9DA19E8}"/>
                </a:ext>
              </a:extLst>
            </p:cNvPr>
            <p:cNvSpPr txBox="1"/>
            <p:nvPr/>
          </p:nvSpPr>
          <p:spPr>
            <a:xfrm>
              <a:off x="10667344" y="1036813"/>
              <a:ext cx="130869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 process Z</a:t>
              </a:r>
            </a:p>
          </p:txBody>
        </p:sp>
      </p:grpSp>
      <p:grpSp>
        <p:nvGrpSpPr>
          <p:cNvPr id="47" name="Group 46">
            <a:extLst>
              <a:ext uri="{FF2B5EF4-FFF2-40B4-BE49-F238E27FC236}">
                <a16:creationId xmlns:a16="http://schemas.microsoft.com/office/drawing/2014/main" id="{AB724334-CB8B-50A5-BAE8-AD456E5F54AC}"/>
              </a:ext>
            </a:extLst>
          </p:cNvPr>
          <p:cNvGrpSpPr/>
          <p:nvPr/>
        </p:nvGrpSpPr>
        <p:grpSpPr>
          <a:xfrm>
            <a:off x="9444054" y="574234"/>
            <a:ext cx="1308690" cy="2846198"/>
            <a:chOff x="9473277" y="1315642"/>
            <a:chExt cx="1308690" cy="2846198"/>
          </a:xfrm>
        </p:grpSpPr>
        <p:sp>
          <p:nvSpPr>
            <p:cNvPr id="48" name="Rectangle 47">
              <a:extLst>
                <a:ext uri="{FF2B5EF4-FFF2-40B4-BE49-F238E27FC236}">
                  <a16:creationId xmlns:a16="http://schemas.microsoft.com/office/drawing/2014/main" id="{AE43741D-0235-0E51-1400-DE5D05A77F87}"/>
                </a:ext>
              </a:extLst>
            </p:cNvPr>
            <p:cNvSpPr/>
            <p:nvPr/>
          </p:nvSpPr>
          <p:spPr>
            <a:xfrm>
              <a:off x="9860336" y="1680642"/>
              <a:ext cx="560426" cy="2481198"/>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BC874CE8-C532-4399-90B3-7AFED50F3B8A}"/>
                </a:ext>
              </a:extLst>
            </p:cNvPr>
            <p:cNvSpPr txBox="1"/>
            <p:nvPr/>
          </p:nvSpPr>
          <p:spPr>
            <a:xfrm>
              <a:off x="9473277" y="1315642"/>
              <a:ext cx="130869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nvGrpSpPr>
          <p:cNvPr id="50" name="Group 49">
            <a:extLst>
              <a:ext uri="{FF2B5EF4-FFF2-40B4-BE49-F238E27FC236}">
                <a16:creationId xmlns:a16="http://schemas.microsoft.com/office/drawing/2014/main" id="{3FB490AF-097C-6B3E-7273-866B77EFB692}"/>
              </a:ext>
            </a:extLst>
          </p:cNvPr>
          <p:cNvGrpSpPr/>
          <p:nvPr/>
        </p:nvGrpSpPr>
        <p:grpSpPr>
          <a:xfrm>
            <a:off x="8159876" y="299518"/>
            <a:ext cx="1308690" cy="3125368"/>
            <a:chOff x="8189099" y="1040926"/>
            <a:chExt cx="1308690" cy="3125368"/>
          </a:xfrm>
        </p:grpSpPr>
        <p:sp>
          <p:nvSpPr>
            <p:cNvPr id="51" name="Rectangle 50">
              <a:extLst>
                <a:ext uri="{FF2B5EF4-FFF2-40B4-BE49-F238E27FC236}">
                  <a16:creationId xmlns:a16="http://schemas.microsoft.com/office/drawing/2014/main" id="{2030C8C6-B1DD-DBE9-4F35-44AF8ABB7A8D}"/>
                </a:ext>
              </a:extLst>
            </p:cNvPr>
            <p:cNvSpPr/>
            <p:nvPr/>
          </p:nvSpPr>
          <p:spPr>
            <a:xfrm>
              <a:off x="8512679" y="1685096"/>
              <a:ext cx="560426" cy="2481198"/>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7608FC5C-B7CA-9961-0CC0-243127FB5281}"/>
                </a:ext>
              </a:extLst>
            </p:cNvPr>
            <p:cNvSpPr txBox="1"/>
            <p:nvPr/>
          </p:nvSpPr>
          <p:spPr>
            <a:xfrm>
              <a:off x="8189099" y="1040926"/>
              <a:ext cx="1308690"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 process Y</a:t>
              </a:r>
            </a:p>
          </p:txBody>
        </p:sp>
      </p:grpSp>
      <p:sp>
        <p:nvSpPr>
          <p:cNvPr id="55" name="Title 1">
            <a:extLst>
              <a:ext uri="{FF2B5EF4-FFF2-40B4-BE49-F238E27FC236}">
                <a16:creationId xmlns:a16="http://schemas.microsoft.com/office/drawing/2014/main" id="{0C93B5B9-5B29-5450-FDDA-6130E3B67FB6}"/>
              </a:ext>
            </a:extLst>
          </p:cNvPr>
          <p:cNvSpPr>
            <a:spLocks noGrp="1"/>
          </p:cNvSpPr>
          <p:nvPr>
            <p:ph type="title"/>
          </p:nvPr>
        </p:nvSpPr>
        <p:spPr>
          <a:xfrm>
            <a:off x="0" y="49428"/>
            <a:ext cx="6870357" cy="895264"/>
          </a:xfrm>
        </p:spPr>
        <p:txBody>
          <a:bodyPr>
            <a:normAutofit/>
          </a:bodyPr>
          <a:lstStyle/>
          <a:p>
            <a:r>
              <a:rPr lang="en-US" sz="4000" dirty="0"/>
              <a:t>Virtual Memory: Basic Idea</a:t>
            </a:r>
          </a:p>
        </p:txBody>
      </p:sp>
      <p:sp>
        <p:nvSpPr>
          <p:cNvPr id="56" name="TextBox 55">
            <a:extLst>
              <a:ext uri="{FF2B5EF4-FFF2-40B4-BE49-F238E27FC236}">
                <a16:creationId xmlns:a16="http://schemas.microsoft.com/office/drawing/2014/main" id="{FA53F601-A865-80CD-20E7-F4CD4A2694A4}"/>
              </a:ext>
            </a:extLst>
          </p:cNvPr>
          <p:cNvSpPr txBox="1"/>
          <p:nvPr/>
        </p:nvSpPr>
        <p:spPr>
          <a:xfrm>
            <a:off x="7732027" y="5720050"/>
            <a:ext cx="3604207" cy="1015663"/>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Each CPU can potentially be using a different virtual-to-physical mapping!</a:t>
            </a:r>
          </a:p>
        </p:txBody>
      </p:sp>
      <p:grpSp>
        <p:nvGrpSpPr>
          <p:cNvPr id="62" name="Group 61">
            <a:extLst>
              <a:ext uri="{FF2B5EF4-FFF2-40B4-BE49-F238E27FC236}">
                <a16:creationId xmlns:a16="http://schemas.microsoft.com/office/drawing/2014/main" id="{E14F568F-86E8-EBB7-6769-BD62A3AE5475}"/>
              </a:ext>
            </a:extLst>
          </p:cNvPr>
          <p:cNvGrpSpPr/>
          <p:nvPr/>
        </p:nvGrpSpPr>
        <p:grpSpPr>
          <a:xfrm>
            <a:off x="7146463" y="3127382"/>
            <a:ext cx="760486" cy="650605"/>
            <a:chOff x="6096000" y="1692876"/>
            <a:chExt cx="760486" cy="650605"/>
          </a:xfrm>
        </p:grpSpPr>
        <p:grpSp>
          <p:nvGrpSpPr>
            <p:cNvPr id="63" name="Group 62">
              <a:extLst>
                <a:ext uri="{FF2B5EF4-FFF2-40B4-BE49-F238E27FC236}">
                  <a16:creationId xmlns:a16="http://schemas.microsoft.com/office/drawing/2014/main" id="{4CDFE395-19E7-3201-CBB8-EFAE9179CCD8}"/>
                </a:ext>
              </a:extLst>
            </p:cNvPr>
            <p:cNvGrpSpPr/>
            <p:nvPr/>
          </p:nvGrpSpPr>
          <p:grpSpPr>
            <a:xfrm>
              <a:off x="6096000" y="1692876"/>
              <a:ext cx="360316" cy="410199"/>
              <a:chOff x="6096000" y="1692876"/>
              <a:chExt cx="360316" cy="410199"/>
            </a:xfrm>
          </p:grpSpPr>
          <p:sp>
            <p:nvSpPr>
              <p:cNvPr id="73" name="Rectangle 72">
                <a:extLst>
                  <a:ext uri="{FF2B5EF4-FFF2-40B4-BE49-F238E27FC236}">
                    <a16:creationId xmlns:a16="http://schemas.microsoft.com/office/drawing/2014/main" id="{4BB71741-7B5B-4D49-6767-5D54E929B8FD}"/>
                  </a:ext>
                </a:extLst>
              </p:cNvPr>
              <p:cNvSpPr/>
              <p:nvPr/>
            </p:nvSpPr>
            <p:spPr>
              <a:xfrm>
                <a:off x="6096000"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AACD26-0814-013E-BD97-4D0486B8DA7F}"/>
                  </a:ext>
                </a:extLst>
              </p:cNvPr>
              <p:cNvSpPr/>
              <p:nvPr/>
            </p:nvSpPr>
            <p:spPr>
              <a:xfrm>
                <a:off x="6296085"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D4ED454-1933-4954-2D74-81738B6F9408}"/>
                  </a:ext>
                </a:extLst>
              </p:cNvPr>
              <p:cNvSpPr/>
              <p:nvPr/>
            </p:nvSpPr>
            <p:spPr>
              <a:xfrm>
                <a:off x="6202335" y="1963537"/>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Connector: Elbow 75">
                <a:extLst>
                  <a:ext uri="{FF2B5EF4-FFF2-40B4-BE49-F238E27FC236}">
                    <a16:creationId xmlns:a16="http://schemas.microsoft.com/office/drawing/2014/main" id="{C2B011F5-7530-7C22-5927-09EBFBA1D7BC}"/>
                  </a:ext>
                </a:extLst>
              </p:cNvPr>
              <p:cNvCxnSpPr>
                <a:stCxn id="75" idx="0"/>
                <a:endCxn id="73"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1F351B13-8B86-B790-761A-FA4B9A723AFB}"/>
                  </a:ext>
                </a:extLst>
              </p:cNvPr>
              <p:cNvCxnSpPr>
                <a:cxnSpLocks/>
                <a:stCxn id="75" idx="0"/>
                <a:endCxn id="74"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7168C777-D4E4-2C25-0098-F4D1C1FD2A4A}"/>
                </a:ext>
              </a:extLst>
            </p:cNvPr>
            <p:cNvGrpSpPr/>
            <p:nvPr/>
          </p:nvGrpSpPr>
          <p:grpSpPr>
            <a:xfrm>
              <a:off x="6496170" y="1692876"/>
              <a:ext cx="360316" cy="410199"/>
              <a:chOff x="6096000" y="1692876"/>
              <a:chExt cx="360316" cy="410199"/>
            </a:xfrm>
          </p:grpSpPr>
          <p:sp>
            <p:nvSpPr>
              <p:cNvPr id="68" name="Rectangle 67">
                <a:extLst>
                  <a:ext uri="{FF2B5EF4-FFF2-40B4-BE49-F238E27FC236}">
                    <a16:creationId xmlns:a16="http://schemas.microsoft.com/office/drawing/2014/main" id="{881BD496-3498-4037-5166-5EE0E0DB074F}"/>
                  </a:ext>
                </a:extLst>
              </p:cNvPr>
              <p:cNvSpPr/>
              <p:nvPr/>
            </p:nvSpPr>
            <p:spPr>
              <a:xfrm>
                <a:off x="6096000"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F93917C-86D4-5CF9-0F6E-077399C9DCED}"/>
                  </a:ext>
                </a:extLst>
              </p:cNvPr>
              <p:cNvSpPr/>
              <p:nvPr/>
            </p:nvSpPr>
            <p:spPr>
              <a:xfrm>
                <a:off x="6296085" y="1692876"/>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3B96532-D992-9BBD-0004-59260CCEA62A}"/>
                  </a:ext>
                </a:extLst>
              </p:cNvPr>
              <p:cNvSpPr/>
              <p:nvPr/>
            </p:nvSpPr>
            <p:spPr>
              <a:xfrm>
                <a:off x="6202335" y="1963537"/>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Connector: Elbow 70">
                <a:extLst>
                  <a:ext uri="{FF2B5EF4-FFF2-40B4-BE49-F238E27FC236}">
                    <a16:creationId xmlns:a16="http://schemas.microsoft.com/office/drawing/2014/main" id="{0B6FCEE3-5F01-6CAC-AFA6-29B8F4C7B98C}"/>
                  </a:ext>
                </a:extLst>
              </p:cNvPr>
              <p:cNvCxnSpPr>
                <a:stCxn id="70" idx="0"/>
                <a:endCxn id="68"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0F0B6EB4-9A8C-2257-2231-EDEE5755687E}"/>
                  </a:ext>
                </a:extLst>
              </p:cNvPr>
              <p:cNvCxnSpPr>
                <a:cxnSpLocks/>
                <a:stCxn id="70" idx="0"/>
                <a:endCxn id="69"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F55ED115-22FC-22AA-178D-FE2DFED691BD}"/>
                </a:ext>
              </a:extLst>
            </p:cNvPr>
            <p:cNvSpPr/>
            <p:nvPr/>
          </p:nvSpPr>
          <p:spPr>
            <a:xfrm>
              <a:off x="6395519" y="2203943"/>
              <a:ext cx="160231" cy="139538"/>
            </a:xfrm>
            <a:prstGeom prst="rect">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Connector: Elbow 65">
              <a:extLst>
                <a:ext uri="{FF2B5EF4-FFF2-40B4-BE49-F238E27FC236}">
                  <a16:creationId xmlns:a16="http://schemas.microsoft.com/office/drawing/2014/main" id="{A9280DE5-A76B-A547-C4FB-B06F67978D5A}"/>
                </a:ext>
              </a:extLst>
            </p:cNvPr>
            <p:cNvCxnSpPr>
              <a:cxnSpLocks/>
              <a:stCxn id="65" idx="0"/>
              <a:endCxn id="70"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3C7D4E80-92A2-A108-5963-7686F62B8C0D}"/>
                </a:ext>
              </a:extLst>
            </p:cNvPr>
            <p:cNvCxnSpPr>
              <a:cxnSpLocks/>
              <a:stCxn id="65" idx="0"/>
              <a:endCxn id="75"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46E217C8-A849-385F-6B0A-F48098D6DB52}"/>
              </a:ext>
            </a:extLst>
          </p:cNvPr>
          <p:cNvGrpSpPr/>
          <p:nvPr/>
        </p:nvGrpSpPr>
        <p:grpSpPr>
          <a:xfrm>
            <a:off x="8693445" y="3120682"/>
            <a:ext cx="760486" cy="650605"/>
            <a:chOff x="6096000" y="1692876"/>
            <a:chExt cx="760486" cy="650605"/>
          </a:xfrm>
        </p:grpSpPr>
        <p:grpSp>
          <p:nvGrpSpPr>
            <p:cNvPr id="79" name="Group 78">
              <a:extLst>
                <a:ext uri="{FF2B5EF4-FFF2-40B4-BE49-F238E27FC236}">
                  <a16:creationId xmlns:a16="http://schemas.microsoft.com/office/drawing/2014/main" id="{200512C5-9E30-44CD-A45A-D76D0757D9ED}"/>
                </a:ext>
              </a:extLst>
            </p:cNvPr>
            <p:cNvGrpSpPr/>
            <p:nvPr/>
          </p:nvGrpSpPr>
          <p:grpSpPr>
            <a:xfrm>
              <a:off x="6096000" y="1692876"/>
              <a:ext cx="360316" cy="410199"/>
              <a:chOff x="6096000" y="1692876"/>
              <a:chExt cx="360316" cy="410199"/>
            </a:xfrm>
          </p:grpSpPr>
          <p:sp>
            <p:nvSpPr>
              <p:cNvPr id="89" name="Rectangle 88">
                <a:extLst>
                  <a:ext uri="{FF2B5EF4-FFF2-40B4-BE49-F238E27FC236}">
                    <a16:creationId xmlns:a16="http://schemas.microsoft.com/office/drawing/2014/main" id="{51184AE1-8722-E956-8222-A713BBED26AA}"/>
                  </a:ext>
                </a:extLst>
              </p:cNvPr>
              <p:cNvSpPr/>
              <p:nvPr/>
            </p:nvSpPr>
            <p:spPr>
              <a:xfrm>
                <a:off x="6096000"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9B0B6F-A5EF-EB64-D79D-5AA1D99B97CB}"/>
                  </a:ext>
                </a:extLst>
              </p:cNvPr>
              <p:cNvSpPr/>
              <p:nvPr/>
            </p:nvSpPr>
            <p:spPr>
              <a:xfrm>
                <a:off x="6296085"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FA0EAD6-351E-C0C8-29FC-00E81A26553A}"/>
                  </a:ext>
                </a:extLst>
              </p:cNvPr>
              <p:cNvSpPr/>
              <p:nvPr/>
            </p:nvSpPr>
            <p:spPr>
              <a:xfrm>
                <a:off x="6202335" y="1963537"/>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Connector: Elbow 91">
                <a:extLst>
                  <a:ext uri="{FF2B5EF4-FFF2-40B4-BE49-F238E27FC236}">
                    <a16:creationId xmlns:a16="http://schemas.microsoft.com/office/drawing/2014/main" id="{63F849CF-B363-AA8B-34FA-9EED7ADDC451}"/>
                  </a:ext>
                </a:extLst>
              </p:cNvPr>
              <p:cNvCxnSpPr>
                <a:stCxn id="91" idx="0"/>
                <a:endCxn id="89"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5102BA7E-5B8E-100B-BC3E-ECB22B1D23B4}"/>
                  </a:ext>
                </a:extLst>
              </p:cNvPr>
              <p:cNvCxnSpPr>
                <a:cxnSpLocks/>
                <a:stCxn id="91" idx="0"/>
                <a:endCxn id="90"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6464E8DF-59C5-8301-F241-B62CF647EA44}"/>
                </a:ext>
              </a:extLst>
            </p:cNvPr>
            <p:cNvGrpSpPr/>
            <p:nvPr/>
          </p:nvGrpSpPr>
          <p:grpSpPr>
            <a:xfrm>
              <a:off x="6496170" y="1692876"/>
              <a:ext cx="360316" cy="410199"/>
              <a:chOff x="6096000" y="1692876"/>
              <a:chExt cx="360316" cy="410199"/>
            </a:xfrm>
          </p:grpSpPr>
          <p:sp>
            <p:nvSpPr>
              <p:cNvPr id="84" name="Rectangle 83">
                <a:extLst>
                  <a:ext uri="{FF2B5EF4-FFF2-40B4-BE49-F238E27FC236}">
                    <a16:creationId xmlns:a16="http://schemas.microsoft.com/office/drawing/2014/main" id="{55242E94-A193-96DB-BFCC-2FBFA12B1ED7}"/>
                  </a:ext>
                </a:extLst>
              </p:cNvPr>
              <p:cNvSpPr/>
              <p:nvPr/>
            </p:nvSpPr>
            <p:spPr>
              <a:xfrm>
                <a:off x="6096000"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F3A9EAD-499C-60D0-18CD-F0A88E5F7ABD}"/>
                  </a:ext>
                </a:extLst>
              </p:cNvPr>
              <p:cNvSpPr/>
              <p:nvPr/>
            </p:nvSpPr>
            <p:spPr>
              <a:xfrm>
                <a:off x="6296085" y="1692876"/>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D968E4F-A176-786A-F6F2-2C97FEF6FF8D}"/>
                  </a:ext>
                </a:extLst>
              </p:cNvPr>
              <p:cNvSpPr/>
              <p:nvPr/>
            </p:nvSpPr>
            <p:spPr>
              <a:xfrm>
                <a:off x="6202335" y="1963537"/>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Connector: Elbow 86">
                <a:extLst>
                  <a:ext uri="{FF2B5EF4-FFF2-40B4-BE49-F238E27FC236}">
                    <a16:creationId xmlns:a16="http://schemas.microsoft.com/office/drawing/2014/main" id="{E96F3B3D-D61A-A846-D754-E6BD694416CB}"/>
                  </a:ext>
                </a:extLst>
              </p:cNvPr>
              <p:cNvCxnSpPr>
                <a:stCxn id="86" idx="0"/>
                <a:endCxn id="84"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F7D09F60-F2D9-77D4-138C-F72F5C6A737D}"/>
                  </a:ext>
                </a:extLst>
              </p:cNvPr>
              <p:cNvCxnSpPr>
                <a:cxnSpLocks/>
                <a:stCxn id="86" idx="0"/>
                <a:endCxn id="85"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5C03D1AF-4CF6-154A-C25E-841E8E59C7DB}"/>
                </a:ext>
              </a:extLst>
            </p:cNvPr>
            <p:cNvSpPr/>
            <p:nvPr/>
          </p:nvSpPr>
          <p:spPr>
            <a:xfrm>
              <a:off x="6395519" y="2203943"/>
              <a:ext cx="160231" cy="13953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Connector: Elbow 81">
              <a:extLst>
                <a:ext uri="{FF2B5EF4-FFF2-40B4-BE49-F238E27FC236}">
                  <a16:creationId xmlns:a16="http://schemas.microsoft.com/office/drawing/2014/main" id="{D7EAF2DF-CC7D-B5E1-3450-AA4B8769A59D}"/>
                </a:ext>
              </a:extLst>
            </p:cNvPr>
            <p:cNvCxnSpPr>
              <a:cxnSpLocks/>
              <a:stCxn id="81" idx="0"/>
              <a:endCxn id="86"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FAB708CF-6BFB-1634-FD1A-B0230E3C643F}"/>
                </a:ext>
              </a:extLst>
            </p:cNvPr>
            <p:cNvCxnSpPr>
              <a:cxnSpLocks/>
              <a:stCxn id="81" idx="0"/>
              <a:endCxn id="91"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8F20A15D-B18B-C975-6B1A-2FAF7F0B4173}"/>
              </a:ext>
            </a:extLst>
          </p:cNvPr>
          <p:cNvGrpSpPr/>
          <p:nvPr/>
        </p:nvGrpSpPr>
        <p:grpSpPr>
          <a:xfrm>
            <a:off x="9501804" y="3126003"/>
            <a:ext cx="760486" cy="650605"/>
            <a:chOff x="6096000" y="1692876"/>
            <a:chExt cx="760486" cy="650605"/>
          </a:xfrm>
        </p:grpSpPr>
        <p:grpSp>
          <p:nvGrpSpPr>
            <p:cNvPr id="95" name="Group 94">
              <a:extLst>
                <a:ext uri="{FF2B5EF4-FFF2-40B4-BE49-F238E27FC236}">
                  <a16:creationId xmlns:a16="http://schemas.microsoft.com/office/drawing/2014/main" id="{9B73FC12-78E7-7000-2D1C-DC15F0F2C8EF}"/>
                </a:ext>
              </a:extLst>
            </p:cNvPr>
            <p:cNvGrpSpPr/>
            <p:nvPr/>
          </p:nvGrpSpPr>
          <p:grpSpPr>
            <a:xfrm>
              <a:off x="6096000" y="1692876"/>
              <a:ext cx="360316" cy="410199"/>
              <a:chOff x="6096000" y="1692876"/>
              <a:chExt cx="360316" cy="410199"/>
            </a:xfrm>
          </p:grpSpPr>
          <p:sp>
            <p:nvSpPr>
              <p:cNvPr id="105" name="Rectangle 104">
                <a:extLst>
                  <a:ext uri="{FF2B5EF4-FFF2-40B4-BE49-F238E27FC236}">
                    <a16:creationId xmlns:a16="http://schemas.microsoft.com/office/drawing/2014/main" id="{7A16363C-67D8-DF56-0B67-63E985B73A59}"/>
                  </a:ext>
                </a:extLst>
              </p:cNvPr>
              <p:cNvSpPr/>
              <p:nvPr/>
            </p:nvSpPr>
            <p:spPr>
              <a:xfrm>
                <a:off x="6096000"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8E19274-AA45-D8AF-2F1D-8709C7D4F860}"/>
                  </a:ext>
                </a:extLst>
              </p:cNvPr>
              <p:cNvSpPr/>
              <p:nvPr/>
            </p:nvSpPr>
            <p:spPr>
              <a:xfrm>
                <a:off x="6296085"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BA476D3-4EF9-96B2-520A-0478D1D85BC8}"/>
                  </a:ext>
                </a:extLst>
              </p:cNvPr>
              <p:cNvSpPr/>
              <p:nvPr/>
            </p:nvSpPr>
            <p:spPr>
              <a:xfrm>
                <a:off x="6202335" y="1963537"/>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8" name="Connector: Elbow 107">
                <a:extLst>
                  <a:ext uri="{FF2B5EF4-FFF2-40B4-BE49-F238E27FC236}">
                    <a16:creationId xmlns:a16="http://schemas.microsoft.com/office/drawing/2014/main" id="{F46E36CF-CBAB-60B7-BD03-EF0B16FF248E}"/>
                  </a:ext>
                </a:extLst>
              </p:cNvPr>
              <p:cNvCxnSpPr>
                <a:stCxn id="107" idx="0"/>
                <a:endCxn id="105"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E9B4FA3C-0ABE-0E2C-8218-18B62CBBFBF5}"/>
                  </a:ext>
                </a:extLst>
              </p:cNvPr>
              <p:cNvCxnSpPr>
                <a:cxnSpLocks/>
                <a:stCxn id="107" idx="0"/>
                <a:endCxn id="106"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F2C956F7-A104-74C1-8195-24272DAA9499}"/>
                </a:ext>
              </a:extLst>
            </p:cNvPr>
            <p:cNvGrpSpPr/>
            <p:nvPr/>
          </p:nvGrpSpPr>
          <p:grpSpPr>
            <a:xfrm>
              <a:off x="6496170" y="1692876"/>
              <a:ext cx="360316" cy="410199"/>
              <a:chOff x="6096000" y="1692876"/>
              <a:chExt cx="360316" cy="410199"/>
            </a:xfrm>
          </p:grpSpPr>
          <p:sp>
            <p:nvSpPr>
              <p:cNvPr id="100" name="Rectangle 99">
                <a:extLst>
                  <a:ext uri="{FF2B5EF4-FFF2-40B4-BE49-F238E27FC236}">
                    <a16:creationId xmlns:a16="http://schemas.microsoft.com/office/drawing/2014/main" id="{C059F2D2-5EB9-B448-C5AC-E9A6E95A8ABD}"/>
                  </a:ext>
                </a:extLst>
              </p:cNvPr>
              <p:cNvSpPr/>
              <p:nvPr/>
            </p:nvSpPr>
            <p:spPr>
              <a:xfrm>
                <a:off x="6096000"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30303B6-6CF4-2B83-304F-0B0EF6787AF4}"/>
                  </a:ext>
                </a:extLst>
              </p:cNvPr>
              <p:cNvSpPr/>
              <p:nvPr/>
            </p:nvSpPr>
            <p:spPr>
              <a:xfrm>
                <a:off x="6296085" y="1692876"/>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776F872-4627-E562-774D-CF66A21DBF9D}"/>
                  </a:ext>
                </a:extLst>
              </p:cNvPr>
              <p:cNvSpPr/>
              <p:nvPr/>
            </p:nvSpPr>
            <p:spPr>
              <a:xfrm>
                <a:off x="6202335" y="1963537"/>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Connector: Elbow 102">
                <a:extLst>
                  <a:ext uri="{FF2B5EF4-FFF2-40B4-BE49-F238E27FC236}">
                    <a16:creationId xmlns:a16="http://schemas.microsoft.com/office/drawing/2014/main" id="{F66BA723-C098-E07F-9618-2F3343DDEEBA}"/>
                  </a:ext>
                </a:extLst>
              </p:cNvPr>
              <p:cNvCxnSpPr>
                <a:stCxn id="102" idx="0"/>
                <a:endCxn id="100"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99E2B6B9-06C8-9C7B-EA44-F81FF0104DF8}"/>
                  </a:ext>
                </a:extLst>
              </p:cNvPr>
              <p:cNvCxnSpPr>
                <a:cxnSpLocks/>
                <a:stCxn id="102" idx="0"/>
                <a:endCxn id="101"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DF99348D-05DE-D741-D0AB-36D57AF93AD6}"/>
                </a:ext>
              </a:extLst>
            </p:cNvPr>
            <p:cNvSpPr/>
            <p:nvPr/>
          </p:nvSpPr>
          <p:spPr>
            <a:xfrm>
              <a:off x="6395519" y="2203943"/>
              <a:ext cx="160231" cy="13953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Connector: Elbow 97">
              <a:extLst>
                <a:ext uri="{FF2B5EF4-FFF2-40B4-BE49-F238E27FC236}">
                  <a16:creationId xmlns:a16="http://schemas.microsoft.com/office/drawing/2014/main" id="{A1A8D6FC-3631-1824-1031-3C5E56B01BEB}"/>
                </a:ext>
              </a:extLst>
            </p:cNvPr>
            <p:cNvCxnSpPr>
              <a:cxnSpLocks/>
              <a:stCxn id="97" idx="0"/>
              <a:endCxn id="102"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D38FE653-6FA4-51BD-E7C6-7C025B58C2D5}"/>
                </a:ext>
              </a:extLst>
            </p:cNvPr>
            <p:cNvCxnSpPr>
              <a:cxnSpLocks/>
              <a:stCxn id="97" idx="0"/>
              <a:endCxn id="107"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15807408-C730-16FD-0A9D-137519E75F32}"/>
              </a:ext>
            </a:extLst>
          </p:cNvPr>
          <p:cNvGrpSpPr/>
          <p:nvPr/>
        </p:nvGrpSpPr>
        <p:grpSpPr>
          <a:xfrm>
            <a:off x="11009584" y="3129177"/>
            <a:ext cx="760486" cy="650605"/>
            <a:chOff x="6096000" y="1692876"/>
            <a:chExt cx="760486" cy="650605"/>
          </a:xfrm>
        </p:grpSpPr>
        <p:grpSp>
          <p:nvGrpSpPr>
            <p:cNvPr id="111" name="Group 110">
              <a:extLst>
                <a:ext uri="{FF2B5EF4-FFF2-40B4-BE49-F238E27FC236}">
                  <a16:creationId xmlns:a16="http://schemas.microsoft.com/office/drawing/2014/main" id="{0E563A00-0545-E4DD-CDC4-EE05ADEE2484}"/>
                </a:ext>
              </a:extLst>
            </p:cNvPr>
            <p:cNvGrpSpPr/>
            <p:nvPr/>
          </p:nvGrpSpPr>
          <p:grpSpPr>
            <a:xfrm>
              <a:off x="6096000" y="1692876"/>
              <a:ext cx="360316" cy="410199"/>
              <a:chOff x="6096000" y="1692876"/>
              <a:chExt cx="360316" cy="410199"/>
            </a:xfrm>
          </p:grpSpPr>
          <p:sp>
            <p:nvSpPr>
              <p:cNvPr id="121" name="Rectangle 120">
                <a:extLst>
                  <a:ext uri="{FF2B5EF4-FFF2-40B4-BE49-F238E27FC236}">
                    <a16:creationId xmlns:a16="http://schemas.microsoft.com/office/drawing/2014/main" id="{B4515DF7-C3C2-C4AB-A009-40E574C8599A}"/>
                  </a:ext>
                </a:extLst>
              </p:cNvPr>
              <p:cNvSpPr/>
              <p:nvPr/>
            </p:nvSpPr>
            <p:spPr>
              <a:xfrm>
                <a:off x="6096000"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38F64A5-77AA-3B02-C158-31CA03E819B4}"/>
                  </a:ext>
                </a:extLst>
              </p:cNvPr>
              <p:cNvSpPr/>
              <p:nvPr/>
            </p:nvSpPr>
            <p:spPr>
              <a:xfrm>
                <a:off x="6296085"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32937DE-658E-506D-AE26-8F07756F0618}"/>
                  </a:ext>
                </a:extLst>
              </p:cNvPr>
              <p:cNvSpPr/>
              <p:nvPr/>
            </p:nvSpPr>
            <p:spPr>
              <a:xfrm>
                <a:off x="6202335" y="1963537"/>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Connector: Elbow 123">
                <a:extLst>
                  <a:ext uri="{FF2B5EF4-FFF2-40B4-BE49-F238E27FC236}">
                    <a16:creationId xmlns:a16="http://schemas.microsoft.com/office/drawing/2014/main" id="{099E8A8A-4F45-4FAD-255B-44DCFD00AE95}"/>
                  </a:ext>
                </a:extLst>
              </p:cNvPr>
              <p:cNvCxnSpPr>
                <a:stCxn id="123" idx="0"/>
                <a:endCxn id="121"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3273AE5C-7C2D-BBA2-470C-3E43B30446D8}"/>
                  </a:ext>
                </a:extLst>
              </p:cNvPr>
              <p:cNvCxnSpPr>
                <a:cxnSpLocks/>
                <a:stCxn id="123" idx="0"/>
                <a:endCxn id="122"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1C3AC38F-63D8-6DB5-3E50-48FCEA375C2C}"/>
                </a:ext>
              </a:extLst>
            </p:cNvPr>
            <p:cNvGrpSpPr/>
            <p:nvPr/>
          </p:nvGrpSpPr>
          <p:grpSpPr>
            <a:xfrm>
              <a:off x="6496170" y="1692876"/>
              <a:ext cx="360316" cy="410199"/>
              <a:chOff x="6096000" y="1692876"/>
              <a:chExt cx="360316" cy="410199"/>
            </a:xfrm>
          </p:grpSpPr>
          <p:sp>
            <p:nvSpPr>
              <p:cNvPr id="116" name="Rectangle 115">
                <a:extLst>
                  <a:ext uri="{FF2B5EF4-FFF2-40B4-BE49-F238E27FC236}">
                    <a16:creationId xmlns:a16="http://schemas.microsoft.com/office/drawing/2014/main" id="{B35B47DF-90C4-DF1E-AD1E-9D2617B4F00E}"/>
                  </a:ext>
                </a:extLst>
              </p:cNvPr>
              <p:cNvSpPr/>
              <p:nvPr/>
            </p:nvSpPr>
            <p:spPr>
              <a:xfrm>
                <a:off x="6096000"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7501D51-D0BE-3F38-83EE-DC8FB02DAE7C}"/>
                  </a:ext>
                </a:extLst>
              </p:cNvPr>
              <p:cNvSpPr/>
              <p:nvPr/>
            </p:nvSpPr>
            <p:spPr>
              <a:xfrm>
                <a:off x="6296085" y="1692876"/>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957464C-9DC7-FCCD-B33E-6508B3461140}"/>
                  </a:ext>
                </a:extLst>
              </p:cNvPr>
              <p:cNvSpPr/>
              <p:nvPr/>
            </p:nvSpPr>
            <p:spPr>
              <a:xfrm>
                <a:off x="6202335" y="1963537"/>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Connector: Elbow 118">
                <a:extLst>
                  <a:ext uri="{FF2B5EF4-FFF2-40B4-BE49-F238E27FC236}">
                    <a16:creationId xmlns:a16="http://schemas.microsoft.com/office/drawing/2014/main" id="{39748268-CFAD-58D0-97C2-FA0A18BCA21B}"/>
                  </a:ext>
                </a:extLst>
              </p:cNvPr>
              <p:cNvCxnSpPr>
                <a:stCxn id="118" idx="0"/>
                <a:endCxn id="116" idx="2"/>
              </p:cNvCxnSpPr>
              <p:nvPr/>
            </p:nvCxnSpPr>
            <p:spPr>
              <a:xfrm rot="16200000" flipV="1">
                <a:off x="6163723" y="1844808"/>
                <a:ext cx="131123" cy="106335"/>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CEECBA68-67B9-31D1-7D4F-B624E09BC4BD}"/>
                  </a:ext>
                </a:extLst>
              </p:cNvPr>
              <p:cNvCxnSpPr>
                <a:cxnSpLocks/>
                <a:stCxn id="118" idx="0"/>
                <a:endCxn id="117" idx="2"/>
              </p:cNvCxnSpPr>
              <p:nvPr/>
            </p:nvCxnSpPr>
            <p:spPr>
              <a:xfrm rot="5400000" flipH="1" flipV="1">
                <a:off x="6263765" y="1851101"/>
                <a:ext cx="131123" cy="93750"/>
              </a:xfrm>
              <a:prstGeom prst="bentConnector3">
                <a:avLst>
                  <a:gd name="adj1" fmla="val 50000"/>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3" name="Rectangle 112">
              <a:extLst>
                <a:ext uri="{FF2B5EF4-FFF2-40B4-BE49-F238E27FC236}">
                  <a16:creationId xmlns:a16="http://schemas.microsoft.com/office/drawing/2014/main" id="{163F4111-DED5-2AAC-0197-7C251B9E5414}"/>
                </a:ext>
              </a:extLst>
            </p:cNvPr>
            <p:cNvSpPr/>
            <p:nvPr/>
          </p:nvSpPr>
          <p:spPr>
            <a:xfrm>
              <a:off x="6395519" y="2203943"/>
              <a:ext cx="160231" cy="139538"/>
            </a:xfrm>
            <a:prstGeom prst="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Connector: Elbow 113">
              <a:extLst>
                <a:ext uri="{FF2B5EF4-FFF2-40B4-BE49-F238E27FC236}">
                  <a16:creationId xmlns:a16="http://schemas.microsoft.com/office/drawing/2014/main" id="{860B4BB9-B995-C173-0AC0-7335FDB318E6}"/>
                </a:ext>
              </a:extLst>
            </p:cNvPr>
            <p:cNvCxnSpPr>
              <a:cxnSpLocks/>
              <a:stCxn id="113" idx="0"/>
              <a:endCxn id="118" idx="2"/>
            </p:cNvCxnSpPr>
            <p:nvPr/>
          </p:nvCxnSpPr>
          <p:spPr>
            <a:xfrm rot="5400000" flipH="1" flipV="1">
              <a:off x="6528694" y="2050016"/>
              <a:ext cx="100868" cy="206986"/>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F6AC93A4-F079-12BC-308E-7A1DB512A00D}"/>
                </a:ext>
              </a:extLst>
            </p:cNvPr>
            <p:cNvCxnSpPr>
              <a:cxnSpLocks/>
              <a:stCxn id="113" idx="0"/>
              <a:endCxn id="123" idx="2"/>
            </p:cNvCxnSpPr>
            <p:nvPr/>
          </p:nvCxnSpPr>
          <p:spPr>
            <a:xfrm rot="16200000" flipV="1">
              <a:off x="6328609" y="2056917"/>
              <a:ext cx="100868" cy="193184"/>
            </a:xfrm>
            <a:prstGeom prst="bentConnector3">
              <a:avLst>
                <a:gd name="adj1" fmla="val 35104"/>
              </a:avLst>
            </a:prstGeom>
            <a:ln w="95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pic>
        <p:nvPicPr>
          <p:cNvPr id="128" name="Picture 127">
            <a:extLst>
              <a:ext uri="{FF2B5EF4-FFF2-40B4-BE49-F238E27FC236}">
                <a16:creationId xmlns:a16="http://schemas.microsoft.com/office/drawing/2014/main" id="{8A688D96-619C-36B8-7251-D316DF93FA83}"/>
              </a:ext>
            </a:extLst>
          </p:cNvPr>
          <p:cNvPicPr>
            <a:picLocks noChangeAspect="1"/>
          </p:cNvPicPr>
          <p:nvPr/>
        </p:nvPicPr>
        <p:blipFill>
          <a:blip r:embed="rId9"/>
          <a:stretch>
            <a:fillRect/>
          </a:stretch>
        </p:blipFill>
        <p:spPr>
          <a:xfrm>
            <a:off x="0" y="0"/>
            <a:ext cx="12192000" cy="6858000"/>
          </a:xfrm>
          <a:prstGeom prst="rect">
            <a:avLst/>
          </a:prstGeom>
        </p:spPr>
      </p:pic>
      <p:sp>
        <p:nvSpPr>
          <p:cNvPr id="129" name="Rectangle 128">
            <a:extLst>
              <a:ext uri="{FF2B5EF4-FFF2-40B4-BE49-F238E27FC236}">
                <a16:creationId xmlns:a16="http://schemas.microsoft.com/office/drawing/2014/main" id="{7593E2A5-B745-BC8D-AD07-5D6570B83592}"/>
              </a:ext>
            </a:extLst>
          </p:cNvPr>
          <p:cNvSpPr/>
          <p:nvPr/>
        </p:nvSpPr>
        <p:spPr>
          <a:xfrm>
            <a:off x="6573797" y="259492"/>
            <a:ext cx="4843849" cy="815546"/>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500"/>
                                        <p:tgtEl>
                                          <p:spTgt spid="128"/>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129"/>
                                        </p:tgtEl>
                                        <p:attrNameLst>
                                          <p:attrName>style.visibility</p:attrName>
                                        </p:attrNameLst>
                                      </p:cBhvr>
                                      <p:to>
                                        <p:strVal val="visible"/>
                                      </p:to>
                                    </p:set>
                                    <p:anim calcmode="lin" valueType="num">
                                      <p:cBhvr>
                                        <p:cTn id="16" dur="1000" fill="hold"/>
                                        <p:tgtEl>
                                          <p:spTgt spid="129"/>
                                        </p:tgtEl>
                                        <p:attrNameLst>
                                          <p:attrName>ppt_w</p:attrName>
                                        </p:attrNameLst>
                                      </p:cBhvr>
                                      <p:tavLst>
                                        <p:tav tm="0">
                                          <p:val>
                                            <p:strVal val="#ppt_w+.3"/>
                                          </p:val>
                                        </p:tav>
                                        <p:tav tm="100000">
                                          <p:val>
                                            <p:strVal val="#ppt_w"/>
                                          </p:val>
                                        </p:tav>
                                      </p:tavLst>
                                    </p:anim>
                                    <p:anim calcmode="lin" valueType="num">
                                      <p:cBhvr>
                                        <p:cTn id="17" dur="1000" fill="hold"/>
                                        <p:tgtEl>
                                          <p:spTgt spid="129"/>
                                        </p:tgtEl>
                                        <p:attrNameLst>
                                          <p:attrName>ppt_h</p:attrName>
                                        </p:attrNameLst>
                                      </p:cBhvr>
                                      <p:tavLst>
                                        <p:tav tm="0">
                                          <p:val>
                                            <p:strVal val="#ppt_h"/>
                                          </p:val>
                                        </p:tav>
                                        <p:tav tm="100000">
                                          <p:val>
                                            <p:strVal val="#ppt_h"/>
                                          </p:val>
                                        </p:tav>
                                      </p:tavLst>
                                    </p:anim>
                                    <p:animEffect transition="in" filter="fade">
                                      <p:cBhvr>
                                        <p:cTn id="18" dur="1000"/>
                                        <p:tgtEl>
                                          <p:spTgt spid="129"/>
                                        </p:tgtEl>
                                      </p:cBhvr>
                                    </p:animEffect>
                                  </p:childTnLst>
                                </p:cTn>
                              </p:par>
                              <p:par>
                                <p:cTn id="19" presetID="32" presetClass="emph" presetSubtype="0" fill="hold" grpId="1" nodeType="withEffect">
                                  <p:stCondLst>
                                    <p:cond delay="0"/>
                                  </p:stCondLst>
                                  <p:childTnLst>
                                    <p:animRot by="120000">
                                      <p:cBhvr>
                                        <p:cTn id="20" dur="100" fill="hold">
                                          <p:stCondLst>
                                            <p:cond delay="0"/>
                                          </p:stCondLst>
                                        </p:cTn>
                                        <p:tgtEl>
                                          <p:spTgt spid="129"/>
                                        </p:tgtEl>
                                        <p:attrNameLst>
                                          <p:attrName>r</p:attrName>
                                        </p:attrNameLst>
                                      </p:cBhvr>
                                    </p:animRot>
                                    <p:animRot by="-240000">
                                      <p:cBhvr>
                                        <p:cTn id="21" dur="200" fill="hold">
                                          <p:stCondLst>
                                            <p:cond delay="200"/>
                                          </p:stCondLst>
                                        </p:cTn>
                                        <p:tgtEl>
                                          <p:spTgt spid="129"/>
                                        </p:tgtEl>
                                        <p:attrNameLst>
                                          <p:attrName>r</p:attrName>
                                        </p:attrNameLst>
                                      </p:cBhvr>
                                    </p:animRot>
                                    <p:animRot by="240000">
                                      <p:cBhvr>
                                        <p:cTn id="22" dur="200" fill="hold">
                                          <p:stCondLst>
                                            <p:cond delay="400"/>
                                          </p:stCondLst>
                                        </p:cTn>
                                        <p:tgtEl>
                                          <p:spTgt spid="129"/>
                                        </p:tgtEl>
                                        <p:attrNameLst>
                                          <p:attrName>r</p:attrName>
                                        </p:attrNameLst>
                                      </p:cBhvr>
                                    </p:animRot>
                                    <p:animRot by="-240000">
                                      <p:cBhvr>
                                        <p:cTn id="23" dur="200" fill="hold">
                                          <p:stCondLst>
                                            <p:cond delay="600"/>
                                          </p:stCondLst>
                                        </p:cTn>
                                        <p:tgtEl>
                                          <p:spTgt spid="129"/>
                                        </p:tgtEl>
                                        <p:attrNameLst>
                                          <p:attrName>r</p:attrName>
                                        </p:attrNameLst>
                                      </p:cBhvr>
                                    </p:animRot>
                                    <p:animRot by="120000">
                                      <p:cBhvr>
                                        <p:cTn id="24" dur="200" fill="hold">
                                          <p:stCondLst>
                                            <p:cond delay="800"/>
                                          </p:stCondLst>
                                        </p:cTn>
                                        <p:tgtEl>
                                          <p:spTgt spid="12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28"/>
                                        </p:tgtEl>
                                      </p:cBhvr>
                                    </p:animEffect>
                                    <p:set>
                                      <p:cBhvr>
                                        <p:cTn id="29" dur="1" fill="hold">
                                          <p:stCondLst>
                                            <p:cond delay="499"/>
                                          </p:stCondLst>
                                        </p:cTn>
                                        <p:tgtEl>
                                          <p:spTgt spid="128"/>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129"/>
                                        </p:tgtEl>
                                      </p:cBhvr>
                                    </p:animEffect>
                                    <p:set>
                                      <p:cBhvr>
                                        <p:cTn id="32" dur="1" fill="hold">
                                          <p:stCondLst>
                                            <p:cond delay="499"/>
                                          </p:stCondLst>
                                        </p:cTn>
                                        <p:tgtEl>
                                          <p:spTgt spid="129"/>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32" presetClass="emph" presetSubtype="0" fill="hold" nodeType="withEffect">
                                  <p:stCondLst>
                                    <p:cond delay="0"/>
                                  </p:stCondLst>
                                  <p:childTnLst>
                                    <p:animRot by="120000">
                                      <p:cBhvr>
                                        <p:cTn id="58" dur="100" fill="hold">
                                          <p:stCondLst>
                                            <p:cond delay="0"/>
                                          </p:stCondLst>
                                        </p:cTn>
                                        <p:tgtEl>
                                          <p:spTgt spid="41"/>
                                        </p:tgtEl>
                                        <p:attrNameLst>
                                          <p:attrName>r</p:attrName>
                                        </p:attrNameLst>
                                      </p:cBhvr>
                                    </p:animRot>
                                    <p:animRot by="-240000">
                                      <p:cBhvr>
                                        <p:cTn id="59" dur="200" fill="hold">
                                          <p:stCondLst>
                                            <p:cond delay="200"/>
                                          </p:stCondLst>
                                        </p:cTn>
                                        <p:tgtEl>
                                          <p:spTgt spid="41"/>
                                        </p:tgtEl>
                                        <p:attrNameLst>
                                          <p:attrName>r</p:attrName>
                                        </p:attrNameLst>
                                      </p:cBhvr>
                                    </p:animRot>
                                    <p:animRot by="240000">
                                      <p:cBhvr>
                                        <p:cTn id="60" dur="200" fill="hold">
                                          <p:stCondLst>
                                            <p:cond delay="400"/>
                                          </p:stCondLst>
                                        </p:cTn>
                                        <p:tgtEl>
                                          <p:spTgt spid="41"/>
                                        </p:tgtEl>
                                        <p:attrNameLst>
                                          <p:attrName>r</p:attrName>
                                        </p:attrNameLst>
                                      </p:cBhvr>
                                    </p:animRot>
                                    <p:animRot by="-240000">
                                      <p:cBhvr>
                                        <p:cTn id="61" dur="200" fill="hold">
                                          <p:stCondLst>
                                            <p:cond delay="600"/>
                                          </p:stCondLst>
                                        </p:cTn>
                                        <p:tgtEl>
                                          <p:spTgt spid="41"/>
                                        </p:tgtEl>
                                        <p:attrNameLst>
                                          <p:attrName>r</p:attrName>
                                        </p:attrNameLst>
                                      </p:cBhvr>
                                    </p:animRot>
                                    <p:animRot by="120000">
                                      <p:cBhvr>
                                        <p:cTn id="62" dur="200" fill="hold">
                                          <p:stCondLst>
                                            <p:cond delay="800"/>
                                          </p:stCondLst>
                                        </p:cTn>
                                        <p:tgtEl>
                                          <p:spTgt spid="41"/>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50"/>
                                        </p:tgtEl>
                                        <p:attrNameLst>
                                          <p:attrName>r</p:attrName>
                                        </p:attrNameLst>
                                      </p:cBhvr>
                                    </p:animRot>
                                    <p:animRot by="-240000">
                                      <p:cBhvr>
                                        <p:cTn id="65" dur="200" fill="hold">
                                          <p:stCondLst>
                                            <p:cond delay="200"/>
                                          </p:stCondLst>
                                        </p:cTn>
                                        <p:tgtEl>
                                          <p:spTgt spid="50"/>
                                        </p:tgtEl>
                                        <p:attrNameLst>
                                          <p:attrName>r</p:attrName>
                                        </p:attrNameLst>
                                      </p:cBhvr>
                                    </p:animRot>
                                    <p:animRot by="240000">
                                      <p:cBhvr>
                                        <p:cTn id="66" dur="200" fill="hold">
                                          <p:stCondLst>
                                            <p:cond delay="400"/>
                                          </p:stCondLst>
                                        </p:cTn>
                                        <p:tgtEl>
                                          <p:spTgt spid="50"/>
                                        </p:tgtEl>
                                        <p:attrNameLst>
                                          <p:attrName>r</p:attrName>
                                        </p:attrNameLst>
                                      </p:cBhvr>
                                    </p:animRot>
                                    <p:animRot by="-240000">
                                      <p:cBhvr>
                                        <p:cTn id="67" dur="200" fill="hold">
                                          <p:stCondLst>
                                            <p:cond delay="600"/>
                                          </p:stCondLst>
                                        </p:cTn>
                                        <p:tgtEl>
                                          <p:spTgt spid="50"/>
                                        </p:tgtEl>
                                        <p:attrNameLst>
                                          <p:attrName>r</p:attrName>
                                        </p:attrNameLst>
                                      </p:cBhvr>
                                    </p:animRot>
                                    <p:animRot by="120000">
                                      <p:cBhvr>
                                        <p:cTn id="68" dur="200" fill="hold">
                                          <p:stCondLst>
                                            <p:cond delay="800"/>
                                          </p:stCondLst>
                                        </p:cTn>
                                        <p:tgtEl>
                                          <p:spTgt spid="50"/>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47"/>
                                        </p:tgtEl>
                                        <p:attrNameLst>
                                          <p:attrName>r</p:attrName>
                                        </p:attrNameLst>
                                      </p:cBhvr>
                                    </p:animRot>
                                    <p:animRot by="-240000">
                                      <p:cBhvr>
                                        <p:cTn id="71" dur="200" fill="hold">
                                          <p:stCondLst>
                                            <p:cond delay="200"/>
                                          </p:stCondLst>
                                        </p:cTn>
                                        <p:tgtEl>
                                          <p:spTgt spid="47"/>
                                        </p:tgtEl>
                                        <p:attrNameLst>
                                          <p:attrName>r</p:attrName>
                                        </p:attrNameLst>
                                      </p:cBhvr>
                                    </p:animRot>
                                    <p:animRot by="240000">
                                      <p:cBhvr>
                                        <p:cTn id="72" dur="200" fill="hold">
                                          <p:stCondLst>
                                            <p:cond delay="400"/>
                                          </p:stCondLst>
                                        </p:cTn>
                                        <p:tgtEl>
                                          <p:spTgt spid="47"/>
                                        </p:tgtEl>
                                        <p:attrNameLst>
                                          <p:attrName>r</p:attrName>
                                        </p:attrNameLst>
                                      </p:cBhvr>
                                    </p:animRot>
                                    <p:animRot by="-240000">
                                      <p:cBhvr>
                                        <p:cTn id="73" dur="200" fill="hold">
                                          <p:stCondLst>
                                            <p:cond delay="600"/>
                                          </p:stCondLst>
                                        </p:cTn>
                                        <p:tgtEl>
                                          <p:spTgt spid="47"/>
                                        </p:tgtEl>
                                        <p:attrNameLst>
                                          <p:attrName>r</p:attrName>
                                        </p:attrNameLst>
                                      </p:cBhvr>
                                    </p:animRot>
                                    <p:animRot by="120000">
                                      <p:cBhvr>
                                        <p:cTn id="74" dur="200" fill="hold">
                                          <p:stCondLst>
                                            <p:cond delay="800"/>
                                          </p:stCondLst>
                                        </p:cTn>
                                        <p:tgtEl>
                                          <p:spTgt spid="47"/>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44"/>
                                        </p:tgtEl>
                                        <p:attrNameLst>
                                          <p:attrName>r</p:attrName>
                                        </p:attrNameLst>
                                      </p:cBhvr>
                                    </p:animRot>
                                    <p:animRot by="-240000">
                                      <p:cBhvr>
                                        <p:cTn id="77" dur="200" fill="hold">
                                          <p:stCondLst>
                                            <p:cond delay="200"/>
                                          </p:stCondLst>
                                        </p:cTn>
                                        <p:tgtEl>
                                          <p:spTgt spid="44"/>
                                        </p:tgtEl>
                                        <p:attrNameLst>
                                          <p:attrName>r</p:attrName>
                                        </p:attrNameLst>
                                      </p:cBhvr>
                                    </p:animRot>
                                    <p:animRot by="240000">
                                      <p:cBhvr>
                                        <p:cTn id="78" dur="200" fill="hold">
                                          <p:stCondLst>
                                            <p:cond delay="400"/>
                                          </p:stCondLst>
                                        </p:cTn>
                                        <p:tgtEl>
                                          <p:spTgt spid="44"/>
                                        </p:tgtEl>
                                        <p:attrNameLst>
                                          <p:attrName>r</p:attrName>
                                        </p:attrNameLst>
                                      </p:cBhvr>
                                    </p:animRot>
                                    <p:animRot by="-240000">
                                      <p:cBhvr>
                                        <p:cTn id="79" dur="200" fill="hold">
                                          <p:stCondLst>
                                            <p:cond delay="600"/>
                                          </p:stCondLst>
                                        </p:cTn>
                                        <p:tgtEl>
                                          <p:spTgt spid="44"/>
                                        </p:tgtEl>
                                        <p:attrNameLst>
                                          <p:attrName>r</p:attrName>
                                        </p:attrNameLst>
                                      </p:cBhvr>
                                    </p:animRot>
                                    <p:animRot by="120000">
                                      <p:cBhvr>
                                        <p:cTn id="80" dur="200" fill="hold">
                                          <p:stCondLst>
                                            <p:cond delay="800"/>
                                          </p:stCondLst>
                                        </p:cTn>
                                        <p:tgtEl>
                                          <p:spTgt spid="44"/>
                                        </p:tgtEl>
                                        <p:attrNameLst>
                                          <p:attrName>r</p:attrName>
                                        </p:attrNameLst>
                                      </p:cBhvr>
                                    </p:animRot>
                                  </p:childTnLst>
                                </p:cTn>
                              </p:par>
                              <p:par>
                                <p:cTn id="81" presetID="26"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down)">
                                      <p:cBhvr>
                                        <p:cTn id="83" dur="580">
                                          <p:stCondLst>
                                            <p:cond delay="0"/>
                                          </p:stCondLst>
                                        </p:cTn>
                                        <p:tgtEl>
                                          <p:spTgt spid="62"/>
                                        </p:tgtEl>
                                      </p:cBhvr>
                                    </p:animEffect>
                                    <p:anim calcmode="lin" valueType="num">
                                      <p:cBhvr>
                                        <p:cTn id="8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89" dur="26">
                                          <p:stCondLst>
                                            <p:cond delay="650"/>
                                          </p:stCondLst>
                                        </p:cTn>
                                        <p:tgtEl>
                                          <p:spTgt spid="62"/>
                                        </p:tgtEl>
                                      </p:cBhvr>
                                      <p:to x="100000" y="60000"/>
                                    </p:animScale>
                                    <p:animScale>
                                      <p:cBhvr>
                                        <p:cTn id="90" dur="166" decel="50000">
                                          <p:stCondLst>
                                            <p:cond delay="676"/>
                                          </p:stCondLst>
                                        </p:cTn>
                                        <p:tgtEl>
                                          <p:spTgt spid="62"/>
                                        </p:tgtEl>
                                      </p:cBhvr>
                                      <p:to x="100000" y="100000"/>
                                    </p:animScale>
                                    <p:animScale>
                                      <p:cBhvr>
                                        <p:cTn id="91" dur="26">
                                          <p:stCondLst>
                                            <p:cond delay="1312"/>
                                          </p:stCondLst>
                                        </p:cTn>
                                        <p:tgtEl>
                                          <p:spTgt spid="62"/>
                                        </p:tgtEl>
                                      </p:cBhvr>
                                      <p:to x="100000" y="80000"/>
                                    </p:animScale>
                                    <p:animScale>
                                      <p:cBhvr>
                                        <p:cTn id="92" dur="166" decel="50000">
                                          <p:stCondLst>
                                            <p:cond delay="1338"/>
                                          </p:stCondLst>
                                        </p:cTn>
                                        <p:tgtEl>
                                          <p:spTgt spid="62"/>
                                        </p:tgtEl>
                                      </p:cBhvr>
                                      <p:to x="100000" y="100000"/>
                                    </p:animScale>
                                    <p:animScale>
                                      <p:cBhvr>
                                        <p:cTn id="93" dur="26">
                                          <p:stCondLst>
                                            <p:cond delay="1642"/>
                                          </p:stCondLst>
                                        </p:cTn>
                                        <p:tgtEl>
                                          <p:spTgt spid="62"/>
                                        </p:tgtEl>
                                      </p:cBhvr>
                                      <p:to x="100000" y="90000"/>
                                    </p:animScale>
                                    <p:animScale>
                                      <p:cBhvr>
                                        <p:cTn id="94" dur="166" decel="50000">
                                          <p:stCondLst>
                                            <p:cond delay="1668"/>
                                          </p:stCondLst>
                                        </p:cTn>
                                        <p:tgtEl>
                                          <p:spTgt spid="62"/>
                                        </p:tgtEl>
                                      </p:cBhvr>
                                      <p:to x="100000" y="100000"/>
                                    </p:animScale>
                                    <p:animScale>
                                      <p:cBhvr>
                                        <p:cTn id="95" dur="26">
                                          <p:stCondLst>
                                            <p:cond delay="1808"/>
                                          </p:stCondLst>
                                        </p:cTn>
                                        <p:tgtEl>
                                          <p:spTgt spid="62"/>
                                        </p:tgtEl>
                                      </p:cBhvr>
                                      <p:to x="100000" y="95000"/>
                                    </p:animScale>
                                    <p:animScale>
                                      <p:cBhvr>
                                        <p:cTn id="96" dur="166" decel="50000">
                                          <p:stCondLst>
                                            <p:cond delay="1834"/>
                                          </p:stCondLst>
                                        </p:cTn>
                                        <p:tgtEl>
                                          <p:spTgt spid="62"/>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down)">
                                      <p:cBhvr>
                                        <p:cTn id="99" dur="580">
                                          <p:stCondLst>
                                            <p:cond delay="0"/>
                                          </p:stCondLst>
                                        </p:cTn>
                                        <p:tgtEl>
                                          <p:spTgt spid="78"/>
                                        </p:tgtEl>
                                      </p:cBhvr>
                                    </p:animEffect>
                                    <p:anim calcmode="lin" valueType="num">
                                      <p:cBhvr>
                                        <p:cTn id="100"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105" dur="26">
                                          <p:stCondLst>
                                            <p:cond delay="650"/>
                                          </p:stCondLst>
                                        </p:cTn>
                                        <p:tgtEl>
                                          <p:spTgt spid="78"/>
                                        </p:tgtEl>
                                      </p:cBhvr>
                                      <p:to x="100000" y="60000"/>
                                    </p:animScale>
                                    <p:animScale>
                                      <p:cBhvr>
                                        <p:cTn id="106" dur="166" decel="50000">
                                          <p:stCondLst>
                                            <p:cond delay="676"/>
                                          </p:stCondLst>
                                        </p:cTn>
                                        <p:tgtEl>
                                          <p:spTgt spid="78"/>
                                        </p:tgtEl>
                                      </p:cBhvr>
                                      <p:to x="100000" y="100000"/>
                                    </p:animScale>
                                    <p:animScale>
                                      <p:cBhvr>
                                        <p:cTn id="107" dur="26">
                                          <p:stCondLst>
                                            <p:cond delay="1312"/>
                                          </p:stCondLst>
                                        </p:cTn>
                                        <p:tgtEl>
                                          <p:spTgt spid="78"/>
                                        </p:tgtEl>
                                      </p:cBhvr>
                                      <p:to x="100000" y="80000"/>
                                    </p:animScale>
                                    <p:animScale>
                                      <p:cBhvr>
                                        <p:cTn id="108" dur="166" decel="50000">
                                          <p:stCondLst>
                                            <p:cond delay="1338"/>
                                          </p:stCondLst>
                                        </p:cTn>
                                        <p:tgtEl>
                                          <p:spTgt spid="78"/>
                                        </p:tgtEl>
                                      </p:cBhvr>
                                      <p:to x="100000" y="100000"/>
                                    </p:animScale>
                                    <p:animScale>
                                      <p:cBhvr>
                                        <p:cTn id="109" dur="26">
                                          <p:stCondLst>
                                            <p:cond delay="1642"/>
                                          </p:stCondLst>
                                        </p:cTn>
                                        <p:tgtEl>
                                          <p:spTgt spid="78"/>
                                        </p:tgtEl>
                                      </p:cBhvr>
                                      <p:to x="100000" y="90000"/>
                                    </p:animScale>
                                    <p:animScale>
                                      <p:cBhvr>
                                        <p:cTn id="110" dur="166" decel="50000">
                                          <p:stCondLst>
                                            <p:cond delay="1668"/>
                                          </p:stCondLst>
                                        </p:cTn>
                                        <p:tgtEl>
                                          <p:spTgt spid="78"/>
                                        </p:tgtEl>
                                      </p:cBhvr>
                                      <p:to x="100000" y="100000"/>
                                    </p:animScale>
                                    <p:animScale>
                                      <p:cBhvr>
                                        <p:cTn id="111" dur="26">
                                          <p:stCondLst>
                                            <p:cond delay="1808"/>
                                          </p:stCondLst>
                                        </p:cTn>
                                        <p:tgtEl>
                                          <p:spTgt spid="78"/>
                                        </p:tgtEl>
                                      </p:cBhvr>
                                      <p:to x="100000" y="95000"/>
                                    </p:animScale>
                                    <p:animScale>
                                      <p:cBhvr>
                                        <p:cTn id="112" dur="166" decel="50000">
                                          <p:stCondLst>
                                            <p:cond delay="1834"/>
                                          </p:stCondLst>
                                        </p:cTn>
                                        <p:tgtEl>
                                          <p:spTgt spid="78"/>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wipe(down)">
                                      <p:cBhvr>
                                        <p:cTn id="115" dur="580">
                                          <p:stCondLst>
                                            <p:cond delay="0"/>
                                          </p:stCondLst>
                                        </p:cTn>
                                        <p:tgtEl>
                                          <p:spTgt spid="94"/>
                                        </p:tgtEl>
                                      </p:cBhvr>
                                    </p:animEffect>
                                    <p:anim calcmode="lin" valueType="num">
                                      <p:cBhvr>
                                        <p:cTn id="116"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121" dur="26">
                                          <p:stCondLst>
                                            <p:cond delay="650"/>
                                          </p:stCondLst>
                                        </p:cTn>
                                        <p:tgtEl>
                                          <p:spTgt spid="94"/>
                                        </p:tgtEl>
                                      </p:cBhvr>
                                      <p:to x="100000" y="60000"/>
                                    </p:animScale>
                                    <p:animScale>
                                      <p:cBhvr>
                                        <p:cTn id="122" dur="166" decel="50000">
                                          <p:stCondLst>
                                            <p:cond delay="676"/>
                                          </p:stCondLst>
                                        </p:cTn>
                                        <p:tgtEl>
                                          <p:spTgt spid="94"/>
                                        </p:tgtEl>
                                      </p:cBhvr>
                                      <p:to x="100000" y="100000"/>
                                    </p:animScale>
                                    <p:animScale>
                                      <p:cBhvr>
                                        <p:cTn id="123" dur="26">
                                          <p:stCondLst>
                                            <p:cond delay="1312"/>
                                          </p:stCondLst>
                                        </p:cTn>
                                        <p:tgtEl>
                                          <p:spTgt spid="94"/>
                                        </p:tgtEl>
                                      </p:cBhvr>
                                      <p:to x="100000" y="80000"/>
                                    </p:animScale>
                                    <p:animScale>
                                      <p:cBhvr>
                                        <p:cTn id="124" dur="166" decel="50000">
                                          <p:stCondLst>
                                            <p:cond delay="1338"/>
                                          </p:stCondLst>
                                        </p:cTn>
                                        <p:tgtEl>
                                          <p:spTgt spid="94"/>
                                        </p:tgtEl>
                                      </p:cBhvr>
                                      <p:to x="100000" y="100000"/>
                                    </p:animScale>
                                    <p:animScale>
                                      <p:cBhvr>
                                        <p:cTn id="125" dur="26">
                                          <p:stCondLst>
                                            <p:cond delay="1642"/>
                                          </p:stCondLst>
                                        </p:cTn>
                                        <p:tgtEl>
                                          <p:spTgt spid="94"/>
                                        </p:tgtEl>
                                      </p:cBhvr>
                                      <p:to x="100000" y="90000"/>
                                    </p:animScale>
                                    <p:animScale>
                                      <p:cBhvr>
                                        <p:cTn id="126" dur="166" decel="50000">
                                          <p:stCondLst>
                                            <p:cond delay="1668"/>
                                          </p:stCondLst>
                                        </p:cTn>
                                        <p:tgtEl>
                                          <p:spTgt spid="94"/>
                                        </p:tgtEl>
                                      </p:cBhvr>
                                      <p:to x="100000" y="100000"/>
                                    </p:animScale>
                                    <p:animScale>
                                      <p:cBhvr>
                                        <p:cTn id="127" dur="26">
                                          <p:stCondLst>
                                            <p:cond delay="1808"/>
                                          </p:stCondLst>
                                        </p:cTn>
                                        <p:tgtEl>
                                          <p:spTgt spid="94"/>
                                        </p:tgtEl>
                                      </p:cBhvr>
                                      <p:to x="100000" y="95000"/>
                                    </p:animScale>
                                    <p:animScale>
                                      <p:cBhvr>
                                        <p:cTn id="128" dur="166" decel="50000">
                                          <p:stCondLst>
                                            <p:cond delay="1834"/>
                                          </p:stCondLst>
                                        </p:cTn>
                                        <p:tgtEl>
                                          <p:spTgt spid="94"/>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wipe(down)">
                                      <p:cBhvr>
                                        <p:cTn id="131" dur="580">
                                          <p:stCondLst>
                                            <p:cond delay="0"/>
                                          </p:stCondLst>
                                        </p:cTn>
                                        <p:tgtEl>
                                          <p:spTgt spid="110"/>
                                        </p:tgtEl>
                                      </p:cBhvr>
                                    </p:animEffect>
                                    <p:anim calcmode="lin" valueType="num">
                                      <p:cBhvr>
                                        <p:cTn id="132"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137" dur="26">
                                          <p:stCondLst>
                                            <p:cond delay="650"/>
                                          </p:stCondLst>
                                        </p:cTn>
                                        <p:tgtEl>
                                          <p:spTgt spid="110"/>
                                        </p:tgtEl>
                                      </p:cBhvr>
                                      <p:to x="100000" y="60000"/>
                                    </p:animScale>
                                    <p:animScale>
                                      <p:cBhvr>
                                        <p:cTn id="138" dur="166" decel="50000">
                                          <p:stCondLst>
                                            <p:cond delay="676"/>
                                          </p:stCondLst>
                                        </p:cTn>
                                        <p:tgtEl>
                                          <p:spTgt spid="110"/>
                                        </p:tgtEl>
                                      </p:cBhvr>
                                      <p:to x="100000" y="100000"/>
                                    </p:animScale>
                                    <p:animScale>
                                      <p:cBhvr>
                                        <p:cTn id="139" dur="26">
                                          <p:stCondLst>
                                            <p:cond delay="1312"/>
                                          </p:stCondLst>
                                        </p:cTn>
                                        <p:tgtEl>
                                          <p:spTgt spid="110"/>
                                        </p:tgtEl>
                                      </p:cBhvr>
                                      <p:to x="100000" y="80000"/>
                                    </p:animScale>
                                    <p:animScale>
                                      <p:cBhvr>
                                        <p:cTn id="140" dur="166" decel="50000">
                                          <p:stCondLst>
                                            <p:cond delay="1338"/>
                                          </p:stCondLst>
                                        </p:cTn>
                                        <p:tgtEl>
                                          <p:spTgt spid="110"/>
                                        </p:tgtEl>
                                      </p:cBhvr>
                                      <p:to x="100000" y="100000"/>
                                    </p:animScale>
                                    <p:animScale>
                                      <p:cBhvr>
                                        <p:cTn id="141" dur="26">
                                          <p:stCondLst>
                                            <p:cond delay="1642"/>
                                          </p:stCondLst>
                                        </p:cTn>
                                        <p:tgtEl>
                                          <p:spTgt spid="110"/>
                                        </p:tgtEl>
                                      </p:cBhvr>
                                      <p:to x="100000" y="90000"/>
                                    </p:animScale>
                                    <p:animScale>
                                      <p:cBhvr>
                                        <p:cTn id="142" dur="166" decel="50000">
                                          <p:stCondLst>
                                            <p:cond delay="1668"/>
                                          </p:stCondLst>
                                        </p:cTn>
                                        <p:tgtEl>
                                          <p:spTgt spid="110"/>
                                        </p:tgtEl>
                                      </p:cBhvr>
                                      <p:to x="100000" y="100000"/>
                                    </p:animScale>
                                    <p:animScale>
                                      <p:cBhvr>
                                        <p:cTn id="143" dur="26">
                                          <p:stCondLst>
                                            <p:cond delay="1808"/>
                                          </p:stCondLst>
                                        </p:cTn>
                                        <p:tgtEl>
                                          <p:spTgt spid="110"/>
                                        </p:tgtEl>
                                      </p:cBhvr>
                                      <p:to x="100000" y="95000"/>
                                    </p:animScale>
                                    <p:animScale>
                                      <p:cBhvr>
                                        <p:cTn id="144" dur="166" decel="50000">
                                          <p:stCondLst>
                                            <p:cond delay="1834"/>
                                          </p:stCondLst>
                                        </p:cTn>
                                        <p:tgtEl>
                                          <p:spTgt spid="110"/>
                                        </p:tgtEl>
                                      </p:cBhvr>
                                      <p:to x="100000" y="100000"/>
                                    </p:animScale>
                                  </p:childTnLst>
                                </p:cTn>
                              </p:par>
                              <p:par>
                                <p:cTn id="145" presetID="10" presetClass="entr" presetSubtype="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childTnLst>
                                </p:cTn>
                              </p:par>
                              <p:par>
                                <p:cTn id="148" presetID="32" presetClass="emph" presetSubtype="0" fill="hold" grpId="1" nodeType="withEffect">
                                  <p:stCondLst>
                                    <p:cond delay="0"/>
                                  </p:stCondLst>
                                  <p:childTnLst>
                                    <p:animRot by="120000">
                                      <p:cBhvr>
                                        <p:cTn id="149" dur="100" fill="hold">
                                          <p:stCondLst>
                                            <p:cond delay="0"/>
                                          </p:stCondLst>
                                        </p:cTn>
                                        <p:tgtEl>
                                          <p:spTgt spid="56"/>
                                        </p:tgtEl>
                                        <p:attrNameLst>
                                          <p:attrName>r</p:attrName>
                                        </p:attrNameLst>
                                      </p:cBhvr>
                                    </p:animRot>
                                    <p:animRot by="-240000">
                                      <p:cBhvr>
                                        <p:cTn id="150" dur="200" fill="hold">
                                          <p:stCondLst>
                                            <p:cond delay="200"/>
                                          </p:stCondLst>
                                        </p:cTn>
                                        <p:tgtEl>
                                          <p:spTgt spid="56"/>
                                        </p:tgtEl>
                                        <p:attrNameLst>
                                          <p:attrName>r</p:attrName>
                                        </p:attrNameLst>
                                      </p:cBhvr>
                                    </p:animRot>
                                    <p:animRot by="240000">
                                      <p:cBhvr>
                                        <p:cTn id="151" dur="200" fill="hold">
                                          <p:stCondLst>
                                            <p:cond delay="400"/>
                                          </p:stCondLst>
                                        </p:cTn>
                                        <p:tgtEl>
                                          <p:spTgt spid="56"/>
                                        </p:tgtEl>
                                        <p:attrNameLst>
                                          <p:attrName>r</p:attrName>
                                        </p:attrNameLst>
                                      </p:cBhvr>
                                    </p:animRot>
                                    <p:animRot by="-240000">
                                      <p:cBhvr>
                                        <p:cTn id="152" dur="200" fill="hold">
                                          <p:stCondLst>
                                            <p:cond delay="600"/>
                                          </p:stCondLst>
                                        </p:cTn>
                                        <p:tgtEl>
                                          <p:spTgt spid="56"/>
                                        </p:tgtEl>
                                        <p:attrNameLst>
                                          <p:attrName>r</p:attrName>
                                        </p:attrNameLst>
                                      </p:cBhvr>
                                    </p:animRot>
                                    <p:animRot by="120000">
                                      <p:cBhvr>
                                        <p:cTn id="153"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129" grpId="0" animBg="1"/>
      <p:bldP spid="129" grpId="1" animBg="1"/>
      <p:bldP spid="129"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B4C3-10B3-75DE-6249-896807E34D5E}"/>
              </a:ext>
            </a:extLst>
          </p:cNvPr>
          <p:cNvSpPr>
            <a:spLocks noGrp="1"/>
          </p:cNvSpPr>
          <p:nvPr>
            <p:ph type="title"/>
          </p:nvPr>
        </p:nvSpPr>
        <p:spPr>
          <a:xfrm>
            <a:off x="838200" y="93275"/>
            <a:ext cx="10515600" cy="957048"/>
          </a:xfrm>
        </p:spPr>
        <p:txBody>
          <a:bodyPr/>
          <a:lstStyle/>
          <a:p>
            <a:r>
              <a:rPr lang="en-US" dirty="0"/>
              <a:t>When Does </a:t>
            </a:r>
            <a:r>
              <a:rPr lang="en-US" dirty="0" err="1"/>
              <a:t>WeensyOS</a:t>
            </a:r>
            <a:r>
              <a:rPr lang="en-US" dirty="0"/>
              <a:t> Code Execute?</a:t>
            </a:r>
          </a:p>
        </p:txBody>
      </p:sp>
      <p:sp>
        <p:nvSpPr>
          <p:cNvPr id="3" name="Content Placeholder 2">
            <a:extLst>
              <a:ext uri="{FF2B5EF4-FFF2-40B4-BE49-F238E27FC236}">
                <a16:creationId xmlns:a16="http://schemas.microsoft.com/office/drawing/2014/main" id="{A138F38F-50B1-E3F2-077B-BF3D3F029586}"/>
              </a:ext>
            </a:extLst>
          </p:cNvPr>
          <p:cNvSpPr>
            <a:spLocks noGrp="1"/>
          </p:cNvSpPr>
          <p:nvPr>
            <p:ph idx="1"/>
          </p:nvPr>
        </p:nvSpPr>
        <p:spPr>
          <a:xfrm>
            <a:off x="838200" y="976181"/>
            <a:ext cx="10515600" cy="5714402"/>
          </a:xfrm>
        </p:spPr>
        <p:txBody>
          <a:bodyPr>
            <a:normAutofit fontScale="92500"/>
          </a:bodyPr>
          <a:lstStyle/>
          <a:p>
            <a:r>
              <a:rPr lang="en-US" sz="3200" dirty="0"/>
              <a:t>There are three ways that </a:t>
            </a:r>
            <a:r>
              <a:rPr lang="en-US" sz="3200" dirty="0" err="1"/>
              <a:t>WeensyOS</a:t>
            </a:r>
            <a:r>
              <a:rPr lang="en-US" sz="3200" dirty="0"/>
              <a:t> code executes</a:t>
            </a:r>
          </a:p>
          <a:p>
            <a:pPr lvl="1"/>
            <a:r>
              <a:rPr lang="en-US" sz="2800" dirty="0"/>
              <a:t>In response to a </a:t>
            </a:r>
            <a:r>
              <a:rPr lang="en-US" sz="2800" b="1" i="1" dirty="0"/>
              <a:t>system call</a:t>
            </a:r>
            <a:r>
              <a:rPr lang="en-US" sz="2800" dirty="0"/>
              <a:t> invoked by a user-mode process</a:t>
            </a:r>
          </a:p>
          <a:p>
            <a:pPr lvl="1"/>
            <a:r>
              <a:rPr lang="en-US" sz="2800" dirty="0"/>
              <a:t>In response to an </a:t>
            </a:r>
            <a:r>
              <a:rPr lang="en-US" sz="2800" b="1" i="1" dirty="0"/>
              <a:t>interrupt</a:t>
            </a:r>
            <a:r>
              <a:rPr lang="en-US" sz="2800" dirty="0"/>
              <a:t> raised by an external (</a:t>
            </a:r>
            <a:r>
              <a:rPr lang="en-US" sz="2800" dirty="0" err="1"/>
              <a:t>w.r.t.</a:t>
            </a:r>
            <a:r>
              <a:rPr lang="en-US" sz="2800" dirty="0"/>
              <a:t> the CPU) hardware device (e.g., the timer, the keyboard, the network card)</a:t>
            </a:r>
          </a:p>
          <a:p>
            <a:pPr lvl="1"/>
            <a:r>
              <a:rPr lang="en-US" sz="2800" dirty="0"/>
              <a:t>In response to an </a:t>
            </a:r>
            <a:r>
              <a:rPr lang="en-US" sz="2800" b="1" i="1" dirty="0"/>
              <a:t>exception</a:t>
            </a:r>
            <a:r>
              <a:rPr lang="en-US" sz="2800" dirty="0"/>
              <a:t> raised by the code (privileged or unprivileged) that is currently running on the CPU</a:t>
            </a:r>
          </a:p>
          <a:p>
            <a:pPr lvl="2"/>
            <a:r>
              <a:rPr lang="en-US" sz="2400" dirty="0"/>
              <a:t>Ex: Trying to access an inaccessible virtual address (e.g., </a:t>
            </a:r>
            <a:r>
              <a:rPr lang="en-US" sz="2400" dirty="0">
                <a:latin typeface="Lucida Console" panose="020B0609040504020204" pitchFamily="49" charset="0"/>
              </a:rPr>
              <a:t>mov $0x0, %</a:t>
            </a:r>
            <a:r>
              <a:rPr lang="en-US" sz="2400" dirty="0" err="1">
                <a:latin typeface="Lucida Console" panose="020B0609040504020204" pitchFamily="49" charset="0"/>
              </a:rPr>
              <a:t>rax</a:t>
            </a:r>
            <a:r>
              <a:rPr lang="en-US" sz="2400" dirty="0">
                <a:latin typeface="Lucida Console" panose="020B0609040504020204" pitchFamily="49" charset="0"/>
              </a:rPr>
              <a:t>; mov (%</a:t>
            </a:r>
            <a:r>
              <a:rPr lang="en-US" sz="2400" dirty="0" err="1">
                <a:latin typeface="Lucida Console" panose="020B0609040504020204" pitchFamily="49" charset="0"/>
              </a:rPr>
              <a:t>rax</a:t>
            </a:r>
            <a:r>
              <a:rPr lang="en-US" sz="2400" dirty="0">
                <a:latin typeface="Lucida Console" panose="020B0609040504020204" pitchFamily="49" charset="0"/>
              </a:rPr>
              <a:t>), %</a:t>
            </a:r>
            <a:r>
              <a:rPr lang="en-US" sz="2400" dirty="0" err="1">
                <a:latin typeface="Lucida Console" panose="020B0609040504020204" pitchFamily="49" charset="0"/>
              </a:rPr>
              <a:t>rbx</a:t>
            </a:r>
            <a:r>
              <a:rPr lang="en-US" sz="2400" dirty="0"/>
              <a:t>)</a:t>
            </a:r>
          </a:p>
          <a:p>
            <a:pPr lvl="2"/>
            <a:r>
              <a:rPr lang="en-US" sz="2400" dirty="0"/>
              <a:t>Ex: Dividing by zero (e.g., </a:t>
            </a:r>
            <a:r>
              <a:rPr lang="en-US" sz="2400" dirty="0">
                <a:latin typeface="Lucida Console" panose="020B0609040504020204" pitchFamily="49" charset="0"/>
              </a:rPr>
              <a:t>mov $0x42, %</a:t>
            </a:r>
            <a:r>
              <a:rPr lang="en-US" sz="2400" dirty="0" err="1">
                <a:latin typeface="Lucida Console" panose="020B0609040504020204" pitchFamily="49" charset="0"/>
              </a:rPr>
              <a:t>rax</a:t>
            </a:r>
            <a:r>
              <a:rPr lang="en-US" sz="2400" dirty="0">
                <a:latin typeface="Lucida Console" panose="020B0609040504020204" pitchFamily="49" charset="0"/>
              </a:rPr>
              <a:t>; mov $0x0, %</a:t>
            </a:r>
            <a:r>
              <a:rPr lang="en-US" sz="2400" dirty="0" err="1">
                <a:latin typeface="Lucida Console" panose="020B0609040504020204" pitchFamily="49" charset="0"/>
              </a:rPr>
              <a:t>rcx</a:t>
            </a:r>
            <a:r>
              <a:rPr lang="en-US" sz="2400" dirty="0">
                <a:latin typeface="Lucida Console" panose="020B0609040504020204" pitchFamily="49" charset="0"/>
              </a:rPr>
              <a:t>; </a:t>
            </a:r>
            <a:r>
              <a:rPr lang="en-US" sz="2400" dirty="0" err="1">
                <a:latin typeface="Lucida Console" panose="020B0609040504020204" pitchFamily="49" charset="0"/>
              </a:rPr>
              <a:t>idiv</a:t>
            </a:r>
            <a:r>
              <a:rPr lang="en-US" sz="2400" dirty="0">
                <a:latin typeface="Lucida Console" panose="020B0609040504020204" pitchFamily="49" charset="0"/>
              </a:rPr>
              <a:t> %</a:t>
            </a:r>
            <a:r>
              <a:rPr lang="en-US" sz="2400" dirty="0" err="1">
                <a:latin typeface="Lucida Console" panose="020B0609040504020204" pitchFamily="49" charset="0"/>
              </a:rPr>
              <a:t>rcx</a:t>
            </a:r>
            <a:r>
              <a:rPr lang="en-US" sz="2400" dirty="0"/>
              <a:t>)</a:t>
            </a:r>
          </a:p>
          <a:p>
            <a:r>
              <a:rPr lang="en-US" sz="3200" dirty="0"/>
              <a:t>System calls and exceptions are </a:t>
            </a:r>
            <a:r>
              <a:rPr lang="en-US" sz="3200" b="1" i="1" dirty="0"/>
              <a:t>synchronous</a:t>
            </a:r>
            <a:r>
              <a:rPr lang="en-US" sz="3200" dirty="0"/>
              <a:t>: they are directly and immediately triggered by something that an instruction did</a:t>
            </a:r>
          </a:p>
          <a:p>
            <a:r>
              <a:rPr lang="en-US" sz="3200" dirty="0"/>
              <a:t>Interrupts are </a:t>
            </a:r>
            <a:r>
              <a:rPr lang="en-US" sz="3200" b="1" i="1" dirty="0"/>
              <a:t>asynchronous</a:t>
            </a:r>
            <a:r>
              <a:rPr lang="en-US" sz="3200" dirty="0"/>
              <a:t>: they can arrive at any moment between the execution of two instructions!</a:t>
            </a:r>
          </a:p>
          <a:p>
            <a:pPr lvl="1"/>
            <a:endParaRPr lang="en-US" sz="2800" dirty="0"/>
          </a:p>
        </p:txBody>
      </p:sp>
    </p:spTree>
    <p:extLst>
      <p:ext uri="{BB962C8B-B14F-4D97-AF65-F5344CB8AC3E}">
        <p14:creationId xmlns:p14="http://schemas.microsoft.com/office/powerpoint/2010/main" val="259723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6675-D4C3-14B1-6771-5C846B6C5BEA}"/>
              </a:ext>
            </a:extLst>
          </p:cNvPr>
          <p:cNvSpPr>
            <a:spLocks noGrp="1"/>
          </p:cNvSpPr>
          <p:nvPr>
            <p:ph type="title"/>
          </p:nvPr>
        </p:nvSpPr>
        <p:spPr>
          <a:xfrm>
            <a:off x="838200" y="-104439"/>
            <a:ext cx="10515600" cy="870551"/>
          </a:xfrm>
        </p:spPr>
        <p:txBody>
          <a:bodyPr/>
          <a:lstStyle/>
          <a:p>
            <a:r>
              <a:rPr lang="en-US" dirty="0"/>
              <a:t>Exceptions and Interrupts: Example</a:t>
            </a:r>
          </a:p>
        </p:txBody>
      </p:sp>
      <p:sp>
        <p:nvSpPr>
          <p:cNvPr id="3" name="Content Placeholder 2">
            <a:extLst>
              <a:ext uri="{FF2B5EF4-FFF2-40B4-BE49-F238E27FC236}">
                <a16:creationId xmlns:a16="http://schemas.microsoft.com/office/drawing/2014/main" id="{C720D504-B4F3-3613-B707-97ADFC050E40}"/>
              </a:ext>
            </a:extLst>
          </p:cNvPr>
          <p:cNvSpPr>
            <a:spLocks noGrp="1"/>
          </p:cNvSpPr>
          <p:nvPr>
            <p:ph idx="1"/>
          </p:nvPr>
        </p:nvSpPr>
        <p:spPr>
          <a:xfrm>
            <a:off x="5183257" y="741508"/>
            <a:ext cx="6811597" cy="5992919"/>
          </a:xfrm>
        </p:spPr>
        <p:txBody>
          <a:bodyPr/>
          <a:lstStyle/>
          <a:p>
            <a:r>
              <a:rPr lang="en-US" dirty="0"/>
              <a:t>When the CPU detects an exception or an interrupt, the CPU:</a:t>
            </a:r>
          </a:p>
          <a:p>
            <a:pPr lvl="1"/>
            <a:r>
              <a:rPr lang="en-US" dirty="0"/>
              <a:t>Disables the </a:t>
            </a:r>
            <a:r>
              <a:rPr lang="en-US" dirty="0">
                <a:latin typeface="Lucida Console" panose="020B0609040504020204" pitchFamily="49" charset="0"/>
              </a:rPr>
              <a:t>IF</a:t>
            </a:r>
            <a:r>
              <a:rPr lang="en-US" dirty="0"/>
              <a:t> flag in </a:t>
            </a:r>
            <a:r>
              <a:rPr lang="en-US" dirty="0">
                <a:latin typeface="Lucida Console" panose="020B0609040504020204" pitchFamily="49" charset="0"/>
              </a:rPr>
              <a:t>%</a:t>
            </a:r>
            <a:r>
              <a:rPr lang="en-US" dirty="0" err="1">
                <a:latin typeface="Lucida Console" panose="020B0609040504020204" pitchFamily="49" charset="0"/>
              </a:rPr>
              <a:t>rflags</a:t>
            </a:r>
            <a:r>
              <a:rPr lang="en-US" dirty="0"/>
              <a:t> (preventing maskable interrupts from happening)</a:t>
            </a:r>
          </a:p>
          <a:p>
            <a:pPr lvl="1"/>
            <a:r>
              <a:rPr lang="en-US" dirty="0"/>
              <a:t>If the CPU mode isn’t already “privileged”:</a:t>
            </a:r>
          </a:p>
          <a:p>
            <a:pPr lvl="2"/>
            <a:r>
              <a:rPr lang="en-US" dirty="0"/>
              <a:t>Flips the CPU mode to “privileged”</a:t>
            </a:r>
          </a:p>
          <a:p>
            <a:pPr lvl="2"/>
            <a:r>
              <a:rPr lang="en-US" dirty="0"/>
              <a:t>Changes </a:t>
            </a:r>
            <a:r>
              <a:rPr lang="en-US" dirty="0">
                <a:latin typeface="Lucida Console" panose="020B0609040504020204" pitchFamily="49" charset="0"/>
              </a:rPr>
              <a:t>%</a:t>
            </a:r>
            <a:r>
              <a:rPr lang="en-US" dirty="0" err="1">
                <a:latin typeface="Lucida Console" panose="020B0609040504020204" pitchFamily="49" charset="0"/>
              </a:rPr>
              <a:t>rsp</a:t>
            </a:r>
            <a:r>
              <a:rPr lang="en-US" dirty="0"/>
              <a:t> to point to the kernel stack</a:t>
            </a:r>
          </a:p>
          <a:p>
            <a:pPr lvl="1"/>
            <a:r>
              <a:rPr lang="en-US" dirty="0"/>
              <a:t>Pushes exception/interrupt-related state onto the stack</a:t>
            </a:r>
          </a:p>
          <a:p>
            <a:pPr lvl="1"/>
            <a:endParaRPr lang="en-US" dirty="0"/>
          </a:p>
        </p:txBody>
      </p:sp>
      <p:sp>
        <p:nvSpPr>
          <p:cNvPr id="5" name="TextBox 4">
            <a:extLst>
              <a:ext uri="{FF2B5EF4-FFF2-40B4-BE49-F238E27FC236}">
                <a16:creationId xmlns:a16="http://schemas.microsoft.com/office/drawing/2014/main" id="{9A8E59BE-E914-8D31-26AA-6BC6FC1AC85A}"/>
              </a:ext>
            </a:extLst>
          </p:cNvPr>
          <p:cNvSpPr txBox="1"/>
          <p:nvPr/>
        </p:nvSpPr>
        <p:spPr>
          <a:xfrm>
            <a:off x="66690" y="577006"/>
            <a:ext cx="4146092" cy="1754326"/>
          </a:xfrm>
          <a:prstGeom prst="rect">
            <a:avLst/>
          </a:prstGeom>
          <a:noFill/>
        </p:spPr>
        <p:txBody>
          <a:bodyPr wrap="square">
            <a:spAutoFit/>
          </a:bodyPr>
          <a:lstStyle/>
          <a:p>
            <a:r>
              <a:rPr lang="en-US" dirty="0">
                <a:solidFill>
                  <a:srgbClr val="00B050"/>
                </a:solidFill>
                <a:latin typeface="Lucida Console" panose="020B0609040504020204" pitchFamily="49" charset="0"/>
              </a:rPr>
              <a:t>//Code in user-mode process</a:t>
            </a:r>
          </a:p>
          <a:p>
            <a:r>
              <a:rPr lang="en-US" dirty="0">
                <a:solidFill>
                  <a:schemeClr val="accent1"/>
                </a:solidFill>
                <a:latin typeface="Lucida Console" panose="020B0609040504020204" pitchFamily="49" charset="0"/>
              </a:rPr>
              <a:t>mov</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$0x42</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a:solidFill>
                  <a:schemeClr val="accent1"/>
                </a:solidFill>
                <a:latin typeface="Lucida Console" panose="020B0609040504020204" pitchFamily="49" charset="0"/>
              </a:rPr>
              <a:t>mov</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$0x0</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rcx</a:t>
            </a:r>
            <a:endParaRPr lang="en-US" dirty="0">
              <a:solidFill>
                <a:srgbClr val="FF66FF"/>
              </a:solidFill>
              <a:latin typeface="Lucida Console" panose="020B0609040504020204" pitchFamily="49" charset="0"/>
            </a:endParaRPr>
          </a:p>
          <a:p>
            <a:r>
              <a:rPr lang="en-US" dirty="0" err="1">
                <a:solidFill>
                  <a:schemeClr val="accent1"/>
                </a:solidFill>
                <a:latin typeface="Lucida Console" panose="020B0609040504020204" pitchFamily="49" charset="0"/>
              </a:rPr>
              <a:t>idiv</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rcx</a:t>
            </a:r>
            <a:r>
              <a:rPr lang="en-US" dirty="0">
                <a:solidFill>
                  <a:srgbClr val="00B050"/>
                </a:solidFill>
                <a:latin typeface="Lucida Console" panose="020B0609040504020204" pitchFamily="49" charset="0"/>
              </a:rPr>
              <a:t> //OH NO</a:t>
            </a:r>
          </a:p>
          <a:p>
            <a:r>
              <a:rPr lang="en-US" dirty="0">
                <a:solidFill>
                  <a:schemeClr val="accent1"/>
                </a:solidFill>
                <a:latin typeface="Lucida Console" panose="020B0609040504020204" pitchFamily="49" charset="0"/>
              </a:rPr>
              <a:t>add</a:t>
            </a:r>
            <a:r>
              <a:rPr lang="en-US" dirty="0">
                <a:solidFill>
                  <a:srgbClr val="FF66FF"/>
                </a:solidFill>
                <a:latin typeface="Lucida Console" panose="020B0609040504020204" pitchFamily="49" charset="0"/>
              </a:rPr>
              <a:t> %r9</a:t>
            </a:r>
            <a:r>
              <a:rPr lang="en-US" dirty="0">
                <a:latin typeface="Lucida Console" panose="020B0609040504020204" pitchFamily="49" charset="0"/>
              </a:rPr>
              <a:t>,</a:t>
            </a:r>
            <a:r>
              <a:rPr lang="en-US" dirty="0">
                <a:solidFill>
                  <a:srgbClr val="FF66FF"/>
                </a:solidFill>
                <a:latin typeface="Lucida Console" panose="020B0609040504020204" pitchFamily="49" charset="0"/>
              </a:rPr>
              <a:t> %r10</a:t>
            </a:r>
          </a:p>
          <a:p>
            <a:r>
              <a:rPr lang="en-US" dirty="0">
                <a:solidFill>
                  <a:schemeClr val="accent1"/>
                </a:solidFill>
                <a:latin typeface="Lucida Console" panose="020B0609040504020204" pitchFamily="49" charset="0"/>
              </a:rPr>
              <a:t>sub</a:t>
            </a:r>
            <a:r>
              <a:rPr lang="en-US" dirty="0">
                <a:solidFill>
                  <a:srgbClr val="FF66FF"/>
                </a:solidFill>
                <a:latin typeface="Lucida Console" panose="020B0609040504020204" pitchFamily="49" charset="0"/>
              </a:rPr>
              <a:t> %</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a:t>
            </a:r>
            <a:r>
              <a:rPr lang="en-US" dirty="0">
                <a:solidFill>
                  <a:srgbClr val="FF66FF"/>
                </a:solidFill>
                <a:latin typeface="Lucida Console" panose="020B0609040504020204" pitchFamily="49" charset="0"/>
              </a:rPr>
              <a:t> %</a:t>
            </a:r>
            <a:r>
              <a:rPr lang="en-US" dirty="0" err="1">
                <a:solidFill>
                  <a:srgbClr val="FF66FF"/>
                </a:solidFill>
                <a:latin typeface="Lucida Console" panose="020B0609040504020204" pitchFamily="49" charset="0"/>
              </a:rPr>
              <a:t>rsi</a:t>
            </a:r>
            <a:endParaRPr lang="en-US" dirty="0">
              <a:solidFill>
                <a:srgbClr val="FF66FF"/>
              </a:solidFill>
              <a:latin typeface="Lucida Console" panose="020B0609040504020204" pitchFamily="49" charset="0"/>
            </a:endParaRPr>
          </a:p>
        </p:txBody>
      </p:sp>
      <p:grpSp>
        <p:nvGrpSpPr>
          <p:cNvPr id="4" name="Group 3">
            <a:extLst>
              <a:ext uri="{FF2B5EF4-FFF2-40B4-BE49-F238E27FC236}">
                <a16:creationId xmlns:a16="http://schemas.microsoft.com/office/drawing/2014/main" id="{35BC364C-3AEA-403A-A105-4377C5E10758}"/>
              </a:ext>
            </a:extLst>
          </p:cNvPr>
          <p:cNvGrpSpPr/>
          <p:nvPr/>
        </p:nvGrpSpPr>
        <p:grpSpPr>
          <a:xfrm>
            <a:off x="197145" y="4931699"/>
            <a:ext cx="4657911" cy="1926301"/>
            <a:chOff x="197145" y="4931699"/>
            <a:chExt cx="4657911" cy="1926301"/>
          </a:xfrm>
        </p:grpSpPr>
        <p:sp>
          <p:nvSpPr>
            <p:cNvPr id="6" name="Rectangle 5">
              <a:extLst>
                <a:ext uri="{FF2B5EF4-FFF2-40B4-BE49-F238E27FC236}">
                  <a16:creationId xmlns:a16="http://schemas.microsoft.com/office/drawing/2014/main" id="{89462F16-F032-1A36-B75B-EE2BC192094A}"/>
                </a:ext>
              </a:extLst>
            </p:cNvPr>
            <p:cNvSpPr/>
            <p:nvPr/>
          </p:nvSpPr>
          <p:spPr>
            <a:xfrm>
              <a:off x="258046" y="5278497"/>
              <a:ext cx="4269217" cy="74726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7" name="TextBox 6">
              <a:extLst>
                <a:ext uri="{FF2B5EF4-FFF2-40B4-BE49-F238E27FC236}">
                  <a16:creationId xmlns:a16="http://schemas.microsoft.com/office/drawing/2014/main" id="{4055E6D0-9C56-62A0-852B-794F284C1920}"/>
                </a:ext>
              </a:extLst>
            </p:cNvPr>
            <p:cNvSpPr txBox="1"/>
            <p:nvPr/>
          </p:nvSpPr>
          <p:spPr>
            <a:xfrm>
              <a:off x="197145" y="6488668"/>
              <a:ext cx="84245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RAM</a:t>
              </a:r>
            </a:p>
          </p:txBody>
        </p:sp>
        <p:sp>
          <p:nvSpPr>
            <p:cNvPr id="8" name="TextBox 7">
              <a:extLst>
                <a:ext uri="{FF2B5EF4-FFF2-40B4-BE49-F238E27FC236}">
                  <a16:creationId xmlns:a16="http://schemas.microsoft.com/office/drawing/2014/main" id="{428E24E5-3417-FCD7-2605-946DBCBBEB3B}"/>
                </a:ext>
              </a:extLst>
            </p:cNvPr>
            <p:cNvSpPr txBox="1"/>
            <p:nvPr/>
          </p:nvSpPr>
          <p:spPr>
            <a:xfrm>
              <a:off x="1039601" y="6488668"/>
              <a:ext cx="98990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sp>
          <p:nvSpPr>
            <p:cNvPr id="9" name="TextBox 8">
              <a:extLst>
                <a:ext uri="{FF2B5EF4-FFF2-40B4-BE49-F238E27FC236}">
                  <a16:creationId xmlns:a16="http://schemas.microsoft.com/office/drawing/2014/main" id="{6B1177DC-B8F1-4FDD-F904-DDEA6C8D0241}"/>
                </a:ext>
              </a:extLst>
            </p:cNvPr>
            <p:cNvSpPr txBox="1"/>
            <p:nvPr/>
          </p:nvSpPr>
          <p:spPr>
            <a:xfrm>
              <a:off x="2013362" y="6488668"/>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UX devices</a:t>
              </a:r>
            </a:p>
          </p:txBody>
        </p:sp>
        <p:sp>
          <p:nvSpPr>
            <p:cNvPr id="10" name="TextBox 9">
              <a:extLst>
                <a:ext uri="{FF2B5EF4-FFF2-40B4-BE49-F238E27FC236}">
                  <a16:creationId xmlns:a16="http://schemas.microsoft.com/office/drawing/2014/main" id="{3CE052BD-4492-942B-5BF8-286FE2EA445F}"/>
                </a:ext>
              </a:extLst>
            </p:cNvPr>
            <p:cNvSpPr txBox="1"/>
            <p:nvPr/>
          </p:nvSpPr>
          <p:spPr>
            <a:xfrm>
              <a:off x="3398310" y="6488668"/>
              <a:ext cx="1456746"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Network</a:t>
              </a:r>
            </a:p>
          </p:txBody>
        </p:sp>
        <p:pic>
          <p:nvPicPr>
            <p:cNvPr id="11" name="Picture 10">
              <a:extLst>
                <a:ext uri="{FF2B5EF4-FFF2-40B4-BE49-F238E27FC236}">
                  <a16:creationId xmlns:a16="http://schemas.microsoft.com/office/drawing/2014/main" id="{FD84E153-E041-F96E-C8AF-25B2389EC6B0}"/>
                </a:ext>
              </a:extLst>
            </p:cNvPr>
            <p:cNvPicPr>
              <a:picLocks noChangeAspect="1"/>
            </p:cNvPicPr>
            <p:nvPr/>
          </p:nvPicPr>
          <p:blipFill rotWithShape="1">
            <a:blip r:embed="rId3">
              <a:extLst>
                <a:ext uri="{28A0092B-C50C-407E-A947-70E740481C1C}">
                  <a14:useLocalDpi xmlns:a14="http://schemas.microsoft.com/office/drawing/2010/main" val="0"/>
                </a:ext>
              </a:extLst>
            </a:blip>
            <a:srcRect t="19838" b="22330"/>
            <a:stretch/>
          </p:blipFill>
          <p:spPr>
            <a:xfrm>
              <a:off x="239353" y="6128158"/>
              <a:ext cx="754308" cy="436228"/>
            </a:xfrm>
            <a:prstGeom prst="rect">
              <a:avLst/>
            </a:prstGeom>
          </p:spPr>
        </p:pic>
        <p:cxnSp>
          <p:nvCxnSpPr>
            <p:cNvPr id="12" name="Straight Connector 11">
              <a:extLst>
                <a:ext uri="{FF2B5EF4-FFF2-40B4-BE49-F238E27FC236}">
                  <a16:creationId xmlns:a16="http://schemas.microsoft.com/office/drawing/2014/main" id="{6802E8AE-6FDF-0F81-C188-135A578446B1}"/>
                </a:ext>
              </a:extLst>
            </p:cNvPr>
            <p:cNvCxnSpPr/>
            <p:nvPr/>
          </p:nvCxnSpPr>
          <p:spPr>
            <a:xfrm>
              <a:off x="584133" y="6013183"/>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6D951B-3525-5D18-AF36-6B9111D863EA}"/>
                </a:ext>
              </a:extLst>
            </p:cNvPr>
            <p:cNvPicPr>
              <a:picLocks noChangeAspect="1"/>
            </p:cNvPicPr>
            <p:nvPr/>
          </p:nvPicPr>
          <p:blipFill>
            <a:blip r:embed="rId4"/>
            <a:stretch>
              <a:fillRect/>
            </a:stretch>
          </p:blipFill>
          <p:spPr>
            <a:xfrm rot="5400000">
              <a:off x="1235143" y="5986407"/>
              <a:ext cx="598815" cy="719730"/>
            </a:xfrm>
            <a:prstGeom prst="rect">
              <a:avLst/>
            </a:prstGeom>
          </p:spPr>
        </p:pic>
        <p:cxnSp>
          <p:nvCxnSpPr>
            <p:cNvPr id="14" name="Straight Connector 13">
              <a:extLst>
                <a:ext uri="{FF2B5EF4-FFF2-40B4-BE49-F238E27FC236}">
                  <a16:creationId xmlns:a16="http://schemas.microsoft.com/office/drawing/2014/main" id="{AD5FA59A-4DE0-021D-46ED-1E902700FB97}"/>
                </a:ext>
              </a:extLst>
            </p:cNvPr>
            <p:cNvCxnSpPr/>
            <p:nvPr/>
          </p:nvCxnSpPr>
          <p:spPr>
            <a:xfrm>
              <a:off x="1503244" y="5955028"/>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0006B18-6D30-A3C1-DDE3-E31C1AF0A54A}"/>
                </a:ext>
              </a:extLst>
            </p:cNvPr>
            <p:cNvGrpSpPr/>
            <p:nvPr/>
          </p:nvGrpSpPr>
          <p:grpSpPr>
            <a:xfrm>
              <a:off x="1924764" y="5877087"/>
              <a:ext cx="1603868" cy="768593"/>
              <a:chOff x="9486633" y="5877087"/>
              <a:chExt cx="1603868" cy="768593"/>
            </a:xfrm>
          </p:grpSpPr>
          <p:pic>
            <p:nvPicPr>
              <p:cNvPr id="16" name="Picture 15">
                <a:extLst>
                  <a:ext uri="{FF2B5EF4-FFF2-40B4-BE49-F238E27FC236}">
                    <a16:creationId xmlns:a16="http://schemas.microsoft.com/office/drawing/2014/main" id="{49582B9E-FB7A-F587-145E-D3D979585CDA}"/>
                  </a:ext>
                </a:extLst>
              </p:cNvPr>
              <p:cNvPicPr>
                <a:picLocks noChangeAspect="1"/>
              </p:cNvPicPr>
              <p:nvPr/>
            </p:nvPicPr>
            <p:blipFill>
              <a:blip r:embed="rId5"/>
              <a:stretch>
                <a:fillRect/>
              </a:stretch>
            </p:blipFill>
            <p:spPr>
              <a:xfrm>
                <a:off x="9486633" y="5877087"/>
                <a:ext cx="1603868" cy="768593"/>
              </a:xfrm>
              <a:prstGeom prst="rect">
                <a:avLst/>
              </a:prstGeom>
            </p:spPr>
          </p:pic>
          <p:cxnSp>
            <p:nvCxnSpPr>
              <p:cNvPr id="17" name="Straight Connector 16">
                <a:extLst>
                  <a:ext uri="{FF2B5EF4-FFF2-40B4-BE49-F238E27FC236}">
                    <a16:creationId xmlns:a16="http://schemas.microsoft.com/office/drawing/2014/main" id="{CEC0045A-6F01-1CCF-D712-585235958D28}"/>
                  </a:ext>
                </a:extLst>
              </p:cNvPr>
              <p:cNvCxnSpPr/>
              <p:nvPr/>
            </p:nvCxnSpPr>
            <p:spPr>
              <a:xfrm>
                <a:off x="10144796" y="5960712"/>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A2C190-9942-5C5E-6C10-88C513BE7F5C}"/>
                  </a:ext>
                </a:extLst>
              </p:cNvPr>
              <p:cNvCxnSpPr/>
              <p:nvPr/>
            </p:nvCxnSpPr>
            <p:spPr>
              <a:xfrm>
                <a:off x="10851244" y="5958799"/>
                <a:ext cx="0" cy="198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DD50CC4F-4DF4-2226-642F-4251A2550403}"/>
                </a:ext>
              </a:extLst>
            </p:cNvPr>
            <p:cNvPicPr>
              <a:picLocks noChangeAspect="1"/>
            </p:cNvPicPr>
            <p:nvPr/>
          </p:nvPicPr>
          <p:blipFill>
            <a:blip r:embed="rId6"/>
            <a:stretch>
              <a:fillRect/>
            </a:stretch>
          </p:blipFill>
          <p:spPr>
            <a:xfrm rot="10800000">
              <a:off x="3749409" y="5934841"/>
              <a:ext cx="766934" cy="700618"/>
            </a:xfrm>
            <a:prstGeom prst="rect">
              <a:avLst/>
            </a:prstGeom>
          </p:spPr>
        </p:pic>
        <p:pic>
          <p:nvPicPr>
            <p:cNvPr id="20" name="Picture 19">
              <a:extLst>
                <a:ext uri="{FF2B5EF4-FFF2-40B4-BE49-F238E27FC236}">
                  <a16:creationId xmlns:a16="http://schemas.microsoft.com/office/drawing/2014/main" id="{8CB6AEE0-3BB6-14AE-1B24-A3086C332785}"/>
                </a:ext>
              </a:extLst>
            </p:cNvPr>
            <p:cNvPicPr>
              <a:picLocks noChangeAspect="1"/>
            </p:cNvPicPr>
            <p:nvPr/>
          </p:nvPicPr>
          <p:blipFill>
            <a:blip r:embed="rId7"/>
            <a:stretch>
              <a:fillRect/>
            </a:stretch>
          </p:blipFill>
          <p:spPr>
            <a:xfrm>
              <a:off x="494858" y="4931699"/>
              <a:ext cx="560425" cy="560425"/>
            </a:xfrm>
            <a:prstGeom prst="rect">
              <a:avLst/>
            </a:prstGeom>
          </p:spPr>
        </p:pic>
        <p:grpSp>
          <p:nvGrpSpPr>
            <p:cNvPr id="21" name="Group 20">
              <a:extLst>
                <a:ext uri="{FF2B5EF4-FFF2-40B4-BE49-F238E27FC236}">
                  <a16:creationId xmlns:a16="http://schemas.microsoft.com/office/drawing/2014/main" id="{AB6D464B-A682-A27A-C51B-273456D47F90}"/>
                </a:ext>
              </a:extLst>
            </p:cNvPr>
            <p:cNvGrpSpPr/>
            <p:nvPr/>
          </p:nvGrpSpPr>
          <p:grpSpPr>
            <a:xfrm>
              <a:off x="1408225" y="4931700"/>
              <a:ext cx="2883059" cy="564196"/>
              <a:chOff x="8957216" y="4931700"/>
              <a:chExt cx="2883059" cy="564196"/>
            </a:xfrm>
          </p:grpSpPr>
          <p:pic>
            <p:nvPicPr>
              <p:cNvPr id="22" name="Picture 21">
                <a:extLst>
                  <a:ext uri="{FF2B5EF4-FFF2-40B4-BE49-F238E27FC236}">
                    <a16:creationId xmlns:a16="http://schemas.microsoft.com/office/drawing/2014/main" id="{F7C416B0-C306-56FA-8644-96D4E04CF0DB}"/>
                  </a:ext>
                </a:extLst>
              </p:cNvPr>
              <p:cNvPicPr>
                <a:picLocks noChangeAspect="1"/>
              </p:cNvPicPr>
              <p:nvPr/>
            </p:nvPicPr>
            <p:blipFill>
              <a:blip r:embed="rId7"/>
              <a:stretch>
                <a:fillRect/>
              </a:stretch>
            </p:blipFill>
            <p:spPr>
              <a:xfrm>
                <a:off x="8957216" y="4931700"/>
                <a:ext cx="560425" cy="560425"/>
              </a:xfrm>
              <a:prstGeom prst="rect">
                <a:avLst/>
              </a:prstGeom>
            </p:spPr>
          </p:pic>
          <p:grpSp>
            <p:nvGrpSpPr>
              <p:cNvPr id="23" name="Group 22">
                <a:extLst>
                  <a:ext uri="{FF2B5EF4-FFF2-40B4-BE49-F238E27FC236}">
                    <a16:creationId xmlns:a16="http://schemas.microsoft.com/office/drawing/2014/main" id="{240AE217-A102-ADC0-F2A0-4EC0322FE80A}"/>
                  </a:ext>
                </a:extLst>
              </p:cNvPr>
              <p:cNvGrpSpPr/>
              <p:nvPr/>
            </p:nvGrpSpPr>
            <p:grpSpPr>
              <a:xfrm>
                <a:off x="10366483" y="4935470"/>
                <a:ext cx="1473792" cy="560426"/>
                <a:chOff x="8043849" y="4931699"/>
                <a:chExt cx="1473792" cy="560426"/>
              </a:xfrm>
            </p:grpSpPr>
            <p:pic>
              <p:nvPicPr>
                <p:cNvPr id="24" name="Picture 23">
                  <a:extLst>
                    <a:ext uri="{FF2B5EF4-FFF2-40B4-BE49-F238E27FC236}">
                      <a16:creationId xmlns:a16="http://schemas.microsoft.com/office/drawing/2014/main" id="{EF3FC70C-81B9-690B-2C29-C41C167D24B9}"/>
                    </a:ext>
                  </a:extLst>
                </p:cNvPr>
                <p:cNvPicPr>
                  <a:picLocks noChangeAspect="1"/>
                </p:cNvPicPr>
                <p:nvPr/>
              </p:nvPicPr>
              <p:blipFill>
                <a:blip r:embed="rId7"/>
                <a:stretch>
                  <a:fillRect/>
                </a:stretch>
              </p:blipFill>
              <p:spPr>
                <a:xfrm>
                  <a:off x="8043849" y="4931699"/>
                  <a:ext cx="560425" cy="560425"/>
                </a:xfrm>
                <a:prstGeom prst="rect">
                  <a:avLst/>
                </a:prstGeom>
              </p:spPr>
            </p:pic>
            <p:pic>
              <p:nvPicPr>
                <p:cNvPr id="25" name="Picture 24">
                  <a:extLst>
                    <a:ext uri="{FF2B5EF4-FFF2-40B4-BE49-F238E27FC236}">
                      <a16:creationId xmlns:a16="http://schemas.microsoft.com/office/drawing/2014/main" id="{9C524D0C-63BE-1F3F-A4DE-6B0C0186AE26}"/>
                    </a:ext>
                  </a:extLst>
                </p:cNvPr>
                <p:cNvPicPr>
                  <a:picLocks noChangeAspect="1"/>
                </p:cNvPicPr>
                <p:nvPr/>
              </p:nvPicPr>
              <p:blipFill>
                <a:blip r:embed="rId7"/>
                <a:stretch>
                  <a:fillRect/>
                </a:stretch>
              </p:blipFill>
              <p:spPr>
                <a:xfrm>
                  <a:off x="8957216" y="4931700"/>
                  <a:ext cx="560425" cy="560425"/>
                </a:xfrm>
                <a:prstGeom prst="rect">
                  <a:avLst/>
                </a:prstGeom>
              </p:spPr>
            </p:pic>
          </p:grpSp>
        </p:grpSp>
        <p:grpSp>
          <p:nvGrpSpPr>
            <p:cNvPr id="26" name="Group 25">
              <a:extLst>
                <a:ext uri="{FF2B5EF4-FFF2-40B4-BE49-F238E27FC236}">
                  <a16:creationId xmlns:a16="http://schemas.microsoft.com/office/drawing/2014/main" id="{3D57B8EF-2788-F074-1615-C802FBE69D18}"/>
                </a:ext>
              </a:extLst>
            </p:cNvPr>
            <p:cNvGrpSpPr>
              <a:grpSpLocks noChangeAspect="1"/>
            </p:cNvGrpSpPr>
            <p:nvPr/>
          </p:nvGrpSpPr>
          <p:grpSpPr>
            <a:xfrm>
              <a:off x="218438" y="5069471"/>
              <a:ext cx="466605" cy="284880"/>
              <a:chOff x="7946524" y="5652130"/>
              <a:chExt cx="554518" cy="338554"/>
            </a:xfrm>
          </p:grpSpPr>
          <p:sp>
            <p:nvSpPr>
              <p:cNvPr id="27" name="Rectangle: Rounded Corners 26">
                <a:extLst>
                  <a:ext uri="{FF2B5EF4-FFF2-40B4-BE49-F238E27FC236}">
                    <a16:creationId xmlns:a16="http://schemas.microsoft.com/office/drawing/2014/main" id="{A2B60070-5587-F0FF-3B2D-85F2CAAB0DB9}"/>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8CA50289-200F-AF39-4C4B-DD960D975DC3}"/>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29" name="Group 28">
              <a:extLst>
                <a:ext uri="{FF2B5EF4-FFF2-40B4-BE49-F238E27FC236}">
                  <a16:creationId xmlns:a16="http://schemas.microsoft.com/office/drawing/2014/main" id="{C94FEE7C-DA90-266A-4218-AD9F678ECC65}"/>
                </a:ext>
              </a:extLst>
            </p:cNvPr>
            <p:cNvGrpSpPr>
              <a:grpSpLocks noChangeAspect="1"/>
            </p:cNvGrpSpPr>
            <p:nvPr/>
          </p:nvGrpSpPr>
          <p:grpSpPr>
            <a:xfrm>
              <a:off x="1797073" y="5073242"/>
              <a:ext cx="466605" cy="284880"/>
              <a:chOff x="7946524" y="5652130"/>
              <a:chExt cx="554518" cy="338554"/>
            </a:xfrm>
          </p:grpSpPr>
          <p:sp>
            <p:nvSpPr>
              <p:cNvPr id="30" name="Rectangle: Rounded Corners 29">
                <a:extLst>
                  <a:ext uri="{FF2B5EF4-FFF2-40B4-BE49-F238E27FC236}">
                    <a16:creationId xmlns:a16="http://schemas.microsoft.com/office/drawing/2014/main" id="{418F7295-22C4-6B2A-EB06-075C63524A32}"/>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FC83E1A0-5C86-5931-2C60-5D46E9C840A6}"/>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32" name="Group 31">
              <a:extLst>
                <a:ext uri="{FF2B5EF4-FFF2-40B4-BE49-F238E27FC236}">
                  <a16:creationId xmlns:a16="http://schemas.microsoft.com/office/drawing/2014/main" id="{0F18E5A3-00A1-B3A8-CCFB-FFF57C8D31CF}"/>
                </a:ext>
              </a:extLst>
            </p:cNvPr>
            <p:cNvGrpSpPr>
              <a:grpSpLocks noChangeAspect="1"/>
            </p:cNvGrpSpPr>
            <p:nvPr/>
          </p:nvGrpSpPr>
          <p:grpSpPr>
            <a:xfrm>
              <a:off x="2522464" y="5073610"/>
              <a:ext cx="466605" cy="284880"/>
              <a:chOff x="7946524" y="5652130"/>
              <a:chExt cx="554518" cy="338554"/>
            </a:xfrm>
          </p:grpSpPr>
          <p:sp>
            <p:nvSpPr>
              <p:cNvPr id="33" name="Rectangle: Rounded Corners 32">
                <a:extLst>
                  <a:ext uri="{FF2B5EF4-FFF2-40B4-BE49-F238E27FC236}">
                    <a16:creationId xmlns:a16="http://schemas.microsoft.com/office/drawing/2014/main" id="{16271956-F4BF-A50A-F634-0C54E7FE80DE}"/>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TextBox 33">
                <a:extLst>
                  <a:ext uri="{FF2B5EF4-FFF2-40B4-BE49-F238E27FC236}">
                    <a16:creationId xmlns:a16="http://schemas.microsoft.com/office/drawing/2014/main" id="{60954AC3-3E11-7167-3BC3-0B9049224089}"/>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grpSp>
          <p:nvGrpSpPr>
            <p:cNvPr id="35" name="Group 34">
              <a:extLst>
                <a:ext uri="{FF2B5EF4-FFF2-40B4-BE49-F238E27FC236}">
                  <a16:creationId xmlns:a16="http://schemas.microsoft.com/office/drawing/2014/main" id="{31F56345-BC45-BD33-0AFE-7F60AFB98A17}"/>
                </a:ext>
              </a:extLst>
            </p:cNvPr>
            <p:cNvGrpSpPr>
              <a:grpSpLocks noChangeAspect="1"/>
            </p:cNvGrpSpPr>
            <p:nvPr/>
          </p:nvGrpSpPr>
          <p:grpSpPr>
            <a:xfrm>
              <a:off x="4094286" y="5068244"/>
              <a:ext cx="466605" cy="284880"/>
              <a:chOff x="7946524" y="5652130"/>
              <a:chExt cx="554518" cy="338554"/>
            </a:xfrm>
          </p:grpSpPr>
          <p:sp>
            <p:nvSpPr>
              <p:cNvPr id="36" name="Rectangle: Rounded Corners 35">
                <a:extLst>
                  <a:ext uri="{FF2B5EF4-FFF2-40B4-BE49-F238E27FC236}">
                    <a16:creationId xmlns:a16="http://schemas.microsoft.com/office/drawing/2014/main" id="{6E9D3EE4-6E8F-8ED2-C5F5-4763FEC6B55C}"/>
                  </a:ext>
                </a:extLst>
              </p:cNvPr>
              <p:cNvSpPr/>
              <p:nvPr/>
            </p:nvSpPr>
            <p:spPr>
              <a:xfrm>
                <a:off x="8016001" y="5652130"/>
                <a:ext cx="405114" cy="338554"/>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a:extLst>
                  <a:ext uri="{FF2B5EF4-FFF2-40B4-BE49-F238E27FC236}">
                    <a16:creationId xmlns:a16="http://schemas.microsoft.com/office/drawing/2014/main" id="{1B7463BB-63B9-18F4-C92F-3D5C53801879}"/>
                  </a:ext>
                </a:extLst>
              </p:cNvPr>
              <p:cNvSpPr txBox="1"/>
              <p:nvPr/>
            </p:nvSpPr>
            <p:spPr>
              <a:xfrm>
                <a:off x="7946524" y="5652130"/>
                <a:ext cx="554518" cy="329188"/>
              </a:xfrm>
              <a:prstGeom prst="rect">
                <a:avLst/>
              </a:prstGeom>
              <a:noFill/>
            </p:spPr>
            <p:txBody>
              <a:bodyPr wrap="square" rtlCol="0">
                <a:spAutoFit/>
              </a:bodyPr>
              <a:lstStyle/>
              <a:p>
                <a:pPr algn="ctr"/>
                <a:r>
                  <a:rPr lang="en-US" sz="1200" dirty="0">
                    <a:solidFill>
                      <a:schemeClr val="bg1"/>
                    </a:solidFill>
                    <a:latin typeface="Lucida Console" panose="020B0609040504020204" pitchFamily="49" charset="0"/>
                  </a:rPr>
                  <a:t>MMU</a:t>
                </a:r>
              </a:p>
            </p:txBody>
          </p:sp>
        </p:grpSp>
        <p:pic>
          <p:nvPicPr>
            <p:cNvPr id="38" name="Picture 37">
              <a:extLst>
                <a:ext uri="{FF2B5EF4-FFF2-40B4-BE49-F238E27FC236}">
                  <a16:creationId xmlns:a16="http://schemas.microsoft.com/office/drawing/2014/main" id="{720F3F34-41CF-9749-3089-9064893E0341}"/>
                </a:ext>
              </a:extLst>
            </p:cNvPr>
            <p:cNvPicPr>
              <a:picLocks noChangeAspect="1"/>
            </p:cNvPicPr>
            <p:nvPr/>
          </p:nvPicPr>
          <p:blipFill>
            <a:blip r:embed="rId8"/>
            <a:stretch>
              <a:fillRect/>
            </a:stretch>
          </p:blipFill>
          <p:spPr>
            <a:xfrm flipH="1">
              <a:off x="656781" y="5272115"/>
              <a:ext cx="256314" cy="255994"/>
            </a:xfrm>
            <a:prstGeom prst="rect">
              <a:avLst/>
            </a:prstGeom>
          </p:spPr>
        </p:pic>
        <p:pic>
          <p:nvPicPr>
            <p:cNvPr id="39" name="Picture 38">
              <a:extLst>
                <a:ext uri="{FF2B5EF4-FFF2-40B4-BE49-F238E27FC236}">
                  <a16:creationId xmlns:a16="http://schemas.microsoft.com/office/drawing/2014/main" id="{6B200C68-2E56-26C8-49CA-EB524862E893}"/>
                </a:ext>
              </a:extLst>
            </p:cNvPr>
            <p:cNvPicPr>
              <a:picLocks noChangeAspect="1"/>
            </p:cNvPicPr>
            <p:nvPr/>
          </p:nvPicPr>
          <p:blipFill>
            <a:blip r:embed="rId8"/>
            <a:stretch>
              <a:fillRect/>
            </a:stretch>
          </p:blipFill>
          <p:spPr>
            <a:xfrm flipH="1">
              <a:off x="1568754" y="5278497"/>
              <a:ext cx="256314" cy="255994"/>
            </a:xfrm>
            <a:prstGeom prst="rect">
              <a:avLst/>
            </a:prstGeom>
          </p:spPr>
        </p:pic>
        <p:pic>
          <p:nvPicPr>
            <p:cNvPr id="40" name="Picture 39">
              <a:extLst>
                <a:ext uri="{FF2B5EF4-FFF2-40B4-BE49-F238E27FC236}">
                  <a16:creationId xmlns:a16="http://schemas.microsoft.com/office/drawing/2014/main" id="{85A36EC3-EE66-072C-99FC-80DE10820606}"/>
                </a:ext>
              </a:extLst>
            </p:cNvPr>
            <p:cNvPicPr>
              <a:picLocks noChangeAspect="1"/>
            </p:cNvPicPr>
            <p:nvPr/>
          </p:nvPicPr>
          <p:blipFill>
            <a:blip r:embed="rId8"/>
            <a:stretch>
              <a:fillRect/>
            </a:stretch>
          </p:blipFill>
          <p:spPr>
            <a:xfrm flipH="1">
              <a:off x="2984363" y="5278497"/>
              <a:ext cx="256314" cy="255994"/>
            </a:xfrm>
            <a:prstGeom prst="rect">
              <a:avLst/>
            </a:prstGeom>
          </p:spPr>
        </p:pic>
        <p:pic>
          <p:nvPicPr>
            <p:cNvPr id="41" name="Picture 40">
              <a:extLst>
                <a:ext uri="{FF2B5EF4-FFF2-40B4-BE49-F238E27FC236}">
                  <a16:creationId xmlns:a16="http://schemas.microsoft.com/office/drawing/2014/main" id="{0956A90F-F23E-04D4-DC3C-785C8982DEAC}"/>
                </a:ext>
              </a:extLst>
            </p:cNvPr>
            <p:cNvPicPr>
              <a:picLocks noChangeAspect="1"/>
            </p:cNvPicPr>
            <p:nvPr/>
          </p:nvPicPr>
          <p:blipFill>
            <a:blip r:embed="rId8"/>
            <a:stretch>
              <a:fillRect/>
            </a:stretch>
          </p:blipFill>
          <p:spPr>
            <a:xfrm flipH="1">
              <a:off x="3899219" y="5268443"/>
              <a:ext cx="256314" cy="255994"/>
            </a:xfrm>
            <a:prstGeom prst="rect">
              <a:avLst/>
            </a:prstGeom>
          </p:spPr>
        </p:pic>
      </p:grpSp>
      <p:grpSp>
        <p:nvGrpSpPr>
          <p:cNvPr id="42" name="Group 41">
            <a:extLst>
              <a:ext uri="{FF2B5EF4-FFF2-40B4-BE49-F238E27FC236}">
                <a16:creationId xmlns:a16="http://schemas.microsoft.com/office/drawing/2014/main" id="{7D9CAAFA-923F-2CEA-C4CC-AAE439247278}"/>
              </a:ext>
            </a:extLst>
          </p:cNvPr>
          <p:cNvGrpSpPr/>
          <p:nvPr/>
        </p:nvGrpSpPr>
        <p:grpSpPr>
          <a:xfrm>
            <a:off x="23113" y="3897315"/>
            <a:ext cx="4306288" cy="1025644"/>
            <a:chOff x="7250700" y="3373438"/>
            <a:chExt cx="4451780" cy="1463028"/>
          </a:xfrm>
        </p:grpSpPr>
        <p:cxnSp>
          <p:nvCxnSpPr>
            <p:cNvPr id="43" name="Straight Connector 42">
              <a:extLst>
                <a:ext uri="{FF2B5EF4-FFF2-40B4-BE49-F238E27FC236}">
                  <a16:creationId xmlns:a16="http://schemas.microsoft.com/office/drawing/2014/main" id="{6B9EA0FE-5713-F182-959F-C7882685AC75}"/>
                </a:ext>
              </a:extLst>
            </p:cNvPr>
            <p:cNvCxnSpPr>
              <a:cxnSpLocks/>
            </p:cNvCxnSpPr>
            <p:nvPr/>
          </p:nvCxnSpPr>
          <p:spPr>
            <a:xfrm flipH="1" flipV="1">
              <a:off x="7383282" y="3570351"/>
              <a:ext cx="364128" cy="126611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EBAA73-18B2-544D-D20D-9466A4AD6E4D}"/>
                </a:ext>
              </a:extLst>
            </p:cNvPr>
            <p:cNvCxnSpPr>
              <a:cxnSpLocks/>
            </p:cNvCxnSpPr>
            <p:nvPr/>
          </p:nvCxnSpPr>
          <p:spPr>
            <a:xfrm flipV="1">
              <a:off x="8225738" y="3557605"/>
              <a:ext cx="3412451" cy="12679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ACA3091-F5E1-8B7B-54C7-68B5C4A9CBDB}"/>
                </a:ext>
              </a:extLst>
            </p:cNvPr>
            <p:cNvCxnSpPr>
              <a:cxnSpLocks/>
            </p:cNvCxnSpPr>
            <p:nvPr/>
          </p:nvCxnSpPr>
          <p:spPr>
            <a:xfrm>
              <a:off x="7386037" y="3412673"/>
              <a:ext cx="431644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7D8E243-7BB1-4B22-7380-29134F4B0AED}"/>
                </a:ext>
              </a:extLst>
            </p:cNvPr>
            <p:cNvSpPr txBox="1"/>
            <p:nvPr/>
          </p:nvSpPr>
          <p:spPr>
            <a:xfrm>
              <a:off x="7250700" y="3373438"/>
              <a:ext cx="4005966" cy="790249"/>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Flow of time from the perspective of the leftmost CPU</a:t>
              </a:r>
            </a:p>
          </p:txBody>
        </p:sp>
      </p:grpSp>
      <p:sp>
        <p:nvSpPr>
          <p:cNvPr id="48" name="Rectangle 47">
            <a:extLst>
              <a:ext uri="{FF2B5EF4-FFF2-40B4-BE49-F238E27FC236}">
                <a16:creationId xmlns:a16="http://schemas.microsoft.com/office/drawing/2014/main" id="{81CFD5A1-AC42-929B-14DC-7511D0206E9B}"/>
              </a:ext>
            </a:extLst>
          </p:cNvPr>
          <p:cNvSpPr/>
          <p:nvPr/>
        </p:nvSpPr>
        <p:spPr>
          <a:xfrm>
            <a:off x="147947" y="2462670"/>
            <a:ext cx="1323441" cy="132568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51" name="TextBox 50">
            <a:extLst>
              <a:ext uri="{FF2B5EF4-FFF2-40B4-BE49-F238E27FC236}">
                <a16:creationId xmlns:a16="http://schemas.microsoft.com/office/drawing/2014/main" id="{B465CE50-FDEC-8903-4ED5-FEBD4C42149B}"/>
              </a:ext>
            </a:extLst>
          </p:cNvPr>
          <p:cNvSpPr txBox="1"/>
          <p:nvPr/>
        </p:nvSpPr>
        <p:spPr>
          <a:xfrm rot="16200000">
            <a:off x="98722" y="2449232"/>
            <a:ext cx="1406301" cy="1323439"/>
          </a:xfrm>
          <a:prstGeom prst="rect">
            <a:avLst/>
          </a:prstGeom>
          <a:noFill/>
        </p:spPr>
        <p:txBody>
          <a:bodyPr wrap="square">
            <a:spAutoFit/>
          </a:bodyPr>
          <a:lstStyle/>
          <a:p>
            <a:r>
              <a:rPr lang="en-US" sz="1600" dirty="0">
                <a:solidFill>
                  <a:schemeClr val="accent1"/>
                </a:solidFill>
                <a:latin typeface="Lucida Console" panose="020B0609040504020204" pitchFamily="49" charset="0"/>
              </a:rPr>
              <a:t>mov</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$0x42</a:t>
            </a:r>
            <a:r>
              <a:rPr lang="en-US" sz="1600" dirty="0">
                <a:latin typeface="Lucida Console" panose="020B0609040504020204" pitchFamily="49" charset="0"/>
              </a:rPr>
              <a:t>,</a:t>
            </a:r>
          </a:p>
          <a:p>
            <a:r>
              <a:rPr lang="en-US" sz="1600" dirty="0">
                <a:solidFill>
                  <a:srgbClr val="FF66FF"/>
                </a:solidFill>
                <a:latin typeface="Lucida Console" panose="020B0609040504020204" pitchFamily="49" charset="0"/>
              </a:rPr>
              <a:t>    %</a:t>
            </a:r>
            <a:r>
              <a:rPr lang="en-US" sz="1600" dirty="0" err="1">
                <a:solidFill>
                  <a:srgbClr val="FF66FF"/>
                </a:solidFill>
                <a:latin typeface="Lucida Console" panose="020B0609040504020204" pitchFamily="49" charset="0"/>
              </a:rPr>
              <a:t>rax</a:t>
            </a:r>
            <a:endParaRPr lang="en-US" sz="1600" dirty="0">
              <a:solidFill>
                <a:srgbClr val="FF66FF"/>
              </a:solidFill>
              <a:latin typeface="Lucida Console" panose="020B0609040504020204" pitchFamily="49" charset="0"/>
            </a:endParaRPr>
          </a:p>
          <a:p>
            <a:r>
              <a:rPr lang="en-US" sz="1600" dirty="0">
                <a:solidFill>
                  <a:schemeClr val="accent1"/>
                </a:solidFill>
                <a:latin typeface="Lucida Console" panose="020B0609040504020204" pitchFamily="49" charset="0"/>
              </a:rPr>
              <a:t>mov</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$0x0</a:t>
            </a:r>
            <a:r>
              <a:rPr lang="en-US" sz="1600" dirty="0">
                <a:latin typeface="Lucida Console" panose="020B0609040504020204" pitchFamily="49" charset="0"/>
              </a:rPr>
              <a:t>,</a:t>
            </a:r>
          </a:p>
          <a:p>
            <a:r>
              <a:rPr lang="en-US" sz="1600" dirty="0">
                <a:solidFill>
                  <a:srgbClr val="FF66FF"/>
                </a:solidFill>
                <a:latin typeface="Lucida Console" panose="020B0609040504020204" pitchFamily="49" charset="0"/>
              </a:rPr>
              <a:t>    %</a:t>
            </a:r>
            <a:r>
              <a:rPr lang="en-US" sz="1600" dirty="0" err="1">
                <a:solidFill>
                  <a:srgbClr val="FF66FF"/>
                </a:solidFill>
                <a:latin typeface="Lucida Console" panose="020B0609040504020204" pitchFamily="49" charset="0"/>
              </a:rPr>
              <a:t>rcx</a:t>
            </a:r>
            <a:endParaRPr lang="en-US" sz="1600" dirty="0">
              <a:solidFill>
                <a:srgbClr val="FF66FF"/>
              </a:solidFill>
              <a:latin typeface="Lucida Console" panose="020B0609040504020204" pitchFamily="49" charset="0"/>
            </a:endParaRPr>
          </a:p>
          <a:p>
            <a:r>
              <a:rPr lang="en-US" sz="1600" dirty="0" err="1">
                <a:solidFill>
                  <a:schemeClr val="accent1"/>
                </a:solidFill>
                <a:latin typeface="Lucida Console" panose="020B0609040504020204" pitchFamily="49" charset="0"/>
              </a:rPr>
              <a:t>idiv</a:t>
            </a:r>
            <a:r>
              <a:rPr lang="en-US" sz="1600" dirty="0">
                <a:latin typeface="Lucida Console" panose="020B0609040504020204" pitchFamily="49" charset="0"/>
              </a:rPr>
              <a:t> </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rcx</a:t>
            </a:r>
            <a:endParaRPr lang="en-US" sz="1600" dirty="0">
              <a:solidFill>
                <a:srgbClr val="FF66FF"/>
              </a:solidFill>
              <a:latin typeface="Lucida Console" panose="020B0609040504020204" pitchFamily="49" charset="0"/>
            </a:endParaRPr>
          </a:p>
        </p:txBody>
      </p:sp>
      <p:sp>
        <p:nvSpPr>
          <p:cNvPr id="52" name="Lightning Bolt 51">
            <a:extLst>
              <a:ext uri="{FF2B5EF4-FFF2-40B4-BE49-F238E27FC236}">
                <a16:creationId xmlns:a16="http://schemas.microsoft.com/office/drawing/2014/main" id="{3528925C-2421-FEE8-F925-EFD74C29BC57}"/>
              </a:ext>
            </a:extLst>
          </p:cNvPr>
          <p:cNvSpPr/>
          <p:nvPr/>
        </p:nvSpPr>
        <p:spPr>
          <a:xfrm rot="3964727">
            <a:off x="1753013" y="2413561"/>
            <a:ext cx="658060" cy="1495382"/>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FF29AFD7-4D63-E5A8-CF1D-A49B57068E66}"/>
              </a:ext>
            </a:extLst>
          </p:cNvPr>
          <p:cNvSpPr txBox="1"/>
          <p:nvPr/>
        </p:nvSpPr>
        <p:spPr>
          <a:xfrm>
            <a:off x="1481643" y="2274609"/>
            <a:ext cx="1099284" cy="738664"/>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Exception: Division by zero!</a:t>
            </a:r>
          </a:p>
        </p:txBody>
      </p:sp>
      <p:sp>
        <p:nvSpPr>
          <p:cNvPr id="55" name="Rectangle 54">
            <a:extLst>
              <a:ext uri="{FF2B5EF4-FFF2-40B4-BE49-F238E27FC236}">
                <a16:creationId xmlns:a16="http://schemas.microsoft.com/office/drawing/2014/main" id="{FF9D3AEC-0990-39E8-5DB0-23362A222C53}"/>
              </a:ext>
            </a:extLst>
          </p:cNvPr>
          <p:cNvSpPr/>
          <p:nvPr/>
        </p:nvSpPr>
        <p:spPr>
          <a:xfrm>
            <a:off x="2818384" y="2461729"/>
            <a:ext cx="1394398" cy="1325685"/>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3175">
                <a:solidFill>
                  <a:schemeClr val="tx1"/>
                </a:solidFill>
              </a:ln>
              <a:solidFill>
                <a:schemeClr val="bg1"/>
              </a:solidFill>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977B77C1-1434-89B0-4CE0-A99D84F70751}"/>
              </a:ext>
            </a:extLst>
          </p:cNvPr>
          <p:cNvSpPr txBox="1"/>
          <p:nvPr/>
        </p:nvSpPr>
        <p:spPr>
          <a:xfrm rot="16200000">
            <a:off x="2733718" y="2406507"/>
            <a:ext cx="1489243" cy="1384995"/>
          </a:xfrm>
          <a:prstGeom prst="rect">
            <a:avLst/>
          </a:prstGeom>
          <a:noFill/>
        </p:spPr>
        <p:txBody>
          <a:bodyPr wrap="square">
            <a:spAutoFit/>
          </a:bodyPr>
          <a:lstStyle/>
          <a:p>
            <a:r>
              <a:rPr lang="en-US" sz="1400" dirty="0" err="1">
                <a:solidFill>
                  <a:schemeClr val="accent1"/>
                </a:solidFill>
                <a:latin typeface="Lucida Console" panose="020B0609040504020204" pitchFamily="49" charset="0"/>
              </a:rPr>
              <a:t>jmp</a:t>
            </a:r>
            <a:r>
              <a:rPr lang="en-US" sz="1400" dirty="0">
                <a:solidFill>
                  <a:schemeClr val="accent1"/>
                </a:solidFill>
                <a:latin typeface="Lucida Console" panose="020B0609040504020204" pitchFamily="49" charset="0"/>
              </a:rPr>
              <a:t> </a:t>
            </a:r>
            <a:r>
              <a:rPr lang="en-US" sz="1000" dirty="0" err="1">
                <a:latin typeface="Lucida Console" panose="020B0609040504020204" pitchFamily="49" charset="0"/>
              </a:rPr>
              <a:t>kernHandler</a:t>
            </a:r>
            <a:endParaRPr lang="en-US" sz="1000" dirty="0">
              <a:latin typeface="Lucida Console" panose="020B0609040504020204" pitchFamily="49" charset="0"/>
            </a:endParaRPr>
          </a:p>
          <a:p>
            <a:r>
              <a:rPr lang="en-US" sz="1400" dirty="0">
                <a:solidFill>
                  <a:srgbClr val="00B050"/>
                </a:solidFill>
                <a:latin typeface="Lucida Console" panose="020B0609040504020204" pitchFamily="49" charset="0"/>
              </a:rPr>
              <a:t>//</a:t>
            </a:r>
            <a:r>
              <a:rPr lang="en-US" sz="1400" dirty="0" err="1">
                <a:solidFill>
                  <a:srgbClr val="00B050"/>
                </a:solidFill>
                <a:latin typeface="Lucida Console" panose="020B0609040504020204" pitchFamily="49" charset="0"/>
              </a:rPr>
              <a:t>Instrs</a:t>
            </a:r>
            <a:endParaRPr lang="en-US" sz="1400" dirty="0">
              <a:solidFill>
                <a:srgbClr val="00B050"/>
              </a:solidFill>
              <a:latin typeface="Lucida Console" panose="020B0609040504020204" pitchFamily="49" charset="0"/>
            </a:endParaRPr>
          </a:p>
          <a:p>
            <a:r>
              <a:rPr lang="en-US" sz="1400" dirty="0">
                <a:solidFill>
                  <a:srgbClr val="00B050"/>
                </a:solidFill>
                <a:latin typeface="Lucida Console" panose="020B0609040504020204" pitchFamily="49" charset="0"/>
              </a:rPr>
              <a:t>//in kernel</a:t>
            </a:r>
          </a:p>
          <a:p>
            <a:r>
              <a:rPr lang="en-US" sz="1400" dirty="0">
                <a:solidFill>
                  <a:srgbClr val="00B050"/>
                </a:solidFill>
                <a:latin typeface="Lucida Console" panose="020B0609040504020204" pitchFamily="49" charset="0"/>
              </a:rPr>
              <a:t>//exception/</a:t>
            </a:r>
          </a:p>
          <a:p>
            <a:r>
              <a:rPr lang="en-US" sz="1400" dirty="0">
                <a:solidFill>
                  <a:srgbClr val="00B050"/>
                </a:solidFill>
                <a:latin typeface="Lucida Console" panose="020B0609040504020204" pitchFamily="49" charset="0"/>
              </a:rPr>
              <a:t>//interrupt</a:t>
            </a:r>
          </a:p>
          <a:p>
            <a:r>
              <a:rPr lang="en-US" sz="1400" dirty="0">
                <a:solidFill>
                  <a:srgbClr val="00B050"/>
                </a:solidFill>
                <a:latin typeface="Lucida Console" panose="020B0609040504020204" pitchFamily="49" charset="0"/>
              </a:rPr>
              <a:t>//handler</a:t>
            </a:r>
          </a:p>
        </p:txBody>
      </p:sp>
    </p:spTree>
    <p:extLst>
      <p:ext uri="{BB962C8B-B14F-4D97-AF65-F5344CB8AC3E}">
        <p14:creationId xmlns:p14="http://schemas.microsoft.com/office/powerpoint/2010/main" val="374006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85E67A-C150-5EB7-3751-40B2F19EDCBB}"/>
              </a:ext>
            </a:extLst>
          </p:cNvPr>
          <p:cNvGrpSpPr/>
          <p:nvPr/>
        </p:nvGrpSpPr>
        <p:grpSpPr>
          <a:xfrm>
            <a:off x="0" y="0"/>
            <a:ext cx="17253116" cy="6858000"/>
            <a:chOff x="0" y="0"/>
            <a:chExt cx="17253116" cy="6858000"/>
          </a:xfrm>
        </p:grpSpPr>
        <p:pic>
          <p:nvPicPr>
            <p:cNvPr id="5" name="Picture 4">
              <a:extLst>
                <a:ext uri="{FF2B5EF4-FFF2-40B4-BE49-F238E27FC236}">
                  <a16:creationId xmlns:a16="http://schemas.microsoft.com/office/drawing/2014/main" id="{17078D07-C00E-3DA8-4A5C-BE42AD2DD1CC}"/>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8DF1DE9-8758-99D1-B49C-F615AEDE1564}"/>
                </a:ext>
              </a:extLst>
            </p:cNvPr>
            <p:cNvPicPr>
              <a:picLocks noChangeAspect="1"/>
            </p:cNvPicPr>
            <p:nvPr/>
          </p:nvPicPr>
          <p:blipFill>
            <a:blip r:embed="rId4"/>
            <a:stretch>
              <a:fillRect/>
            </a:stretch>
          </p:blipFill>
          <p:spPr>
            <a:xfrm>
              <a:off x="12303301" y="152402"/>
              <a:ext cx="4949815" cy="3949698"/>
            </a:xfrm>
            <a:prstGeom prst="rect">
              <a:avLst/>
            </a:prstGeom>
          </p:spPr>
        </p:pic>
      </p:grpSp>
      <p:sp>
        <p:nvSpPr>
          <p:cNvPr id="9" name="Oval 8">
            <a:extLst>
              <a:ext uri="{FF2B5EF4-FFF2-40B4-BE49-F238E27FC236}">
                <a16:creationId xmlns:a16="http://schemas.microsoft.com/office/drawing/2014/main" id="{1A4A27EE-52CE-6C00-19F3-6D6AEC5E01D5}"/>
              </a:ext>
            </a:extLst>
          </p:cNvPr>
          <p:cNvSpPr/>
          <p:nvPr/>
        </p:nvSpPr>
        <p:spPr>
          <a:xfrm>
            <a:off x="10375064" y="3369816"/>
            <a:ext cx="724112" cy="214478"/>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A15474-9418-BD8B-8268-AE357C16FDA7}"/>
              </a:ext>
            </a:extLst>
          </p:cNvPr>
          <p:cNvSpPr txBox="1"/>
          <p:nvPr/>
        </p:nvSpPr>
        <p:spPr>
          <a:xfrm>
            <a:off x="8354990" y="4328931"/>
            <a:ext cx="3285283" cy="1477328"/>
          </a:xfrm>
          <a:prstGeom prst="rect">
            <a:avLst/>
          </a:prstGeom>
          <a:noFill/>
        </p:spPr>
        <p:txBody>
          <a:bodyPr wrap="square" rtlCol="0">
            <a:spAutoFit/>
          </a:bodyPr>
          <a:lstStyle/>
          <a:p>
            <a:r>
              <a:rPr lang="en-US" b="1" dirty="0">
                <a:solidFill>
                  <a:srgbClr val="FF0000"/>
                </a:solidFill>
                <a:latin typeface="Segoe UI" panose="020B0502040204020203" pitchFamily="34" charset="0"/>
                <a:cs typeface="Segoe UI" panose="020B0502040204020203" pitchFamily="34" charset="0"/>
              </a:rPr>
              <a:t>Not all interrupts and exceptions push an error code (in which case the stack pointer will point to the saved </a:t>
            </a:r>
            <a:r>
              <a:rPr lang="en-US" b="1" dirty="0">
                <a:solidFill>
                  <a:srgbClr val="FF0000"/>
                </a:solidFill>
                <a:latin typeface="Lucida Console" panose="020B0609040504020204" pitchFamily="49" charset="0"/>
                <a:cs typeface="Segoe UI" panose="020B0502040204020203" pitchFamily="34" charset="0"/>
              </a:rPr>
              <a:t>%rip</a:t>
            </a:r>
            <a:r>
              <a:rPr lang="en-US" b="1" dirty="0">
                <a:solidFill>
                  <a:srgbClr val="FF0000"/>
                </a:solidFill>
                <a:latin typeface="Segoe UI" panose="020B0502040204020203" pitchFamily="34" charset="0"/>
                <a:cs typeface="Segoe UI" panose="020B0502040204020203" pitchFamily="34" charset="0"/>
              </a:rPr>
              <a:t> value)</a:t>
            </a:r>
          </a:p>
        </p:txBody>
      </p:sp>
      <p:sp>
        <p:nvSpPr>
          <p:cNvPr id="11" name="Oval 10">
            <a:extLst>
              <a:ext uri="{FF2B5EF4-FFF2-40B4-BE49-F238E27FC236}">
                <a16:creationId xmlns:a16="http://schemas.microsoft.com/office/drawing/2014/main" id="{D71476AD-72CE-0E90-0BA5-4CFEF184DB7D}"/>
              </a:ext>
            </a:extLst>
          </p:cNvPr>
          <p:cNvSpPr/>
          <p:nvPr/>
        </p:nvSpPr>
        <p:spPr>
          <a:xfrm>
            <a:off x="8060586" y="1439858"/>
            <a:ext cx="724112" cy="214478"/>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3E14AE-BE1E-B9A2-015B-92AD78C7BD4E}"/>
              </a:ext>
            </a:extLst>
          </p:cNvPr>
          <p:cNvSpPr/>
          <p:nvPr/>
        </p:nvSpPr>
        <p:spPr>
          <a:xfrm>
            <a:off x="-61843" y="741508"/>
            <a:ext cx="6424543" cy="3360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054743F-AF0D-CF0A-CC88-47B30D7AFBD4}"/>
              </a:ext>
            </a:extLst>
          </p:cNvPr>
          <p:cNvSpPr>
            <a:spLocks noGrp="1"/>
          </p:cNvSpPr>
          <p:nvPr>
            <p:ph idx="1"/>
          </p:nvPr>
        </p:nvSpPr>
        <p:spPr>
          <a:xfrm>
            <a:off x="-61843" y="741508"/>
            <a:ext cx="6811597" cy="6281592"/>
          </a:xfrm>
        </p:spPr>
        <p:txBody>
          <a:bodyPr>
            <a:normAutofit/>
          </a:bodyPr>
          <a:lstStyle/>
          <a:p>
            <a:r>
              <a:rPr lang="en-US" dirty="0"/>
              <a:t>When the CPU detects an exception or an interrupt, the CPU:</a:t>
            </a:r>
          </a:p>
          <a:p>
            <a:pPr lvl="1"/>
            <a:r>
              <a:rPr lang="en-US" dirty="0"/>
              <a:t>Disables the </a:t>
            </a:r>
            <a:r>
              <a:rPr lang="en-US" dirty="0">
                <a:latin typeface="Lucida Console" panose="020B0609040504020204" pitchFamily="49" charset="0"/>
              </a:rPr>
              <a:t>IF</a:t>
            </a:r>
            <a:r>
              <a:rPr lang="en-US" dirty="0"/>
              <a:t> flag in </a:t>
            </a:r>
            <a:r>
              <a:rPr lang="en-US" dirty="0">
                <a:latin typeface="Lucida Console" panose="020B0609040504020204" pitchFamily="49" charset="0"/>
              </a:rPr>
              <a:t>%</a:t>
            </a:r>
            <a:r>
              <a:rPr lang="en-US" dirty="0" err="1">
                <a:latin typeface="Lucida Console" panose="020B0609040504020204" pitchFamily="49" charset="0"/>
              </a:rPr>
              <a:t>rflags</a:t>
            </a:r>
            <a:r>
              <a:rPr lang="en-US" dirty="0"/>
              <a:t> (preventing maskable interrupts from happening)</a:t>
            </a:r>
          </a:p>
          <a:p>
            <a:pPr lvl="1"/>
            <a:r>
              <a:rPr lang="en-US" dirty="0"/>
              <a:t>If the CPU mode isn’t already “privileged”:</a:t>
            </a:r>
          </a:p>
          <a:p>
            <a:pPr lvl="2"/>
            <a:r>
              <a:rPr lang="en-US" dirty="0"/>
              <a:t>Flips the CPU mode to “privileged”</a:t>
            </a:r>
          </a:p>
          <a:p>
            <a:pPr lvl="2"/>
            <a:r>
              <a:rPr lang="en-US" dirty="0"/>
              <a:t>Changes </a:t>
            </a:r>
            <a:r>
              <a:rPr lang="en-US" dirty="0">
                <a:latin typeface="Lucida Console" panose="020B0609040504020204" pitchFamily="49" charset="0"/>
              </a:rPr>
              <a:t>%</a:t>
            </a:r>
            <a:r>
              <a:rPr lang="en-US" dirty="0" err="1">
                <a:latin typeface="Lucida Console" panose="020B0609040504020204" pitchFamily="49" charset="0"/>
              </a:rPr>
              <a:t>rsp</a:t>
            </a:r>
            <a:r>
              <a:rPr lang="en-US" dirty="0"/>
              <a:t> to point to the kernel stack</a:t>
            </a:r>
          </a:p>
          <a:p>
            <a:pPr lvl="1"/>
            <a:r>
              <a:rPr lang="en-US" dirty="0"/>
              <a:t>Pushes exception/interrupt-related state onto the stack</a:t>
            </a:r>
          </a:p>
          <a:p>
            <a:pPr lvl="1"/>
            <a:r>
              <a:rPr lang="en-US" dirty="0"/>
              <a:t>Jumps to the relevant kernel handler for the exception/interrupt</a:t>
            </a:r>
          </a:p>
          <a:p>
            <a:r>
              <a:rPr lang="en-US" dirty="0"/>
              <a:t>Non-maskable interrupts are urgent ones that cannot be disabled via the </a:t>
            </a:r>
            <a:r>
              <a:rPr lang="en-US" dirty="0">
                <a:latin typeface="Lucida Console" panose="020B0609040504020204" pitchFamily="49" charset="0"/>
              </a:rPr>
              <a:t>IF</a:t>
            </a:r>
            <a:r>
              <a:rPr lang="en-US" dirty="0"/>
              <a:t> flag</a:t>
            </a:r>
          </a:p>
          <a:p>
            <a:pPr lvl="1"/>
            <a:r>
              <a:rPr lang="en-US" dirty="0"/>
              <a:t>Ex: “Machine check” interrupt caused by hardware failure</a:t>
            </a:r>
          </a:p>
          <a:p>
            <a:pPr lvl="1"/>
            <a:r>
              <a:rPr lang="en-US" dirty="0"/>
              <a:t>Ex: Watchdog timer that checks OS health</a:t>
            </a:r>
          </a:p>
          <a:p>
            <a:pPr lvl="1"/>
            <a:endParaRPr lang="en-US" dirty="0"/>
          </a:p>
        </p:txBody>
      </p:sp>
    </p:spTree>
    <p:extLst>
      <p:ext uri="{BB962C8B-B14F-4D97-AF65-F5344CB8AC3E}">
        <p14:creationId xmlns:p14="http://schemas.microsoft.com/office/powerpoint/2010/main" val="30930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08333E-6 0 L -0.42969 0 " pathEditMode="relative" rAng="0" ptsTypes="AA">
                                      <p:cBhvr>
                                        <p:cTn id="6" dur="1000" fill="hold"/>
                                        <p:tgtEl>
                                          <p:spTgt spid="7"/>
                                        </p:tgtEl>
                                        <p:attrNameLst>
                                          <p:attrName>ppt_x</p:attrName>
                                          <p:attrName>ppt_y</p:attrName>
                                        </p:attrNameLst>
                                      </p:cBhvr>
                                      <p:rCtr x="-21484"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2" presetClass="emph" presetSubtype="0" fill="hold" grpId="1" nodeType="with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fill="hold" grpId="1" nodeType="with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par>
                                <p:cTn id="30" presetID="32" presetClass="emph" presetSubtype="0" fill="hold" grpId="1" nodeType="withEffect">
                                  <p:stCondLst>
                                    <p:cond delay="0"/>
                                  </p:stCondLst>
                                  <p:childTnLst>
                                    <p:animRot by="120000">
                                      <p:cBhvr>
                                        <p:cTn id="31" dur="100" fill="hold">
                                          <p:stCondLst>
                                            <p:cond delay="0"/>
                                          </p:stCondLst>
                                        </p:cTn>
                                        <p:tgtEl>
                                          <p:spTgt spid="10"/>
                                        </p:tgtEl>
                                        <p:attrNameLst>
                                          <p:attrName>r</p:attrName>
                                        </p:attrNameLst>
                                      </p:cBhvr>
                                    </p:animRot>
                                    <p:animRot by="-240000">
                                      <p:cBhvr>
                                        <p:cTn id="32" dur="200" fill="hold">
                                          <p:stCondLst>
                                            <p:cond delay="200"/>
                                          </p:stCondLst>
                                        </p:cTn>
                                        <p:tgtEl>
                                          <p:spTgt spid="10"/>
                                        </p:tgtEl>
                                        <p:attrNameLst>
                                          <p:attrName>r</p:attrName>
                                        </p:attrNameLst>
                                      </p:cBhvr>
                                    </p:animRot>
                                    <p:animRot by="240000">
                                      <p:cBhvr>
                                        <p:cTn id="33" dur="200" fill="hold">
                                          <p:stCondLst>
                                            <p:cond delay="400"/>
                                          </p:stCondLst>
                                        </p:cTn>
                                        <p:tgtEl>
                                          <p:spTgt spid="10"/>
                                        </p:tgtEl>
                                        <p:attrNameLst>
                                          <p:attrName>r</p:attrName>
                                        </p:attrNameLst>
                                      </p:cBhvr>
                                    </p:animRot>
                                    <p:animRot by="-240000">
                                      <p:cBhvr>
                                        <p:cTn id="34" dur="200" fill="hold">
                                          <p:stCondLst>
                                            <p:cond delay="600"/>
                                          </p:stCondLst>
                                        </p:cTn>
                                        <p:tgtEl>
                                          <p:spTgt spid="10"/>
                                        </p:tgtEl>
                                        <p:attrNameLst>
                                          <p:attrName>r</p:attrName>
                                        </p:attrNameLst>
                                      </p:cBhvr>
                                    </p:animRot>
                                    <p:animRot by="120000">
                                      <p:cBhvr>
                                        <p:cTn id="35" dur="200" fill="hold">
                                          <p:stCondLst>
                                            <p:cond delay="800"/>
                                          </p:stCondLst>
                                        </p:cTn>
                                        <p:tgtEl>
                                          <p:spTgt spid="1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500"/>
                                        <p:tgtEl>
                                          <p:spTgt spid="12">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500"/>
                                        <p:tgtEl>
                                          <p:spTgt spid="12">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Effect transition="in" filter="fade">
                                      <p:cBhvr>
                                        <p:cTn id="49" dur="500"/>
                                        <p:tgtEl>
                                          <p:spTgt spid="12">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fade">
                                      <p:cBhvr>
                                        <p:cTn id="52" dur="500"/>
                                        <p:tgtEl>
                                          <p:spTgt spid="12">
                                            <p:txEl>
                                              <p:pRg st="3" end="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animEffect transition="in" filter="fade">
                                      <p:cBhvr>
                                        <p:cTn id="55" dur="500"/>
                                        <p:tgtEl>
                                          <p:spTgt spid="12">
                                            <p:txEl>
                                              <p:pRg st="4" end="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xEl>
                                              <p:pRg st="5" end="5"/>
                                            </p:txEl>
                                          </p:spTgt>
                                        </p:tgtEl>
                                        <p:attrNameLst>
                                          <p:attrName>style.visibility</p:attrName>
                                        </p:attrNameLst>
                                      </p:cBhvr>
                                      <p:to>
                                        <p:strVal val="visible"/>
                                      </p:to>
                                    </p:set>
                                    <p:animEffect transition="in" filter="fade">
                                      <p:cBhvr>
                                        <p:cTn id="58" dur="500"/>
                                        <p:tgtEl>
                                          <p:spTgt spid="12">
                                            <p:txEl>
                                              <p:pRg st="5" end="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xEl>
                                              <p:pRg st="6" end="6"/>
                                            </p:txEl>
                                          </p:spTgt>
                                        </p:tgtEl>
                                        <p:attrNameLst>
                                          <p:attrName>style.visibility</p:attrName>
                                        </p:attrNameLst>
                                      </p:cBhvr>
                                      <p:to>
                                        <p:strVal val="visible"/>
                                      </p:to>
                                    </p:set>
                                    <p:animEffect transition="in" filter="fade">
                                      <p:cBhvr>
                                        <p:cTn id="61" dur="500"/>
                                        <p:tgtEl>
                                          <p:spTgt spid="12">
                                            <p:txEl>
                                              <p:pRg st="6" end="6"/>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xEl>
                                              <p:pRg st="7" end="7"/>
                                            </p:txEl>
                                          </p:spTgt>
                                        </p:tgtEl>
                                        <p:attrNameLst>
                                          <p:attrName>style.visibility</p:attrName>
                                        </p:attrNameLst>
                                      </p:cBhvr>
                                      <p:to>
                                        <p:strVal val="visible"/>
                                      </p:to>
                                    </p:set>
                                    <p:animEffect transition="in" filter="fade">
                                      <p:cBhvr>
                                        <p:cTn id="64" dur="500"/>
                                        <p:tgtEl>
                                          <p:spTgt spid="12">
                                            <p:txEl>
                                              <p:pRg st="7" end="7"/>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2">
                                            <p:txEl>
                                              <p:pRg st="8" end="8"/>
                                            </p:txEl>
                                          </p:spTgt>
                                        </p:tgtEl>
                                        <p:attrNameLst>
                                          <p:attrName>style.visibility</p:attrName>
                                        </p:attrNameLst>
                                      </p:cBhvr>
                                      <p:to>
                                        <p:strVal val="visible"/>
                                      </p:to>
                                    </p:set>
                                    <p:animEffect transition="in" filter="fade">
                                      <p:cBhvr>
                                        <p:cTn id="67" dur="500"/>
                                        <p:tgtEl>
                                          <p:spTgt spid="12">
                                            <p:txEl>
                                              <p:pRg st="8" end="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xEl>
                                              <p:pRg st="9" end="9"/>
                                            </p:txEl>
                                          </p:spTgt>
                                        </p:tgtEl>
                                        <p:attrNameLst>
                                          <p:attrName>style.visibility</p:attrName>
                                        </p:attrNameLst>
                                      </p:cBhvr>
                                      <p:to>
                                        <p:strVal val="visible"/>
                                      </p:to>
                                    </p:set>
                                    <p:animEffect transition="in" filter="fade">
                                      <p:cBhvr>
                                        <p:cTn id="70"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animBg="1"/>
      <p:bldP spid="11"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72F818-CABA-468B-1575-DD6299AB49B1}"/>
              </a:ext>
            </a:extLst>
          </p:cNvPr>
          <p:cNvPicPr>
            <a:picLocks noChangeAspect="1"/>
          </p:cNvPicPr>
          <p:nvPr/>
        </p:nvPicPr>
        <p:blipFill rotWithShape="1">
          <a:blip r:embed="rId2"/>
          <a:srcRect t="8227" b="6242"/>
          <a:stretch/>
        </p:blipFill>
        <p:spPr>
          <a:xfrm>
            <a:off x="7697487" y="2298357"/>
            <a:ext cx="3790950" cy="3242451"/>
          </a:xfrm>
          <a:prstGeom prst="rect">
            <a:avLst/>
          </a:prstGeom>
        </p:spPr>
      </p:pic>
      <p:pic>
        <p:nvPicPr>
          <p:cNvPr id="4" name="Picture 3">
            <a:extLst>
              <a:ext uri="{FF2B5EF4-FFF2-40B4-BE49-F238E27FC236}">
                <a16:creationId xmlns:a16="http://schemas.microsoft.com/office/drawing/2014/main" id="{D5652C02-3492-0E09-AB37-5A4EA3E4E6C1}"/>
              </a:ext>
            </a:extLst>
          </p:cNvPr>
          <p:cNvPicPr>
            <a:picLocks noChangeAspect="1"/>
          </p:cNvPicPr>
          <p:nvPr/>
        </p:nvPicPr>
        <p:blipFill rotWithShape="1">
          <a:blip r:embed="rId3"/>
          <a:srcRect r="45473"/>
          <a:stretch/>
        </p:blipFill>
        <p:spPr>
          <a:xfrm>
            <a:off x="0" y="0"/>
            <a:ext cx="6647935" cy="6858000"/>
          </a:xfrm>
          <a:prstGeom prst="rect">
            <a:avLst/>
          </a:prstGeom>
        </p:spPr>
      </p:pic>
      <p:sp>
        <p:nvSpPr>
          <p:cNvPr id="6" name="TextBox 5">
            <a:extLst>
              <a:ext uri="{FF2B5EF4-FFF2-40B4-BE49-F238E27FC236}">
                <a16:creationId xmlns:a16="http://schemas.microsoft.com/office/drawing/2014/main" id="{EE488FAF-EF58-F02A-3782-B007CACC926E}"/>
              </a:ext>
            </a:extLst>
          </p:cNvPr>
          <p:cNvSpPr txBox="1"/>
          <p:nvPr/>
        </p:nvSpPr>
        <p:spPr>
          <a:xfrm>
            <a:off x="7525265" y="665030"/>
            <a:ext cx="4666735" cy="1569660"/>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Q: How does the CPU know where the kernel stack is and where the kernel’s exception/</a:t>
            </a:r>
          </a:p>
          <a:p>
            <a:r>
              <a:rPr lang="en-US" sz="2400" b="1" dirty="0">
                <a:latin typeface="Segoe UI" panose="020B0502040204020203" pitchFamily="34" charset="0"/>
                <a:cs typeface="Segoe UI" panose="020B0502040204020203" pitchFamily="34" charset="0"/>
              </a:rPr>
              <a:t>interrupt handler is?</a:t>
            </a:r>
          </a:p>
        </p:txBody>
      </p:sp>
      <p:sp>
        <p:nvSpPr>
          <p:cNvPr id="7" name="TextBox 6">
            <a:extLst>
              <a:ext uri="{FF2B5EF4-FFF2-40B4-BE49-F238E27FC236}">
                <a16:creationId xmlns:a16="http://schemas.microsoft.com/office/drawing/2014/main" id="{E53F5B2C-10BA-7C60-80A5-0C855B58C81B}"/>
              </a:ext>
            </a:extLst>
          </p:cNvPr>
          <p:cNvSpPr txBox="1"/>
          <p:nvPr/>
        </p:nvSpPr>
        <p:spPr>
          <a:xfrm>
            <a:off x="7525265" y="5604475"/>
            <a:ext cx="4572000" cy="830997"/>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 The kernel must configure the CPU at boot time!</a:t>
            </a:r>
          </a:p>
        </p:txBody>
      </p:sp>
    </p:spTree>
    <p:extLst>
      <p:ext uri="{BB962C8B-B14F-4D97-AF65-F5344CB8AC3E}">
        <p14:creationId xmlns:p14="http://schemas.microsoft.com/office/powerpoint/2010/main" val="286421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4FF8-1C5B-C459-DD1E-BDE7450CC79A}"/>
              </a:ext>
            </a:extLst>
          </p:cNvPr>
          <p:cNvSpPr>
            <a:spLocks noGrp="1"/>
          </p:cNvSpPr>
          <p:nvPr>
            <p:ph type="title"/>
          </p:nvPr>
        </p:nvSpPr>
        <p:spPr>
          <a:xfrm>
            <a:off x="838200" y="19135"/>
            <a:ext cx="10515600" cy="957048"/>
          </a:xfrm>
        </p:spPr>
        <p:txBody>
          <a:bodyPr/>
          <a:lstStyle/>
          <a:p>
            <a:r>
              <a:rPr lang="en-US" dirty="0"/>
              <a:t>Exceptions and Interrupts: Set-up</a:t>
            </a:r>
          </a:p>
        </p:txBody>
      </p:sp>
      <p:sp>
        <p:nvSpPr>
          <p:cNvPr id="3" name="Content Placeholder 2">
            <a:extLst>
              <a:ext uri="{FF2B5EF4-FFF2-40B4-BE49-F238E27FC236}">
                <a16:creationId xmlns:a16="http://schemas.microsoft.com/office/drawing/2014/main" id="{62B47181-7688-7D42-CF18-919FFF6FD11B}"/>
              </a:ext>
            </a:extLst>
          </p:cNvPr>
          <p:cNvSpPr>
            <a:spLocks noGrp="1"/>
          </p:cNvSpPr>
          <p:nvPr>
            <p:ph idx="1"/>
          </p:nvPr>
        </p:nvSpPr>
        <p:spPr>
          <a:xfrm>
            <a:off x="838200" y="976183"/>
            <a:ext cx="10515600" cy="5200780"/>
          </a:xfrm>
        </p:spPr>
        <p:txBody>
          <a:bodyPr/>
          <a:lstStyle/>
          <a:p>
            <a:r>
              <a:rPr lang="en-US" dirty="0"/>
              <a:t>At boot time, the kernel configures the CPU with the system call entry point</a:t>
            </a:r>
          </a:p>
        </p:txBody>
      </p:sp>
      <p:sp>
        <p:nvSpPr>
          <p:cNvPr id="4" name="Rectangle 3">
            <a:extLst>
              <a:ext uri="{FF2B5EF4-FFF2-40B4-BE49-F238E27FC236}">
                <a16:creationId xmlns:a16="http://schemas.microsoft.com/office/drawing/2014/main" id="{3E12FE97-FFBA-9668-8354-E637B6B95639}"/>
              </a:ext>
            </a:extLst>
          </p:cNvPr>
          <p:cNvSpPr/>
          <p:nvPr/>
        </p:nvSpPr>
        <p:spPr>
          <a:xfrm>
            <a:off x="861349" y="2939840"/>
            <a:ext cx="11013493" cy="1033240"/>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C9D6E6-07B6-16ED-79C0-BBDC8023BD9C}"/>
              </a:ext>
            </a:extLst>
          </p:cNvPr>
          <p:cNvSpPr txBox="1"/>
          <p:nvPr/>
        </p:nvSpPr>
        <p:spPr>
          <a:xfrm>
            <a:off x="217025" y="1915481"/>
            <a:ext cx="11757950" cy="2893100"/>
          </a:xfrm>
          <a:prstGeom prst="rect">
            <a:avLst/>
          </a:prstGeom>
          <a:noFill/>
          <a:ln w="38100">
            <a:solidFill>
              <a:schemeClr val="tx1"/>
            </a:solidFill>
          </a:ln>
        </p:spPr>
        <p:txBody>
          <a:bodyPr wrap="square" rtlCol="0">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init_cpu_hardware</a:t>
            </a:r>
            <a:r>
              <a:rPr lang="en-US" sz="2200" dirty="0">
                <a:latin typeface="Consolas" panose="020B0609020204030204" pitchFamily="49" charset="0"/>
              </a:rPr>
              <a:t>() { </a:t>
            </a:r>
            <a:r>
              <a:rPr lang="en-US" sz="2200" dirty="0">
                <a:solidFill>
                  <a:srgbClr val="00B050"/>
                </a:solidFill>
                <a:latin typeface="Consolas" panose="020B0609020204030204" pitchFamily="49" charset="0"/>
              </a:rPr>
              <a:t>//In k-hardware.cc</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//...Some stuff, then...</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(MSR_IA32_LSTAR, </a:t>
            </a:r>
            <a:r>
              <a:rPr lang="en-US" sz="2200" dirty="0" err="1">
                <a:solidFill>
                  <a:srgbClr val="0070C0"/>
                </a:solidFill>
                <a:latin typeface="Consolas" panose="020B0609020204030204" pitchFamily="49" charset="0"/>
              </a:rPr>
              <a:t>reinterpret_cast</a:t>
            </a:r>
            <a:r>
              <a:rPr lang="en-US" sz="2200" dirty="0">
                <a:latin typeface="Consolas" panose="020B0609020204030204" pitchFamily="49" charset="0"/>
              </a:rPr>
              <a:t>&lt;</a:t>
            </a:r>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&gt;(</a:t>
            </a:r>
            <a:r>
              <a:rPr lang="en-US" sz="2200" dirty="0" err="1">
                <a:latin typeface="Consolas" panose="020B0609020204030204" pitchFamily="49" charset="0"/>
              </a:rPr>
              <a:t>syscall_entry</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a:t>
            </a:r>
            <a:r>
              <a:rPr lang="en-US" sz="2200" dirty="0" err="1">
                <a:solidFill>
                  <a:srgbClr val="00B050"/>
                </a:solidFill>
                <a:latin typeface="Consolas" panose="020B0609020204030204" pitchFamily="49" charset="0"/>
              </a:rPr>
              <a:t>syscall_entry</a:t>
            </a:r>
            <a:r>
              <a:rPr lang="en-US" sz="2200" dirty="0">
                <a:solidFill>
                  <a:srgbClr val="00B050"/>
                </a:solidFill>
                <a:latin typeface="Consolas" panose="020B0609020204030204" pitchFamily="49" charset="0"/>
              </a:rPr>
              <a:t> refers to assembly code in weensyos64lab/k-</a:t>
            </a:r>
            <a:r>
              <a:rPr lang="en-US" sz="2200" dirty="0" err="1">
                <a:solidFill>
                  <a:srgbClr val="00B050"/>
                </a:solidFill>
                <a:latin typeface="Consolas" panose="020B0609020204030204" pitchFamily="49" charset="0"/>
              </a:rPr>
              <a:t>exception.S</a:t>
            </a:r>
            <a:endParaRPr lang="en-US" sz="2200" dirty="0">
              <a:solidFill>
                <a:srgbClr val="00B050"/>
              </a:solidFill>
              <a:latin typeface="Consolas" panose="020B0609020204030204" pitchFamily="49" charset="0"/>
            </a:endParaRPr>
          </a:p>
          <a:p>
            <a:r>
              <a:rPr lang="en-US" sz="2200" dirty="0">
                <a:solidFill>
                  <a:srgbClr val="00B050"/>
                </a:solidFill>
                <a:latin typeface="Consolas" panose="020B0609020204030204" pitchFamily="49" charset="0"/>
              </a:rPr>
              <a:t>     //that eventually calls </a:t>
            </a:r>
            <a:r>
              <a:rPr lang="en-US" sz="2200" dirty="0" err="1">
                <a:solidFill>
                  <a:srgbClr val="00B050"/>
                </a:solidFill>
                <a:latin typeface="Consolas" panose="020B0609020204030204" pitchFamily="49" charset="0"/>
              </a:rPr>
              <a:t>syscall</a:t>
            </a:r>
            <a:r>
              <a:rPr lang="en-US" sz="2200" dirty="0">
                <a:solidFill>
                  <a:srgbClr val="00B050"/>
                </a:solidFill>
                <a:latin typeface="Consolas" panose="020B0609020204030204" pitchFamily="49" charset="0"/>
              </a:rPr>
              <a:t>(</a:t>
            </a:r>
            <a:r>
              <a:rPr lang="en-US" sz="2200" dirty="0" err="1">
                <a:solidFill>
                  <a:srgbClr val="00B050"/>
                </a:solidFill>
                <a:latin typeface="Consolas" panose="020B0609020204030204" pitchFamily="49" charset="0"/>
              </a:rPr>
              <a:t>regstate</a:t>
            </a:r>
            <a:r>
              <a:rPr lang="en-US" sz="2200" dirty="0">
                <a:solidFill>
                  <a:srgbClr val="00B050"/>
                </a:solidFill>
                <a:latin typeface="Consolas" panose="020B0609020204030204" pitchFamily="49" charset="0"/>
              </a:rPr>
              <a:t>* reg).</a:t>
            </a:r>
          </a:p>
          <a:p>
            <a:r>
              <a:rPr lang="en-US" sz="2200" dirty="0">
                <a:latin typeface="Consolas" panose="020B0609020204030204" pitchFamily="49" charset="0"/>
              </a:rPr>
              <a:t>    </a:t>
            </a:r>
            <a:r>
              <a:rPr lang="en-US" sz="2200" dirty="0" err="1">
                <a:latin typeface="Consolas" panose="020B0609020204030204" pitchFamily="49" charset="0"/>
              </a:rPr>
              <a:t>wrmsr</a:t>
            </a:r>
            <a:r>
              <a:rPr lang="en-US" sz="2200" dirty="0">
                <a:latin typeface="Consolas" panose="020B0609020204030204" pitchFamily="49" charset="0"/>
              </a:rPr>
              <a:t>(MSR_IA32_FMASK, EFLAGS_IF | </a:t>
            </a:r>
            <a:r>
              <a:rPr lang="en-US" sz="2200" dirty="0">
                <a:solidFill>
                  <a:srgbClr val="00B050"/>
                </a:solidFill>
                <a:latin typeface="Consolas" panose="020B0609020204030204" pitchFamily="49" charset="0"/>
              </a:rPr>
              <a:t>/*other flags*/</a:t>
            </a:r>
            <a:r>
              <a:rPr lang="en-US" sz="2200" dirty="0">
                <a:latin typeface="Consolas" panose="020B0609020204030204" pitchFamily="49" charset="0"/>
              </a:rPr>
              <a:t>); </a:t>
            </a:r>
            <a:r>
              <a:rPr lang="en-US" sz="2200" dirty="0">
                <a:solidFill>
                  <a:srgbClr val="00B050"/>
                </a:solidFill>
                <a:latin typeface="Consolas" panose="020B0609020204030204" pitchFamily="49" charset="0"/>
              </a:rPr>
              <a:t>//Has the effect</a:t>
            </a:r>
          </a:p>
          <a:p>
            <a:r>
              <a:rPr lang="en-US" sz="2200" dirty="0">
                <a:solidFill>
                  <a:srgbClr val="00B050"/>
                </a:solidFill>
                <a:latin typeface="Consolas" panose="020B0609020204030204" pitchFamily="49" charset="0"/>
              </a:rPr>
              <a:t>     //of forcing the </a:t>
            </a:r>
            <a:r>
              <a:rPr lang="en-US" sz="2200" dirty="0" err="1">
                <a:solidFill>
                  <a:srgbClr val="00B050"/>
                </a:solidFill>
                <a:latin typeface="Consolas" panose="020B0609020204030204" pitchFamily="49" charset="0"/>
              </a:rPr>
              <a:t>syscall</a:t>
            </a:r>
            <a:r>
              <a:rPr lang="en-US" sz="2200" dirty="0">
                <a:solidFill>
                  <a:srgbClr val="00B050"/>
                </a:solidFill>
                <a:latin typeface="Consolas" panose="020B0609020204030204" pitchFamily="49" charset="0"/>
              </a:rPr>
              <a:t> instruction to disable interrupts!</a:t>
            </a:r>
          </a:p>
          <a:p>
            <a:r>
              <a:rPr lang="en-US" sz="600" dirty="0">
                <a:latin typeface="Consolas" panose="020B0609020204030204" pitchFamily="49" charset="0"/>
              </a:rPr>
              <a:t> </a:t>
            </a:r>
            <a:endParaRPr lang="en-US" sz="2000" dirty="0">
              <a:latin typeface="Consolas" panose="020B0609020204030204" pitchFamily="49" charset="0"/>
            </a:endParaRPr>
          </a:p>
        </p:txBody>
      </p:sp>
      <p:sp>
        <p:nvSpPr>
          <p:cNvPr id="6" name="Rectangle 5">
            <a:extLst>
              <a:ext uri="{FF2B5EF4-FFF2-40B4-BE49-F238E27FC236}">
                <a16:creationId xmlns:a16="http://schemas.microsoft.com/office/drawing/2014/main" id="{FC8688F4-205E-F8EC-5E1E-1DAD70A675B3}"/>
              </a:ext>
            </a:extLst>
          </p:cNvPr>
          <p:cNvSpPr/>
          <p:nvPr/>
        </p:nvSpPr>
        <p:spPr>
          <a:xfrm>
            <a:off x="1063177" y="1419135"/>
            <a:ext cx="9722200" cy="409665"/>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6F7655-A2AD-1D95-022C-8BFC357D2AD2}"/>
              </a:ext>
            </a:extLst>
          </p:cNvPr>
          <p:cNvSpPr/>
          <p:nvPr/>
        </p:nvSpPr>
        <p:spPr>
          <a:xfrm>
            <a:off x="8978303" y="1009470"/>
            <a:ext cx="1807073" cy="409665"/>
          </a:xfrm>
          <a:prstGeom prst="rect">
            <a:avLst/>
          </a:prstGeom>
          <a:solidFill>
            <a:srgbClr val="FF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4FF8-1C5B-C459-DD1E-BDE7450CC79A}"/>
              </a:ext>
            </a:extLst>
          </p:cNvPr>
          <p:cNvSpPr>
            <a:spLocks noGrp="1"/>
          </p:cNvSpPr>
          <p:nvPr>
            <p:ph type="title"/>
          </p:nvPr>
        </p:nvSpPr>
        <p:spPr>
          <a:xfrm>
            <a:off x="838200" y="19135"/>
            <a:ext cx="10515600" cy="957048"/>
          </a:xfrm>
        </p:spPr>
        <p:txBody>
          <a:bodyPr/>
          <a:lstStyle/>
          <a:p>
            <a:r>
              <a:rPr lang="en-US" dirty="0"/>
              <a:t>Exceptions and Interrupts: Set-up</a:t>
            </a:r>
          </a:p>
        </p:txBody>
      </p:sp>
      <p:sp>
        <p:nvSpPr>
          <p:cNvPr id="3" name="Content Placeholder 2">
            <a:extLst>
              <a:ext uri="{FF2B5EF4-FFF2-40B4-BE49-F238E27FC236}">
                <a16:creationId xmlns:a16="http://schemas.microsoft.com/office/drawing/2014/main" id="{62B47181-7688-7D42-CF18-919FFF6FD11B}"/>
              </a:ext>
            </a:extLst>
          </p:cNvPr>
          <p:cNvSpPr>
            <a:spLocks noGrp="1"/>
          </p:cNvSpPr>
          <p:nvPr>
            <p:ph idx="1"/>
          </p:nvPr>
        </p:nvSpPr>
        <p:spPr>
          <a:xfrm>
            <a:off x="838200" y="976183"/>
            <a:ext cx="10515600" cy="1843214"/>
          </a:xfrm>
        </p:spPr>
        <p:txBody>
          <a:bodyPr/>
          <a:lstStyle/>
          <a:p>
            <a:r>
              <a:rPr lang="en-US" dirty="0"/>
              <a:t>At boot time, the kernel configures the CPU with the system call entry point</a:t>
            </a:r>
          </a:p>
          <a:p>
            <a:r>
              <a:rPr lang="en-US" dirty="0"/>
              <a:t>At boot time, the kernel also configures the CPU with the exception entry points and the interrupt entry points</a:t>
            </a:r>
          </a:p>
        </p:txBody>
      </p:sp>
      <p:sp>
        <p:nvSpPr>
          <p:cNvPr id="9" name="TextBox 8">
            <a:extLst>
              <a:ext uri="{FF2B5EF4-FFF2-40B4-BE49-F238E27FC236}">
                <a16:creationId xmlns:a16="http://schemas.microsoft.com/office/drawing/2014/main" id="{A6E4FA6A-6048-22D5-D89A-E7A5D3DCB8B1}"/>
              </a:ext>
            </a:extLst>
          </p:cNvPr>
          <p:cNvSpPr txBox="1"/>
          <p:nvPr/>
        </p:nvSpPr>
        <p:spPr>
          <a:xfrm>
            <a:off x="204058" y="2660496"/>
            <a:ext cx="8800242" cy="4247317"/>
          </a:xfrm>
          <a:prstGeom prst="rect">
            <a:avLst/>
          </a:prstGeom>
          <a:noFill/>
        </p:spPr>
        <p:txBody>
          <a:bodyPr wrap="square">
            <a:spAutoFit/>
          </a:bodyPr>
          <a:lstStyle/>
          <a:p>
            <a:pPr>
              <a:lnSpc>
                <a:spcPts val="1800"/>
              </a:lnSpc>
            </a:pPr>
            <a:r>
              <a:rPr lang="en-US" sz="1600" dirty="0">
                <a:solidFill>
                  <a:srgbClr val="00B050"/>
                </a:solidFill>
                <a:latin typeface="Lucida Console" panose="020B0609040504020204" pitchFamily="49" charset="0"/>
              </a:rPr>
              <a:t>//x86-64.h and </a:t>
            </a:r>
            <a:r>
              <a:rPr lang="en-US" sz="1600" dirty="0" err="1">
                <a:solidFill>
                  <a:srgbClr val="00B050"/>
                </a:solidFill>
                <a:latin typeface="Lucida Console" panose="020B0609040504020204" pitchFamily="49" charset="0"/>
              </a:rPr>
              <a:t>kernel.hh</a:t>
            </a:r>
            <a:r>
              <a:rPr lang="en-US" sz="1600" dirty="0">
                <a:solidFill>
                  <a:srgbClr val="00B050"/>
                </a:solidFill>
                <a:latin typeface="Lucida Console" panose="020B0609040504020204" pitchFamily="49" charset="0"/>
              </a:rPr>
              <a:t>: Exception and interrupt numbers</a:t>
            </a:r>
          </a:p>
          <a:p>
            <a:pPr>
              <a:lnSpc>
                <a:spcPts val="1800"/>
              </a:lnSpc>
            </a:pPr>
            <a:r>
              <a:rPr lang="en-US" sz="1600" dirty="0">
                <a:solidFill>
                  <a:schemeClr val="accent1"/>
                </a:solidFill>
                <a:latin typeface="Lucida Console" panose="020B0609040504020204" pitchFamily="49" charset="0"/>
              </a:rPr>
              <a:t>#define </a:t>
            </a:r>
            <a:r>
              <a:rPr lang="en-US" sz="1600" dirty="0">
                <a:latin typeface="Lucida Console" panose="020B0609040504020204" pitchFamily="49" charset="0"/>
              </a:rPr>
              <a:t>INT_DE        </a:t>
            </a:r>
            <a:r>
              <a:rPr lang="en-US" sz="1600" dirty="0">
                <a:solidFill>
                  <a:schemeClr val="accent2"/>
                </a:solidFill>
                <a:latin typeface="Lucida Console" panose="020B0609040504020204" pitchFamily="49" charset="0"/>
              </a:rPr>
              <a:t>0</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//Divide error (#DE)</a:t>
            </a:r>
          </a:p>
          <a:p>
            <a:pPr>
              <a:lnSpc>
                <a:spcPts val="1800"/>
              </a:lnSpc>
            </a:pPr>
            <a:r>
              <a:rPr lang="en-US" sz="1600" dirty="0">
                <a:solidFill>
                  <a:schemeClr val="accent1"/>
                </a:solidFill>
                <a:latin typeface="Lucida Console" panose="020B0609040504020204" pitchFamily="49" charset="0"/>
              </a:rPr>
              <a:t>#define </a:t>
            </a:r>
            <a:r>
              <a:rPr lang="en-US" sz="1600" dirty="0">
                <a:latin typeface="Lucida Console" panose="020B0609040504020204" pitchFamily="49" charset="0"/>
              </a:rPr>
              <a:t>INT_DB        </a:t>
            </a:r>
            <a:r>
              <a:rPr lang="en-US" sz="1600" dirty="0">
                <a:solidFill>
                  <a:schemeClr val="accent2"/>
                </a:solidFill>
                <a:latin typeface="Lucida Console" panose="020B0609040504020204" pitchFamily="49" charset="0"/>
              </a:rPr>
              <a:t>1</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//Debug (#DB)</a:t>
            </a:r>
          </a:p>
          <a:p>
            <a:pPr>
              <a:lnSpc>
                <a:spcPts val="1800"/>
              </a:lnSpc>
            </a:pPr>
            <a:r>
              <a:rPr lang="en-US" sz="1600" dirty="0">
                <a:solidFill>
                  <a:schemeClr val="accent1"/>
                </a:solidFill>
                <a:latin typeface="Lucida Console" panose="020B0609040504020204" pitchFamily="49" charset="0"/>
              </a:rPr>
              <a:t>#define </a:t>
            </a:r>
            <a:r>
              <a:rPr lang="en-US" sz="1600" dirty="0">
                <a:latin typeface="Lucida Console" panose="020B0609040504020204" pitchFamily="49" charset="0"/>
              </a:rPr>
              <a:t>INT_NM        </a:t>
            </a:r>
            <a:r>
              <a:rPr lang="en-US" sz="1600" dirty="0">
                <a:solidFill>
                  <a:schemeClr val="accent2"/>
                </a:solidFill>
                <a:latin typeface="Lucida Console" panose="020B0609040504020204" pitchFamily="49" charset="0"/>
              </a:rPr>
              <a:t>2</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//Non-maskable interrupt (#NM)</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INT_BP        </a:t>
            </a:r>
            <a:r>
              <a:rPr lang="en-US" sz="1600" dirty="0">
                <a:solidFill>
                  <a:schemeClr val="accent2"/>
                </a:solidFill>
                <a:latin typeface="Lucida Console" panose="020B0609040504020204" pitchFamily="49" charset="0"/>
              </a:rPr>
              <a:t>3</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//Breakpoint (#BP)</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INT_OF        </a:t>
            </a:r>
            <a:r>
              <a:rPr lang="en-US" sz="1600" dirty="0">
                <a:solidFill>
                  <a:schemeClr val="accent2"/>
                </a:solidFill>
                <a:latin typeface="Lucida Console" panose="020B0609040504020204" pitchFamily="49" charset="0"/>
              </a:rPr>
              <a:t>4</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//Overflow (#OF)</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INT_UD        </a:t>
            </a:r>
            <a:r>
              <a:rPr lang="en-US" sz="1600" dirty="0">
                <a:solidFill>
                  <a:schemeClr val="accent2"/>
                </a:solidFill>
                <a:latin typeface="Lucida Console" panose="020B0609040504020204" pitchFamily="49" charset="0"/>
              </a:rPr>
              <a:t>6</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//Invalid opcode (#UD)</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INT_DF        </a:t>
            </a:r>
            <a:r>
              <a:rPr lang="en-US" sz="1600" dirty="0">
                <a:solidFill>
                  <a:schemeClr val="accent2"/>
                </a:solidFill>
                <a:latin typeface="Lucida Console" panose="020B0609040504020204" pitchFamily="49" charset="0"/>
              </a:rPr>
              <a:t>8</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//Double fault (#DF)</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INT_TS        </a:t>
            </a:r>
            <a:r>
              <a:rPr lang="en-US" sz="1600" dirty="0">
                <a:solidFill>
                  <a:schemeClr val="accent2"/>
                </a:solidFill>
                <a:latin typeface="Lucida Console" panose="020B0609040504020204" pitchFamily="49" charset="0"/>
              </a:rPr>
              <a:t>10</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//Invalid TSS (#TS)</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INT_NP        </a:t>
            </a:r>
            <a:r>
              <a:rPr lang="en-US" sz="1600" dirty="0">
                <a:solidFill>
                  <a:schemeClr val="accent2"/>
                </a:solidFill>
                <a:latin typeface="Lucida Console" panose="020B0609040504020204" pitchFamily="49" charset="0"/>
              </a:rPr>
              <a:t>11</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//Segment not present (#NP)</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INT_SS        </a:t>
            </a:r>
            <a:r>
              <a:rPr lang="en-US" sz="1600" dirty="0">
                <a:solidFill>
                  <a:schemeClr val="accent2"/>
                </a:solidFill>
                <a:latin typeface="Lucida Console" panose="020B0609040504020204" pitchFamily="49" charset="0"/>
              </a:rPr>
              <a:t>12</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//Stack fault (#SS)</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INT_GP        </a:t>
            </a:r>
            <a:r>
              <a:rPr lang="en-US" sz="1600" dirty="0">
                <a:solidFill>
                  <a:schemeClr val="accent2"/>
                </a:solidFill>
                <a:latin typeface="Lucida Console" panose="020B0609040504020204" pitchFamily="49" charset="0"/>
              </a:rPr>
              <a:t>13</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//General protection (#GP)</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INT_PF        </a:t>
            </a:r>
            <a:r>
              <a:rPr lang="en-US" sz="1600" dirty="0">
                <a:solidFill>
                  <a:schemeClr val="accent2"/>
                </a:solidFill>
                <a:latin typeface="Lucida Console" panose="020B0609040504020204" pitchFamily="49" charset="0"/>
              </a:rPr>
              <a:t>14</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//Page fault (#PF)</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INT_AC        </a:t>
            </a:r>
            <a:r>
              <a:rPr lang="en-US" sz="1600" dirty="0">
                <a:solidFill>
                  <a:schemeClr val="accent2"/>
                </a:solidFill>
                <a:latin typeface="Lucida Console" panose="020B0609040504020204" pitchFamily="49" charset="0"/>
              </a:rPr>
              <a:t>17</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//Alignment check (#AC)</a:t>
            </a:r>
          </a:p>
          <a:p>
            <a:pPr>
              <a:lnSpc>
                <a:spcPts val="1800"/>
              </a:lnSpc>
            </a:pPr>
            <a:r>
              <a:rPr lang="en-US" sz="1600" dirty="0">
                <a:solidFill>
                  <a:schemeClr val="accent1"/>
                </a:solidFill>
                <a:latin typeface="Lucida Console" panose="020B0609040504020204" pitchFamily="49" charset="0"/>
              </a:rPr>
              <a:t>#define</a:t>
            </a:r>
            <a:r>
              <a:rPr lang="en-US" sz="1600" dirty="0">
                <a:latin typeface="Lucida Console" panose="020B0609040504020204" pitchFamily="49" charset="0"/>
              </a:rPr>
              <a:t> INT_MC        </a:t>
            </a:r>
            <a:r>
              <a:rPr lang="en-US" sz="1600" dirty="0">
                <a:solidFill>
                  <a:schemeClr val="accent2"/>
                </a:solidFill>
                <a:latin typeface="Lucida Console" panose="020B0609040504020204" pitchFamily="49" charset="0"/>
              </a:rPr>
              <a:t>18</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//Machine check (#MC)</a:t>
            </a:r>
          </a:p>
          <a:p>
            <a:pPr>
              <a:lnSpc>
                <a:spcPts val="1800"/>
              </a:lnSpc>
            </a:pPr>
            <a:r>
              <a:rPr lang="en-US" sz="1600" dirty="0">
                <a:solidFill>
                  <a:srgbClr val="0070C0"/>
                </a:solidFill>
                <a:latin typeface="Lucida Console" panose="020B0609040504020204" pitchFamily="49" charset="0"/>
              </a:rPr>
              <a:t>#define </a:t>
            </a:r>
            <a:r>
              <a:rPr lang="en-US" sz="1600" dirty="0">
                <a:latin typeface="Lucida Console" panose="020B0609040504020204" pitchFamily="49" charset="0"/>
              </a:rPr>
              <a:t>INT_IRQ       </a:t>
            </a:r>
            <a:r>
              <a:rPr lang="en-US" sz="1600" dirty="0">
                <a:solidFill>
                  <a:schemeClr val="accent2"/>
                </a:solidFill>
                <a:latin typeface="Lucida Console" panose="020B0609040504020204" pitchFamily="49" charset="0"/>
              </a:rPr>
              <a:t>32</a:t>
            </a:r>
            <a:r>
              <a:rPr lang="en-US" sz="1600" dirty="0">
                <a:solidFill>
                  <a:srgbClr val="00B050"/>
                </a:solidFill>
                <a:latin typeface="Lucida Console" panose="020B0609040504020204" pitchFamily="49" charset="0"/>
              </a:rPr>
              <a:t>  //Base interrupt number</a:t>
            </a:r>
          </a:p>
          <a:p>
            <a:pPr>
              <a:lnSpc>
                <a:spcPts val="1800"/>
              </a:lnSpc>
            </a:pPr>
            <a:r>
              <a:rPr lang="en-US" sz="1600" dirty="0">
                <a:solidFill>
                  <a:schemeClr val="accent1"/>
                </a:solidFill>
                <a:latin typeface="Lucida Console" panose="020B0609040504020204" pitchFamily="49" charset="0"/>
              </a:rPr>
              <a:t>#define</a:t>
            </a:r>
            <a:r>
              <a:rPr lang="en-US" sz="1600" dirty="0">
                <a:solidFill>
                  <a:srgbClr val="00B050"/>
                </a:solidFill>
                <a:latin typeface="Lucida Console" panose="020B0609040504020204" pitchFamily="49" charset="0"/>
              </a:rPr>
              <a:t> </a:t>
            </a:r>
            <a:r>
              <a:rPr lang="en-US" sz="1600" dirty="0">
                <a:latin typeface="Lucida Console" panose="020B0609040504020204" pitchFamily="49" charset="0"/>
              </a:rPr>
              <a:t>IRQ_TIMER</a:t>
            </a:r>
            <a:r>
              <a:rPr lang="en-US" sz="1600" dirty="0">
                <a:solidFill>
                  <a:srgbClr val="00B050"/>
                </a:solidFill>
                <a:latin typeface="Lucida Console" panose="020B0609040504020204" pitchFamily="49" charset="0"/>
              </a:rPr>
              <a:t>     </a:t>
            </a:r>
            <a:r>
              <a:rPr lang="en-US" sz="1600" dirty="0">
                <a:solidFill>
                  <a:schemeClr val="accent2"/>
                </a:solidFill>
                <a:latin typeface="Lucida Console" panose="020B0609040504020204" pitchFamily="49" charset="0"/>
              </a:rPr>
              <a:t>0</a:t>
            </a:r>
            <a:r>
              <a:rPr lang="en-US" sz="1600" dirty="0">
                <a:solidFill>
                  <a:srgbClr val="00B050"/>
                </a:solidFill>
                <a:latin typeface="Lucida Console" panose="020B0609040504020204" pitchFamily="49" charset="0"/>
              </a:rPr>
              <a:t>   //When timer fires, the CPU raises</a:t>
            </a:r>
          </a:p>
          <a:p>
            <a:pPr>
              <a:lnSpc>
                <a:spcPts val="1800"/>
              </a:lnSpc>
            </a:pPr>
            <a:r>
              <a:rPr lang="en-US" sz="1600" dirty="0">
                <a:solidFill>
                  <a:srgbClr val="00B050"/>
                </a:solidFill>
                <a:latin typeface="Lucida Console" panose="020B0609040504020204" pitchFamily="49" charset="0"/>
              </a:rPr>
              <a:t>                          //interrupt number INT_IRQ + IRQ_TIMER</a:t>
            </a:r>
          </a:p>
        </p:txBody>
      </p:sp>
      <p:grpSp>
        <p:nvGrpSpPr>
          <p:cNvPr id="16" name="Group 15">
            <a:extLst>
              <a:ext uri="{FF2B5EF4-FFF2-40B4-BE49-F238E27FC236}">
                <a16:creationId xmlns:a16="http://schemas.microsoft.com/office/drawing/2014/main" id="{1093B53B-D23E-2AFF-ACD2-AA59CE44A36F}"/>
              </a:ext>
            </a:extLst>
          </p:cNvPr>
          <p:cNvGrpSpPr/>
          <p:nvPr/>
        </p:nvGrpSpPr>
        <p:grpSpPr>
          <a:xfrm>
            <a:off x="5957186" y="2602483"/>
            <a:ext cx="5714114" cy="646331"/>
            <a:chOff x="6287386" y="2716783"/>
            <a:chExt cx="5714114" cy="646331"/>
          </a:xfrm>
        </p:grpSpPr>
        <p:cxnSp>
          <p:nvCxnSpPr>
            <p:cNvPr id="5" name="Straight Arrow Connector 4">
              <a:extLst>
                <a:ext uri="{FF2B5EF4-FFF2-40B4-BE49-F238E27FC236}">
                  <a16:creationId xmlns:a16="http://schemas.microsoft.com/office/drawing/2014/main" id="{A553D9AC-BA62-BE90-2549-CB304BEC09F1}"/>
                </a:ext>
              </a:extLst>
            </p:cNvPr>
            <p:cNvCxnSpPr>
              <a:cxnSpLocks/>
            </p:cNvCxnSpPr>
            <p:nvPr/>
          </p:nvCxnSpPr>
          <p:spPr>
            <a:xfrm>
              <a:off x="6287386" y="3162300"/>
              <a:ext cx="257721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69217A-B159-2057-25BC-A7BDD014DF9D}"/>
                </a:ext>
              </a:extLst>
            </p:cNvPr>
            <p:cNvSpPr txBox="1"/>
            <p:nvPr/>
          </p:nvSpPr>
          <p:spPr>
            <a:xfrm>
              <a:off x="8839200" y="2716783"/>
              <a:ext cx="3162300"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Triggered by an instruction that divides by zero</a:t>
              </a:r>
            </a:p>
          </p:txBody>
        </p:sp>
      </p:grpSp>
      <p:grpSp>
        <p:nvGrpSpPr>
          <p:cNvPr id="29" name="Group 28">
            <a:extLst>
              <a:ext uri="{FF2B5EF4-FFF2-40B4-BE49-F238E27FC236}">
                <a16:creationId xmlns:a16="http://schemas.microsoft.com/office/drawing/2014/main" id="{98E9D439-91AD-0E52-2025-E2BF1BEE7769}"/>
              </a:ext>
            </a:extLst>
          </p:cNvPr>
          <p:cNvGrpSpPr/>
          <p:nvPr/>
        </p:nvGrpSpPr>
        <p:grpSpPr>
          <a:xfrm>
            <a:off x="6179879" y="3433645"/>
            <a:ext cx="5491421" cy="1200329"/>
            <a:chOff x="6535479" y="3636845"/>
            <a:chExt cx="5491421" cy="1200329"/>
          </a:xfrm>
        </p:grpSpPr>
        <p:cxnSp>
          <p:nvCxnSpPr>
            <p:cNvPr id="10" name="Straight Arrow Connector 9">
              <a:extLst>
                <a:ext uri="{FF2B5EF4-FFF2-40B4-BE49-F238E27FC236}">
                  <a16:creationId xmlns:a16="http://schemas.microsoft.com/office/drawing/2014/main" id="{A866A942-D25B-AD8B-A1B0-D41FCD9DE5CE}"/>
                </a:ext>
              </a:extLst>
            </p:cNvPr>
            <p:cNvCxnSpPr>
              <a:cxnSpLocks/>
            </p:cNvCxnSpPr>
            <p:nvPr/>
          </p:nvCxnSpPr>
          <p:spPr>
            <a:xfrm>
              <a:off x="6535479" y="4394200"/>
              <a:ext cx="232912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A6DC28D-B03F-5229-9F97-A5F332F820AE}"/>
                </a:ext>
              </a:extLst>
            </p:cNvPr>
            <p:cNvSpPr txBox="1"/>
            <p:nvPr/>
          </p:nvSpPr>
          <p:spPr>
            <a:xfrm>
              <a:off x="8864600" y="3636845"/>
              <a:ext cx="3162300" cy="1200329"/>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Triggered when the CPU jumps to a byte sequence which does not correspond to a valid instruction</a:t>
              </a:r>
            </a:p>
          </p:txBody>
        </p:sp>
      </p:grpSp>
      <p:grpSp>
        <p:nvGrpSpPr>
          <p:cNvPr id="30" name="Group 29">
            <a:extLst>
              <a:ext uri="{FF2B5EF4-FFF2-40B4-BE49-F238E27FC236}">
                <a16:creationId xmlns:a16="http://schemas.microsoft.com/office/drawing/2014/main" id="{DB9EA09D-F33C-90BB-FA0C-933B79927404}"/>
              </a:ext>
            </a:extLst>
          </p:cNvPr>
          <p:cNvGrpSpPr/>
          <p:nvPr/>
        </p:nvGrpSpPr>
        <p:grpSpPr>
          <a:xfrm>
            <a:off x="5696393" y="4784154"/>
            <a:ext cx="6136403" cy="1754326"/>
            <a:chOff x="6039293" y="5170105"/>
            <a:chExt cx="6136403" cy="1754326"/>
          </a:xfrm>
        </p:grpSpPr>
        <p:cxnSp>
          <p:nvCxnSpPr>
            <p:cNvPr id="13" name="Straight Arrow Connector 12">
              <a:extLst>
                <a:ext uri="{FF2B5EF4-FFF2-40B4-BE49-F238E27FC236}">
                  <a16:creationId xmlns:a16="http://schemas.microsoft.com/office/drawing/2014/main" id="{AB4D7BC4-FD11-04F6-CFDF-23028690F784}"/>
                </a:ext>
              </a:extLst>
            </p:cNvPr>
            <p:cNvCxnSpPr>
              <a:cxnSpLocks/>
            </p:cNvCxnSpPr>
            <p:nvPr/>
          </p:nvCxnSpPr>
          <p:spPr>
            <a:xfrm>
              <a:off x="6039293" y="5930900"/>
              <a:ext cx="282530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5E94A75-7899-DEE3-694A-34FC22C8E2C7}"/>
                </a:ext>
              </a:extLst>
            </p:cNvPr>
            <p:cNvSpPr txBox="1"/>
            <p:nvPr/>
          </p:nvSpPr>
          <p:spPr>
            <a:xfrm>
              <a:off x="8844692" y="5170105"/>
              <a:ext cx="3331004" cy="1754326"/>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Triggered by memory access errors (e.g., trying to write a read-only location, trying to access kernel memory while the CPU is in unprivileged mode)</a:t>
              </a:r>
            </a:p>
          </p:txBody>
        </p:sp>
      </p:grpSp>
      <p:grpSp>
        <p:nvGrpSpPr>
          <p:cNvPr id="36" name="Group 35">
            <a:extLst>
              <a:ext uri="{FF2B5EF4-FFF2-40B4-BE49-F238E27FC236}">
                <a16:creationId xmlns:a16="http://schemas.microsoft.com/office/drawing/2014/main" id="{A9036015-715E-1356-4711-7871032D1B08}"/>
              </a:ext>
            </a:extLst>
          </p:cNvPr>
          <p:cNvGrpSpPr/>
          <p:nvPr/>
        </p:nvGrpSpPr>
        <p:grpSpPr>
          <a:xfrm>
            <a:off x="8218298" y="6522562"/>
            <a:ext cx="3611245" cy="369332"/>
            <a:chOff x="8218298" y="6522562"/>
            <a:chExt cx="3611245" cy="369332"/>
          </a:xfrm>
        </p:grpSpPr>
        <p:cxnSp>
          <p:nvCxnSpPr>
            <p:cNvPr id="20" name="Straight Arrow Connector 19">
              <a:extLst>
                <a:ext uri="{FF2B5EF4-FFF2-40B4-BE49-F238E27FC236}">
                  <a16:creationId xmlns:a16="http://schemas.microsoft.com/office/drawing/2014/main" id="{C4444545-5EF0-AA75-F598-80F009076BC1}"/>
                </a:ext>
              </a:extLst>
            </p:cNvPr>
            <p:cNvCxnSpPr>
              <a:cxnSpLocks/>
            </p:cNvCxnSpPr>
            <p:nvPr/>
          </p:nvCxnSpPr>
          <p:spPr>
            <a:xfrm>
              <a:off x="8218298" y="6717307"/>
              <a:ext cx="30340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A0533C1-6FC4-58F4-45F7-45045672938A}"/>
                </a:ext>
              </a:extLst>
            </p:cNvPr>
            <p:cNvSpPr txBox="1"/>
            <p:nvPr/>
          </p:nvSpPr>
          <p:spPr>
            <a:xfrm>
              <a:off x="8498539" y="6522562"/>
              <a:ext cx="333100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Triggered when timer fires</a:t>
              </a:r>
            </a:p>
          </p:txBody>
        </p:sp>
      </p:grpSp>
    </p:spTree>
    <p:extLst>
      <p:ext uri="{BB962C8B-B14F-4D97-AF65-F5344CB8AC3E}">
        <p14:creationId xmlns:p14="http://schemas.microsoft.com/office/powerpoint/2010/main" val="2262745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F84343-2CA4-E776-7F82-F2ACEAD0DF36}"/>
              </a:ext>
            </a:extLst>
          </p:cNvPr>
          <p:cNvSpPr txBox="1"/>
          <p:nvPr/>
        </p:nvSpPr>
        <p:spPr>
          <a:xfrm>
            <a:off x="1926887" y="733246"/>
            <a:ext cx="8338226" cy="6124754"/>
          </a:xfrm>
          <a:prstGeom prst="rect">
            <a:avLst/>
          </a:prstGeom>
          <a:solidFill>
            <a:schemeClr val="bg1">
              <a:lumMod val="95000"/>
            </a:schemeClr>
          </a:solidFill>
        </p:spPr>
        <p:txBody>
          <a:bodyPr wrap="square">
            <a:spAutoFit/>
          </a:bodyPr>
          <a:lstStyle/>
          <a:p>
            <a:r>
              <a:rPr lang="en-US" sz="1400" dirty="0">
                <a:solidFill>
                  <a:srgbClr val="00B050"/>
                </a:solidFill>
                <a:latin typeface="Lucida Console" panose="020B0609040504020204" pitchFamily="49" charset="0"/>
              </a:rPr>
              <a:t>//k-</a:t>
            </a:r>
            <a:r>
              <a:rPr lang="en-US" sz="1400" dirty="0" err="1">
                <a:solidFill>
                  <a:srgbClr val="00B050"/>
                </a:solidFill>
                <a:latin typeface="Lucida Console" panose="020B0609040504020204" pitchFamily="49" charset="0"/>
              </a:rPr>
              <a:t>exception.S</a:t>
            </a:r>
            <a:endParaRPr lang="en-US" sz="1400" dirty="0">
              <a:solidFill>
                <a:srgbClr val="00B050"/>
              </a:solidFill>
              <a:latin typeface="Lucida Console" panose="020B0609040504020204" pitchFamily="49" charset="0"/>
            </a:endParaRPr>
          </a:p>
          <a:p>
            <a:r>
              <a:rPr lang="en-US" sz="1400" dirty="0">
                <a:solidFill>
                  <a:srgbClr val="00B050"/>
                </a:solidFill>
                <a:latin typeface="Lucida Console" panose="020B0609040504020204" pitchFamily="49" charset="0"/>
              </a:rPr>
              <a:t>//The `</a:t>
            </a:r>
            <a:r>
              <a:rPr lang="en-US" sz="1400" dirty="0" err="1">
                <a:solidFill>
                  <a:srgbClr val="00B050"/>
                </a:solidFill>
                <a:latin typeface="Lucida Console" panose="020B0609040504020204" pitchFamily="49" charset="0"/>
              </a:rPr>
              <a:t>exception_handler</a:t>
            </a:r>
            <a:r>
              <a:rPr lang="en-US" sz="1400" dirty="0">
                <a:solidFill>
                  <a:srgbClr val="00B050"/>
                </a:solidFill>
                <a:latin typeface="Lucida Console" panose="020B0609040504020204" pitchFamily="49" charset="0"/>
              </a:rPr>
              <a:t>` macro creates one exception handler.</a:t>
            </a:r>
          </a:p>
          <a:p>
            <a:r>
              <a:rPr lang="en-US" sz="1400" dirty="0">
                <a:solidFill>
                  <a:schemeClr val="accent1"/>
                </a:solidFill>
                <a:latin typeface="Lucida Console" panose="020B0609040504020204" pitchFamily="49" charset="0"/>
              </a:rPr>
              <a:t>.</a:t>
            </a:r>
            <a:r>
              <a:rPr lang="en-US" sz="1400" dirty="0" err="1">
                <a:solidFill>
                  <a:schemeClr val="accent1"/>
                </a:solidFill>
                <a:latin typeface="Lucida Console" panose="020B0609040504020204" pitchFamily="49" charset="0"/>
              </a:rPr>
              <a:t>altmacro</a:t>
            </a:r>
            <a:endParaRPr lang="en-US" sz="1400" dirty="0">
              <a:solidFill>
                <a:schemeClr val="accent1"/>
              </a:solidFill>
              <a:latin typeface="Lucida Console" panose="020B0609040504020204" pitchFamily="49" charset="0"/>
            </a:endParaRPr>
          </a:p>
          <a:p>
            <a:r>
              <a:rPr lang="en-US" sz="1400" dirty="0">
                <a:solidFill>
                  <a:schemeClr val="accent1"/>
                </a:solidFill>
                <a:latin typeface="Lucida Console" panose="020B0609040504020204" pitchFamily="49" charset="0"/>
              </a:rPr>
              <a:t>.macro </a:t>
            </a:r>
            <a:r>
              <a:rPr lang="en-US" sz="1400" dirty="0" err="1">
                <a:latin typeface="Lucida Console" panose="020B0609040504020204" pitchFamily="49" charset="0"/>
              </a:rPr>
              <a:t>exception_handler</a:t>
            </a:r>
            <a:r>
              <a:rPr lang="en-US" sz="1400" dirty="0">
                <a:latin typeface="Lucida Console" panose="020B0609040504020204" pitchFamily="49" charset="0"/>
              </a:rPr>
              <a:t> num</a:t>
            </a:r>
          </a:p>
          <a:p>
            <a:r>
              <a:rPr lang="en-US" sz="1400" dirty="0" err="1">
                <a:solidFill>
                  <a:srgbClr val="FF0000"/>
                </a:solidFill>
                <a:latin typeface="Lucida Console" panose="020B0609040504020204" pitchFamily="49" charset="0"/>
              </a:rPr>
              <a:t>exception_entry</a:t>
            </a:r>
            <a:r>
              <a:rPr lang="en-US" sz="1400" dirty="0">
                <a:solidFill>
                  <a:srgbClr val="FF0000"/>
                </a:solidFill>
                <a:latin typeface="Lucida Console" panose="020B0609040504020204" pitchFamily="49" charset="0"/>
              </a:rPr>
              <a:t>_\num:</a:t>
            </a:r>
          </a:p>
          <a:p>
            <a:r>
              <a:rPr lang="en-US" sz="1400" dirty="0">
                <a:solidFill>
                  <a:srgbClr val="00B050"/>
                </a:solidFill>
                <a:latin typeface="Lucida Console" panose="020B0609040504020204" pitchFamily="49" charset="0"/>
              </a:rPr>
              <a:t>    //Push zero error code, unless exception did so already.</a:t>
            </a:r>
          </a:p>
          <a:p>
            <a:r>
              <a:rPr lang="en-US" sz="1400" dirty="0">
                <a:latin typeface="Lucida Console" panose="020B0609040504020204" pitchFamily="49" charset="0"/>
              </a:rPr>
              <a:t>    </a:t>
            </a:r>
            <a:r>
              <a:rPr lang="en-US" sz="1400" dirty="0">
                <a:solidFill>
                  <a:schemeClr val="accent1"/>
                </a:solidFill>
                <a:latin typeface="Lucida Console" panose="020B0609040504020204" pitchFamily="49" charset="0"/>
              </a:rPr>
              <a:t>.if </a:t>
            </a:r>
            <a:r>
              <a:rPr lang="en-US" sz="1400" dirty="0">
                <a:latin typeface="Lucida Console" panose="020B0609040504020204" pitchFamily="49" charset="0"/>
              </a:rPr>
              <a:t>\num != INT_DF &amp;&amp; (\num &lt; INT_TS || \num &gt; INT_PF) &amp;&amp; \num != INT_AC</a:t>
            </a:r>
          </a:p>
          <a:p>
            <a:r>
              <a:rPr lang="en-US" sz="1400" dirty="0">
                <a:latin typeface="Lucida Console" panose="020B0609040504020204" pitchFamily="49" charset="0"/>
              </a:rPr>
              <a:t>        </a:t>
            </a:r>
            <a:r>
              <a:rPr lang="en-US" sz="1400" dirty="0" err="1">
                <a:solidFill>
                  <a:srgbClr val="FF66FF"/>
                </a:solidFill>
                <a:latin typeface="Lucida Console" panose="020B0609040504020204" pitchFamily="49" charset="0"/>
              </a:rPr>
              <a:t>pushq</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$0</a:t>
            </a:r>
          </a:p>
          <a:p>
            <a:r>
              <a:rPr lang="en-US" sz="1400" dirty="0">
                <a:latin typeface="Lucida Console" panose="020B0609040504020204" pitchFamily="49" charset="0"/>
              </a:rPr>
              <a:t>    </a:t>
            </a:r>
            <a:r>
              <a:rPr lang="en-US" sz="1400" dirty="0">
                <a:solidFill>
                  <a:schemeClr val="accent1"/>
                </a:solidFill>
                <a:latin typeface="Lucida Console" panose="020B0609040504020204" pitchFamily="49" charset="0"/>
              </a:rPr>
              <a:t>.endif</a:t>
            </a:r>
          </a:p>
          <a:p>
            <a:r>
              <a:rPr lang="en-US" sz="1400" dirty="0">
                <a:solidFill>
                  <a:srgbClr val="00B050"/>
                </a:solidFill>
                <a:latin typeface="Lucida Console" panose="020B0609040504020204" pitchFamily="49" charset="0"/>
              </a:rPr>
              <a:t>    </a:t>
            </a:r>
          </a:p>
          <a:p>
            <a:r>
              <a:rPr lang="en-US" sz="1400" dirty="0">
                <a:solidFill>
                  <a:srgbClr val="00B050"/>
                </a:solidFill>
                <a:latin typeface="Lucida Console" panose="020B0609040504020204" pitchFamily="49" charset="0"/>
              </a:rPr>
              <a:t>    //Push exception number.</a:t>
            </a:r>
          </a:p>
          <a:p>
            <a:r>
              <a:rPr lang="en-US" sz="1400" dirty="0">
                <a:latin typeface="Lucida Console" panose="020B0609040504020204" pitchFamily="49" charset="0"/>
              </a:rPr>
              <a:t>    </a:t>
            </a:r>
            <a:r>
              <a:rPr lang="en-US" sz="1400" dirty="0" err="1">
                <a:solidFill>
                  <a:srgbClr val="FF66FF"/>
                </a:solidFill>
                <a:latin typeface="Lucida Console" panose="020B0609040504020204" pitchFamily="49" charset="0"/>
              </a:rPr>
              <a:t>pushq</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$\num</a:t>
            </a:r>
          </a:p>
          <a:p>
            <a:r>
              <a:rPr lang="en-US" sz="1400" dirty="0">
                <a:solidFill>
                  <a:srgbClr val="00B050"/>
                </a:solidFill>
                <a:latin typeface="Lucida Console" panose="020B0609040504020204" pitchFamily="49" charset="0"/>
              </a:rPr>
              <a:t>    //Jump to the exception entry point!</a:t>
            </a:r>
          </a:p>
          <a:p>
            <a:r>
              <a:rPr lang="en-US" sz="1400" dirty="0">
                <a:latin typeface="Lucida Console" panose="020B0609040504020204" pitchFamily="49" charset="0"/>
              </a:rPr>
              <a:t>    </a:t>
            </a:r>
            <a:r>
              <a:rPr lang="en-US" sz="1400" dirty="0" err="1">
                <a:solidFill>
                  <a:srgbClr val="FF66FF"/>
                </a:solidFill>
                <a:latin typeface="Lucida Console" panose="020B0609040504020204" pitchFamily="49" charset="0"/>
              </a:rPr>
              <a:t>jmp</a:t>
            </a:r>
            <a:r>
              <a:rPr lang="en-US" sz="1400" dirty="0">
                <a:latin typeface="Lucida Console" panose="020B0609040504020204" pitchFamily="49" charset="0"/>
              </a:rPr>
              <a:t> _Z15exception_entryv</a:t>
            </a:r>
          </a:p>
          <a:p>
            <a:r>
              <a:rPr lang="en-US" sz="1400" dirty="0">
                <a:solidFill>
                  <a:srgbClr val="00B050"/>
                </a:solidFill>
                <a:latin typeface="Lucida Console" panose="020B0609040504020204" pitchFamily="49" charset="0"/>
              </a:rPr>
              <a:t>    //Add an entry to the `.</a:t>
            </a:r>
            <a:r>
              <a:rPr lang="en-US" sz="1400" dirty="0" err="1">
                <a:solidFill>
                  <a:srgbClr val="00B050"/>
                </a:solidFill>
                <a:latin typeface="Lucida Console" panose="020B0609040504020204" pitchFamily="49" charset="0"/>
              </a:rPr>
              <a:t>interrupt_descriptors</a:t>
            </a:r>
            <a:r>
              <a:rPr lang="en-US" sz="1400" dirty="0">
                <a:solidFill>
                  <a:srgbClr val="00B050"/>
                </a:solidFill>
                <a:latin typeface="Lucida Console" panose="020B0609040504020204" pitchFamily="49" charset="0"/>
              </a:rPr>
              <a:t>[]`</a:t>
            </a:r>
          </a:p>
          <a:p>
            <a:r>
              <a:rPr lang="en-US" sz="1400" dirty="0">
                <a:solidFill>
                  <a:srgbClr val="00B050"/>
                </a:solidFill>
                <a:latin typeface="Lucida Console" panose="020B0609040504020204" pitchFamily="49" charset="0"/>
              </a:rPr>
              <a:t>    //array in the kernel's static data region.</a:t>
            </a:r>
          </a:p>
          <a:p>
            <a:r>
              <a:rPr lang="en-US" sz="1400" dirty="0">
                <a:solidFill>
                  <a:srgbClr val="00B050"/>
                </a:solidFill>
                <a:latin typeface="Lucida Console" panose="020B0609040504020204" pitchFamily="49" charset="0"/>
              </a:rPr>
              <a:t>    </a:t>
            </a:r>
            <a:r>
              <a:rPr lang="en-US" sz="1400" dirty="0">
                <a:solidFill>
                  <a:schemeClr val="accent1"/>
                </a:solidFill>
                <a:latin typeface="Lucida Console" panose="020B0609040504020204" pitchFamily="49" charset="0"/>
              </a:rPr>
              <a:t>.</a:t>
            </a:r>
            <a:r>
              <a:rPr lang="en-US" sz="1400" dirty="0" err="1">
                <a:solidFill>
                  <a:schemeClr val="accent1"/>
                </a:solidFill>
                <a:latin typeface="Lucida Console" panose="020B0609040504020204" pitchFamily="49" charset="0"/>
              </a:rPr>
              <a:t>pushsection</a:t>
            </a:r>
            <a:r>
              <a:rPr lang="en-US" sz="1400" dirty="0">
                <a:solidFill>
                  <a:schemeClr val="accent1"/>
                </a:solidFill>
                <a:latin typeface="Lucida Console" panose="020B0609040504020204" pitchFamily="49" charset="0"/>
              </a:rPr>
              <a:t> </a:t>
            </a:r>
            <a:r>
              <a:rPr lang="en-US" sz="1400" dirty="0">
                <a:latin typeface="Lucida Console" panose="020B0609040504020204" pitchFamily="49" charset="0"/>
              </a:rPr>
              <a:t>.</a:t>
            </a:r>
            <a:r>
              <a:rPr lang="en-US" sz="1400" dirty="0" err="1">
                <a:latin typeface="Lucida Console" panose="020B0609040504020204" pitchFamily="49" charset="0"/>
              </a:rPr>
              <a:t>interrupt_descriptors</a:t>
            </a:r>
            <a:r>
              <a:rPr lang="en-US" sz="1400" dirty="0">
                <a:latin typeface="Lucida Console" panose="020B0609040504020204" pitchFamily="49" charset="0"/>
              </a:rPr>
              <a:t>,</a:t>
            </a:r>
            <a:r>
              <a:rPr lang="en-US" sz="1400" dirty="0">
                <a:solidFill>
                  <a:schemeClr val="accent1"/>
                </a:solidFill>
                <a:latin typeface="Lucida Console" panose="020B0609040504020204" pitchFamily="49" charset="0"/>
              </a:rPr>
              <a:t> </a:t>
            </a:r>
            <a:r>
              <a:rPr lang="en-US" sz="1400" dirty="0">
                <a:solidFill>
                  <a:schemeClr val="accent2"/>
                </a:solidFill>
                <a:latin typeface="Lucida Console" panose="020B0609040504020204" pitchFamily="49" charset="0"/>
              </a:rPr>
              <a:t>"aw"</a:t>
            </a:r>
            <a:r>
              <a:rPr lang="en-US" sz="1400" dirty="0">
                <a:latin typeface="Lucida Console" panose="020B0609040504020204" pitchFamily="49" charset="0"/>
              </a:rPr>
              <a:t>,</a:t>
            </a:r>
            <a:r>
              <a:rPr lang="en-US" sz="1400" dirty="0">
                <a:solidFill>
                  <a:schemeClr val="accent1"/>
                </a:solidFill>
                <a:latin typeface="Lucida Console" panose="020B0609040504020204" pitchFamily="49" charset="0"/>
              </a:rPr>
              <a:t> @progbits</a:t>
            </a:r>
          </a:p>
          <a:p>
            <a:r>
              <a:rPr lang="en-US" sz="1400" dirty="0">
                <a:solidFill>
                  <a:schemeClr val="accent1"/>
                </a:solidFill>
                <a:latin typeface="Lucida Console" panose="020B0609040504020204" pitchFamily="49" charset="0"/>
              </a:rPr>
              <a:t>        .quad </a:t>
            </a:r>
            <a:r>
              <a:rPr lang="en-US" sz="1400" dirty="0" err="1">
                <a:latin typeface="Lucida Console" panose="020B0609040504020204" pitchFamily="49" charset="0"/>
              </a:rPr>
              <a:t>exception_entry</a:t>
            </a:r>
            <a:r>
              <a:rPr lang="en-US" sz="1400" dirty="0">
                <a:latin typeface="Lucida Console" panose="020B0609040504020204" pitchFamily="49" charset="0"/>
              </a:rPr>
              <a:t>_\num </a:t>
            </a:r>
            <a:r>
              <a:rPr lang="en-US" sz="1400" dirty="0">
                <a:solidFill>
                  <a:srgbClr val="00B050"/>
                </a:solidFill>
                <a:latin typeface="Lucida Console" panose="020B0609040504020204" pitchFamily="49" charset="0"/>
              </a:rPr>
              <a:t>//Address of handler</a:t>
            </a:r>
          </a:p>
          <a:p>
            <a:r>
              <a:rPr lang="en-US" sz="1400" dirty="0">
                <a:solidFill>
                  <a:schemeClr val="accent1"/>
                </a:solidFill>
                <a:latin typeface="Lucida Console" panose="020B0609040504020204" pitchFamily="49" charset="0"/>
              </a:rPr>
              <a:t>        .quad </a:t>
            </a:r>
            <a:r>
              <a:rPr lang="en-US" sz="1400" dirty="0">
                <a:solidFill>
                  <a:schemeClr val="accent2"/>
                </a:solidFill>
                <a:latin typeface="Lucida Console" panose="020B0609040504020204" pitchFamily="49" charset="0"/>
              </a:rPr>
              <a:t>0</a:t>
            </a:r>
          </a:p>
          <a:p>
            <a:r>
              <a:rPr lang="en-US" sz="1400" dirty="0">
                <a:solidFill>
                  <a:schemeClr val="accent1"/>
                </a:solidFill>
                <a:latin typeface="Lucida Console" panose="020B0609040504020204" pitchFamily="49" charset="0"/>
              </a:rPr>
              <a:t>    .</a:t>
            </a:r>
            <a:r>
              <a:rPr lang="en-US" sz="1400" dirty="0" err="1">
                <a:solidFill>
                  <a:schemeClr val="accent1"/>
                </a:solidFill>
                <a:latin typeface="Lucida Console" panose="020B0609040504020204" pitchFamily="49" charset="0"/>
              </a:rPr>
              <a:t>popsection</a:t>
            </a:r>
            <a:endParaRPr lang="en-US" sz="1400" dirty="0">
              <a:solidFill>
                <a:schemeClr val="accent1"/>
              </a:solidFill>
              <a:latin typeface="Lucida Console" panose="020B0609040504020204" pitchFamily="49" charset="0"/>
            </a:endParaRPr>
          </a:p>
          <a:p>
            <a:r>
              <a:rPr lang="en-US" sz="1400" dirty="0">
                <a:solidFill>
                  <a:schemeClr val="accent1"/>
                </a:solidFill>
                <a:latin typeface="Lucida Console" panose="020B0609040504020204" pitchFamily="49" charset="0"/>
              </a:rPr>
              <a:t>.</a:t>
            </a:r>
            <a:r>
              <a:rPr lang="en-US" sz="1400" dirty="0" err="1">
                <a:solidFill>
                  <a:schemeClr val="accent1"/>
                </a:solidFill>
                <a:latin typeface="Lucida Console" panose="020B0609040504020204" pitchFamily="49" charset="0"/>
              </a:rPr>
              <a:t>endm</a:t>
            </a:r>
            <a:endParaRPr lang="en-US" sz="1400" dirty="0">
              <a:solidFill>
                <a:schemeClr val="accent1"/>
              </a:solidFill>
              <a:latin typeface="Lucida Console" panose="020B0609040504020204" pitchFamily="49" charset="0"/>
            </a:endParaRPr>
          </a:p>
          <a:p>
            <a:endParaRPr lang="en-US" sz="1400" dirty="0">
              <a:latin typeface="Lucida Console" panose="020B0609040504020204" pitchFamily="49" charset="0"/>
            </a:endParaRPr>
          </a:p>
          <a:p>
            <a:r>
              <a:rPr lang="en-US" sz="1400" dirty="0">
                <a:solidFill>
                  <a:srgbClr val="00B050"/>
                </a:solidFill>
                <a:latin typeface="Lucida Console" panose="020B0609040504020204" pitchFamily="49" charset="0"/>
              </a:rPr>
              <a:t>//Now create all 256 exception handlers.</a:t>
            </a:r>
          </a:p>
          <a:p>
            <a:r>
              <a:rPr lang="en-US" sz="1400" dirty="0">
                <a:solidFill>
                  <a:schemeClr val="accent1"/>
                </a:solidFill>
                <a:latin typeface="Lucida Console" panose="020B0609040504020204" pitchFamily="49" charset="0"/>
              </a:rPr>
              <a:t>.set</a:t>
            </a:r>
            <a:r>
              <a:rPr lang="en-US" sz="1400" dirty="0">
                <a:latin typeface="Lucida Console" panose="020B0609040504020204" pitchFamily="49" charset="0"/>
              </a:rPr>
              <a:t> </a:t>
            </a:r>
            <a:r>
              <a:rPr lang="en-US" sz="1400" dirty="0" err="1">
                <a:latin typeface="Lucida Console" panose="020B0609040504020204" pitchFamily="49" charset="0"/>
              </a:rPr>
              <a:t>exception_number</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0</a:t>
            </a:r>
          </a:p>
          <a:p>
            <a:r>
              <a:rPr lang="en-US" sz="1400" dirty="0">
                <a:solidFill>
                  <a:schemeClr val="accent1"/>
                </a:solidFill>
                <a:latin typeface="Lucida Console" panose="020B0609040504020204" pitchFamily="49" charset="0"/>
              </a:rPr>
              <a:t>.</a:t>
            </a:r>
            <a:r>
              <a:rPr lang="en-US" sz="1400" dirty="0" err="1">
                <a:solidFill>
                  <a:schemeClr val="accent1"/>
                </a:solidFill>
                <a:latin typeface="Lucida Console" panose="020B0609040504020204" pitchFamily="49" charset="0"/>
              </a:rPr>
              <a:t>rept</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256</a:t>
            </a:r>
          </a:p>
          <a:p>
            <a:r>
              <a:rPr lang="en-US" sz="1400" dirty="0" err="1">
                <a:latin typeface="Lucida Console" panose="020B0609040504020204" pitchFamily="49" charset="0"/>
              </a:rPr>
              <a:t>exception_handler</a:t>
            </a:r>
            <a:r>
              <a:rPr lang="en-US" sz="1400" dirty="0">
                <a:latin typeface="Lucida Console" panose="020B0609040504020204" pitchFamily="49" charset="0"/>
              </a:rPr>
              <a:t> %</a:t>
            </a:r>
            <a:r>
              <a:rPr lang="en-US" sz="1400" dirty="0" err="1">
                <a:latin typeface="Lucida Console" panose="020B0609040504020204" pitchFamily="49" charset="0"/>
              </a:rPr>
              <a:t>exception_number</a:t>
            </a:r>
            <a:endParaRPr lang="en-US" sz="1400" dirty="0">
              <a:latin typeface="Lucida Console" panose="020B0609040504020204" pitchFamily="49" charset="0"/>
            </a:endParaRPr>
          </a:p>
          <a:p>
            <a:r>
              <a:rPr lang="en-US" sz="1400" dirty="0">
                <a:solidFill>
                  <a:schemeClr val="accent1"/>
                </a:solidFill>
                <a:latin typeface="Lucida Console" panose="020B0609040504020204" pitchFamily="49" charset="0"/>
              </a:rPr>
              <a:t>.set</a:t>
            </a:r>
            <a:r>
              <a:rPr lang="en-US" sz="1400" dirty="0">
                <a:latin typeface="Lucida Console" panose="020B0609040504020204" pitchFamily="49" charset="0"/>
              </a:rPr>
              <a:t> </a:t>
            </a:r>
            <a:r>
              <a:rPr lang="en-US" sz="1400" dirty="0" err="1">
                <a:latin typeface="Lucida Console" panose="020B0609040504020204" pitchFamily="49" charset="0"/>
              </a:rPr>
              <a:t>exception_number</a:t>
            </a:r>
            <a:r>
              <a:rPr lang="en-US" sz="1400" dirty="0">
                <a:latin typeface="Lucida Console" panose="020B0609040504020204" pitchFamily="49" charset="0"/>
              </a:rPr>
              <a:t>, </a:t>
            </a:r>
            <a:r>
              <a:rPr lang="en-US" sz="1400" dirty="0" err="1">
                <a:latin typeface="Lucida Console" panose="020B0609040504020204" pitchFamily="49" charset="0"/>
              </a:rPr>
              <a:t>exception_number</a:t>
            </a:r>
            <a:r>
              <a:rPr lang="en-US" sz="1400" dirty="0">
                <a:latin typeface="Lucida Console" panose="020B0609040504020204" pitchFamily="49" charset="0"/>
              </a:rPr>
              <a:t> + </a:t>
            </a:r>
            <a:r>
              <a:rPr lang="en-US" sz="1400" dirty="0">
                <a:solidFill>
                  <a:schemeClr val="accent2"/>
                </a:solidFill>
                <a:latin typeface="Lucida Console" panose="020B0609040504020204" pitchFamily="49" charset="0"/>
              </a:rPr>
              <a:t>1</a:t>
            </a:r>
          </a:p>
          <a:p>
            <a:r>
              <a:rPr lang="en-US" sz="1400" dirty="0">
                <a:solidFill>
                  <a:schemeClr val="accent1"/>
                </a:solidFill>
                <a:latin typeface="Lucida Console" panose="020B0609040504020204" pitchFamily="49" charset="0"/>
              </a:rPr>
              <a:t>.</a:t>
            </a:r>
            <a:r>
              <a:rPr lang="en-US" sz="1400" dirty="0" err="1">
                <a:solidFill>
                  <a:schemeClr val="accent1"/>
                </a:solidFill>
                <a:latin typeface="Lucida Console" panose="020B0609040504020204" pitchFamily="49" charset="0"/>
              </a:rPr>
              <a:t>endr</a:t>
            </a:r>
            <a:endParaRPr lang="en-US" sz="1400" dirty="0">
              <a:solidFill>
                <a:schemeClr val="accent1"/>
              </a:solidFill>
              <a:latin typeface="Lucida Console" panose="020B0609040504020204" pitchFamily="49" charset="0"/>
            </a:endParaRPr>
          </a:p>
        </p:txBody>
      </p:sp>
      <p:sp>
        <p:nvSpPr>
          <p:cNvPr id="2" name="Title 1">
            <a:extLst>
              <a:ext uri="{FF2B5EF4-FFF2-40B4-BE49-F238E27FC236}">
                <a16:creationId xmlns:a16="http://schemas.microsoft.com/office/drawing/2014/main" id="{C1AF3721-5BE1-7F2D-12BB-BB2293E04933}"/>
              </a:ext>
            </a:extLst>
          </p:cNvPr>
          <p:cNvSpPr>
            <a:spLocks noGrp="1"/>
          </p:cNvSpPr>
          <p:nvPr>
            <p:ph type="title"/>
          </p:nvPr>
        </p:nvSpPr>
        <p:spPr>
          <a:xfrm>
            <a:off x="838200" y="19135"/>
            <a:ext cx="10515600" cy="957048"/>
          </a:xfrm>
        </p:spPr>
        <p:txBody>
          <a:bodyPr/>
          <a:lstStyle/>
          <a:p>
            <a:r>
              <a:rPr lang="en-US" dirty="0"/>
              <a:t>Exceptions and Interrupts: Set-up</a:t>
            </a:r>
          </a:p>
        </p:txBody>
      </p:sp>
    </p:spTree>
    <p:extLst>
      <p:ext uri="{BB962C8B-B14F-4D97-AF65-F5344CB8AC3E}">
        <p14:creationId xmlns:p14="http://schemas.microsoft.com/office/powerpoint/2010/main" val="236538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AAFA7-5DF2-D12B-A27B-2D120E9658AC}"/>
              </a:ext>
            </a:extLst>
          </p:cNvPr>
          <p:cNvSpPr/>
          <p:nvPr/>
        </p:nvSpPr>
        <p:spPr>
          <a:xfrm>
            <a:off x="1488767" y="128996"/>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5" name="Rectangle 4">
            <a:extLst>
              <a:ext uri="{FF2B5EF4-FFF2-40B4-BE49-F238E27FC236}">
                <a16:creationId xmlns:a16="http://schemas.microsoft.com/office/drawing/2014/main" id="{9890E8A3-6120-4918-EDEC-476B73C4FA44}"/>
              </a:ext>
            </a:extLst>
          </p:cNvPr>
          <p:cNvSpPr/>
          <p:nvPr/>
        </p:nvSpPr>
        <p:spPr>
          <a:xfrm>
            <a:off x="1488767" y="2827827"/>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6" name="TextBox 5">
            <a:extLst>
              <a:ext uri="{FF2B5EF4-FFF2-40B4-BE49-F238E27FC236}">
                <a16:creationId xmlns:a16="http://schemas.microsoft.com/office/drawing/2014/main" id="{D9300749-4E7D-D72C-79A7-1A092546CFE9}"/>
              </a:ext>
            </a:extLst>
          </p:cNvPr>
          <p:cNvSpPr txBox="1"/>
          <p:nvPr/>
        </p:nvSpPr>
        <p:spPr>
          <a:xfrm>
            <a:off x="1210974" y="3397929"/>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7" name="TextBox 6">
            <a:extLst>
              <a:ext uri="{FF2B5EF4-FFF2-40B4-BE49-F238E27FC236}">
                <a16:creationId xmlns:a16="http://schemas.microsoft.com/office/drawing/2014/main" id="{E10E26EA-F4A9-1EF1-7D91-3B84B3D6D9BC}"/>
              </a:ext>
            </a:extLst>
          </p:cNvPr>
          <p:cNvSpPr txBox="1"/>
          <p:nvPr/>
        </p:nvSpPr>
        <p:spPr>
          <a:xfrm>
            <a:off x="4691592" y="266318"/>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8" name="Oval 7">
            <a:extLst>
              <a:ext uri="{FF2B5EF4-FFF2-40B4-BE49-F238E27FC236}">
                <a16:creationId xmlns:a16="http://schemas.microsoft.com/office/drawing/2014/main" id="{AFBD4FEC-C52D-28BD-F029-608F224D7046}"/>
              </a:ext>
            </a:extLst>
          </p:cNvPr>
          <p:cNvSpPr>
            <a:spLocks noChangeAspect="1"/>
          </p:cNvSpPr>
          <p:nvPr/>
        </p:nvSpPr>
        <p:spPr>
          <a:xfrm>
            <a:off x="4224254" y="911932"/>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9" name="Oval 8">
            <a:extLst>
              <a:ext uri="{FF2B5EF4-FFF2-40B4-BE49-F238E27FC236}">
                <a16:creationId xmlns:a16="http://schemas.microsoft.com/office/drawing/2014/main" id="{FAB2D049-D121-8543-6B26-424D7158E2EF}"/>
              </a:ext>
            </a:extLst>
          </p:cNvPr>
          <p:cNvSpPr>
            <a:spLocks noChangeAspect="1"/>
          </p:cNvSpPr>
          <p:nvPr/>
        </p:nvSpPr>
        <p:spPr>
          <a:xfrm>
            <a:off x="4224254" y="1687564"/>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0" name="TextBox 9">
            <a:extLst>
              <a:ext uri="{FF2B5EF4-FFF2-40B4-BE49-F238E27FC236}">
                <a16:creationId xmlns:a16="http://schemas.microsoft.com/office/drawing/2014/main" id="{550A71AA-6BFA-EC51-F67A-1E4E331A631E}"/>
              </a:ext>
            </a:extLst>
          </p:cNvPr>
          <p:cNvSpPr txBox="1"/>
          <p:nvPr/>
        </p:nvSpPr>
        <p:spPr>
          <a:xfrm>
            <a:off x="5528589" y="3397929"/>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1" name="Rectangle 10">
            <a:extLst>
              <a:ext uri="{FF2B5EF4-FFF2-40B4-BE49-F238E27FC236}">
                <a16:creationId xmlns:a16="http://schemas.microsoft.com/office/drawing/2014/main" id="{98312558-3CD9-A3EB-129F-9875F885E950}"/>
              </a:ext>
            </a:extLst>
          </p:cNvPr>
          <p:cNvSpPr/>
          <p:nvPr/>
        </p:nvSpPr>
        <p:spPr>
          <a:xfrm>
            <a:off x="5622858" y="128996"/>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2" name="Connector: Elbow 11">
            <a:extLst>
              <a:ext uri="{FF2B5EF4-FFF2-40B4-BE49-F238E27FC236}">
                <a16:creationId xmlns:a16="http://schemas.microsoft.com/office/drawing/2014/main" id="{1C88C1B9-4B91-283B-E439-8F805EA85557}"/>
              </a:ext>
            </a:extLst>
          </p:cNvPr>
          <p:cNvCxnSpPr>
            <a:cxnSpLocks/>
            <a:stCxn id="5" idx="3"/>
          </p:cNvCxnSpPr>
          <p:nvPr/>
        </p:nvCxnSpPr>
        <p:spPr>
          <a:xfrm>
            <a:off x="4243542" y="3099832"/>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4FA012E-9240-2BA9-65B7-8BFF30890C5E}"/>
              </a:ext>
            </a:extLst>
          </p:cNvPr>
          <p:cNvGrpSpPr/>
          <p:nvPr/>
        </p:nvGrpSpPr>
        <p:grpSpPr>
          <a:xfrm>
            <a:off x="5622858" y="1494928"/>
            <a:ext cx="2357375" cy="624820"/>
            <a:chOff x="4411884" y="1446954"/>
            <a:chExt cx="2357375" cy="624820"/>
          </a:xfrm>
        </p:grpSpPr>
        <p:sp>
          <p:nvSpPr>
            <p:cNvPr id="14" name="Rectangle 13">
              <a:extLst>
                <a:ext uri="{FF2B5EF4-FFF2-40B4-BE49-F238E27FC236}">
                  <a16:creationId xmlns:a16="http://schemas.microsoft.com/office/drawing/2014/main" id="{49E7BAEA-9D97-0695-5968-BF74CA894893}"/>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7C3E9F-72AA-ABB7-104B-A1F128617550}"/>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7" name="TextBox 16">
              <a:extLst>
                <a:ext uri="{FF2B5EF4-FFF2-40B4-BE49-F238E27FC236}">
                  <a16:creationId xmlns:a16="http://schemas.microsoft.com/office/drawing/2014/main" id="{EAD77A44-DD34-86A9-0D7F-9B7319D75AA4}"/>
                </a:ext>
              </a:extLst>
            </p:cNvPr>
            <p:cNvSpPr txBox="1"/>
            <p:nvPr/>
          </p:nvSpPr>
          <p:spPr>
            <a:xfrm>
              <a:off x="4697946" y="1702442"/>
              <a:ext cx="1888203" cy="369332"/>
            </a:xfrm>
            <a:prstGeom prst="rect">
              <a:avLst/>
            </a:prstGeom>
            <a:noFill/>
          </p:spPr>
          <p:txBody>
            <a:bodyPr wrap="square" rtlCol="0">
              <a:spAutoFit/>
            </a:bodyPr>
            <a:lstStyle/>
            <a:p>
              <a:pPr algn="ctr"/>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18" name="Straight Arrow Connector 17">
            <a:extLst>
              <a:ext uri="{FF2B5EF4-FFF2-40B4-BE49-F238E27FC236}">
                <a16:creationId xmlns:a16="http://schemas.microsoft.com/office/drawing/2014/main" id="{FB91759D-7836-5D07-DEB1-3ABB2E87440F}"/>
              </a:ext>
            </a:extLst>
          </p:cNvPr>
          <p:cNvCxnSpPr>
            <a:cxnSpLocks/>
            <a:endCxn id="9" idx="4"/>
          </p:cNvCxnSpPr>
          <p:nvPr/>
        </p:nvCxnSpPr>
        <p:spPr>
          <a:xfrm flipV="1">
            <a:off x="4498574" y="2236204"/>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7A291A-986E-5713-8426-D90EE587CD2B}"/>
              </a:ext>
            </a:extLst>
          </p:cNvPr>
          <p:cNvCxnSpPr>
            <a:cxnSpLocks/>
            <a:stCxn id="8" idx="4"/>
            <a:endCxn id="9" idx="0"/>
          </p:cNvCxnSpPr>
          <p:nvPr/>
        </p:nvCxnSpPr>
        <p:spPr>
          <a:xfrm>
            <a:off x="4498574" y="1460572"/>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EF71A72-F058-9528-E2DC-6704ED0E1E8F}"/>
              </a:ext>
            </a:extLst>
          </p:cNvPr>
          <p:cNvCxnSpPr>
            <a:cxnSpLocks/>
            <a:stCxn id="9" idx="6"/>
          </p:cNvCxnSpPr>
          <p:nvPr/>
        </p:nvCxnSpPr>
        <p:spPr>
          <a:xfrm>
            <a:off x="4772894" y="1961884"/>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999D974-84D7-D011-77D6-D44E715C68A9}"/>
              </a:ext>
            </a:extLst>
          </p:cNvPr>
          <p:cNvCxnSpPr>
            <a:cxnSpLocks/>
            <a:stCxn id="7" idx="2"/>
            <a:endCxn id="8" idx="6"/>
          </p:cNvCxnSpPr>
          <p:nvPr/>
        </p:nvCxnSpPr>
        <p:spPr>
          <a:xfrm rot="5400000">
            <a:off x="4624038" y="763988"/>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9FF7B87-A989-1327-E2D6-644C97E27D6B}"/>
              </a:ext>
            </a:extLst>
          </p:cNvPr>
          <p:cNvCxnSpPr>
            <a:cxnSpLocks/>
            <a:endCxn id="8" idx="2"/>
          </p:cNvCxnSpPr>
          <p:nvPr/>
        </p:nvCxnSpPr>
        <p:spPr>
          <a:xfrm rot="16200000" flipH="1">
            <a:off x="3816514" y="778512"/>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2388E3F-3448-E489-BD5B-E9095EA5F452}"/>
              </a:ext>
            </a:extLst>
          </p:cNvPr>
          <p:cNvGrpSpPr/>
          <p:nvPr/>
        </p:nvGrpSpPr>
        <p:grpSpPr>
          <a:xfrm>
            <a:off x="7989214" y="67855"/>
            <a:ext cx="3886235" cy="2234835"/>
            <a:chOff x="6778240" y="19881"/>
            <a:chExt cx="3886235" cy="2234835"/>
          </a:xfrm>
        </p:grpSpPr>
        <p:sp>
          <p:nvSpPr>
            <p:cNvPr id="24" name="Rectangle 23">
              <a:extLst>
                <a:ext uri="{FF2B5EF4-FFF2-40B4-BE49-F238E27FC236}">
                  <a16:creationId xmlns:a16="http://schemas.microsoft.com/office/drawing/2014/main" id="{E2A38112-EC3B-0E16-79EF-048BB6F0A468}"/>
                </a:ext>
              </a:extLst>
            </p:cNvPr>
            <p:cNvSpPr/>
            <p:nvPr/>
          </p:nvSpPr>
          <p:spPr>
            <a:xfrm>
              <a:off x="8137823" y="854579"/>
              <a:ext cx="2357375" cy="140013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1A4A95B8-44B5-1FEC-2AC1-4E92273364D4}"/>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26" name="Rectangle 25">
              <a:extLst>
                <a:ext uri="{FF2B5EF4-FFF2-40B4-BE49-F238E27FC236}">
                  <a16:creationId xmlns:a16="http://schemas.microsoft.com/office/drawing/2014/main" id="{2AE6AB4C-43B0-49C3-3AEB-76353678D113}"/>
                </a:ext>
              </a:extLst>
            </p:cNvPr>
            <p:cNvSpPr/>
            <p:nvPr/>
          </p:nvSpPr>
          <p:spPr>
            <a:xfrm>
              <a:off x="8137378" y="1138278"/>
              <a:ext cx="2357375" cy="683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Kernel  handler code</a:t>
              </a:r>
            </a:p>
          </p:txBody>
        </p:sp>
        <p:cxnSp>
          <p:nvCxnSpPr>
            <p:cNvPr id="27" name="Connector: Elbow 26">
              <a:extLst>
                <a:ext uri="{FF2B5EF4-FFF2-40B4-BE49-F238E27FC236}">
                  <a16:creationId xmlns:a16="http://schemas.microsoft.com/office/drawing/2014/main" id="{801B1AC0-2169-5F3B-3577-A89836A9CD6E}"/>
                </a:ext>
              </a:extLst>
            </p:cNvPr>
            <p:cNvCxnSpPr>
              <a:cxnSpLocks/>
            </p:cNvCxnSpPr>
            <p:nvPr/>
          </p:nvCxnSpPr>
          <p:spPr>
            <a:xfrm>
              <a:off x="6778240" y="1603094"/>
              <a:ext cx="1358693"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7C1EAC9-D03E-D522-83AF-8FE7388EFDD8}"/>
              </a:ext>
            </a:extLst>
          </p:cNvPr>
          <p:cNvGrpSpPr/>
          <p:nvPr/>
        </p:nvGrpSpPr>
        <p:grpSpPr>
          <a:xfrm>
            <a:off x="8927216" y="4455004"/>
            <a:ext cx="3200536" cy="2175938"/>
            <a:chOff x="5053832" y="4447284"/>
            <a:chExt cx="3200536" cy="2175938"/>
          </a:xfrm>
        </p:grpSpPr>
        <p:sp>
          <p:nvSpPr>
            <p:cNvPr id="33" name="Rectangle 32">
              <a:extLst>
                <a:ext uri="{FF2B5EF4-FFF2-40B4-BE49-F238E27FC236}">
                  <a16:creationId xmlns:a16="http://schemas.microsoft.com/office/drawing/2014/main" id="{2F14476D-9572-90D7-70F1-7561F519FCDE}"/>
                </a:ext>
              </a:extLst>
            </p:cNvPr>
            <p:cNvSpPr/>
            <p:nvPr/>
          </p:nvSpPr>
          <p:spPr>
            <a:xfrm>
              <a:off x="5433206" y="5065624"/>
              <a:ext cx="2357375" cy="15575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422F86E1-2798-3B0B-0942-372AE8783F5F}"/>
                </a:ext>
              </a:extLst>
            </p:cNvPr>
            <p:cNvSpPr txBox="1"/>
            <p:nvPr/>
          </p:nvSpPr>
          <p:spPr>
            <a:xfrm>
              <a:off x="5053832" y="4447284"/>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35" name="Rectangle 34">
              <a:extLst>
                <a:ext uri="{FF2B5EF4-FFF2-40B4-BE49-F238E27FC236}">
                  <a16:creationId xmlns:a16="http://schemas.microsoft.com/office/drawing/2014/main" id="{9B0ACB00-17E4-A4D9-C4DF-632CA1861489}"/>
                </a:ext>
              </a:extLst>
            </p:cNvPr>
            <p:cNvSpPr/>
            <p:nvPr/>
          </p:nvSpPr>
          <p:spPr>
            <a:xfrm>
              <a:off x="5433206" y="5420157"/>
              <a:ext cx="2357375" cy="747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Segoe UI" panose="020B0502040204020203" pitchFamily="34" charset="0"/>
                  <a:cs typeface="Segoe UI" panose="020B0502040204020203" pitchFamily="34" charset="0"/>
                </a:rPr>
                <a:t>    </a:t>
              </a:r>
            </a:p>
          </p:txBody>
        </p:sp>
        <p:sp>
          <p:nvSpPr>
            <p:cNvPr id="40" name="TextBox 39">
              <a:extLst>
                <a:ext uri="{FF2B5EF4-FFF2-40B4-BE49-F238E27FC236}">
                  <a16:creationId xmlns:a16="http://schemas.microsoft.com/office/drawing/2014/main" id="{C344D8A9-52BA-DEA1-D14A-BAD047C8A03F}"/>
                </a:ext>
              </a:extLst>
            </p:cNvPr>
            <p:cNvSpPr txBox="1"/>
            <p:nvPr/>
          </p:nvSpPr>
          <p:spPr>
            <a:xfrm>
              <a:off x="5326311" y="5829499"/>
              <a:ext cx="2571164" cy="338554"/>
            </a:xfrm>
            <a:prstGeom prst="rect">
              <a:avLst/>
            </a:prstGeom>
            <a:noFill/>
          </p:spPr>
          <p:txBody>
            <a:bodyPr wrap="square">
              <a:spAutoFit/>
            </a:bodyP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Lucida Console" panose="020B0609040504020204" pitchFamily="49" charset="0"/>
                  <a:cs typeface="Segoe UI" panose="020B0502040204020203" pitchFamily="34" charset="0"/>
                </a:rPr>
                <a:t>%</a:t>
              </a:r>
              <a:r>
                <a:rPr lang="en-US" sz="1600" dirty="0" err="1">
                  <a:solidFill>
                    <a:schemeClr val="tx1"/>
                  </a:solidFill>
                  <a:latin typeface="Lucida Console" panose="020B060904050402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a:t>
              </a:r>
              <a:endParaRPr lang="en-US" sz="1600" dirty="0"/>
            </a:p>
          </p:txBody>
        </p:sp>
        <p:cxnSp>
          <p:nvCxnSpPr>
            <p:cNvPr id="42" name="Straight Connector 41">
              <a:extLst>
                <a:ext uri="{FF2B5EF4-FFF2-40B4-BE49-F238E27FC236}">
                  <a16:creationId xmlns:a16="http://schemas.microsoft.com/office/drawing/2014/main" id="{B5259D1F-C3C5-00D9-9E20-7F09A1CCBA06}"/>
                </a:ext>
              </a:extLst>
            </p:cNvPr>
            <p:cNvCxnSpPr>
              <a:cxnSpLocks/>
            </p:cNvCxnSpPr>
            <p:nvPr/>
          </p:nvCxnSpPr>
          <p:spPr>
            <a:xfrm>
              <a:off x="5442187" y="5855890"/>
              <a:ext cx="2348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3402C7C-FF34-2D0B-5771-0754FCAA7B82}"/>
                </a:ext>
              </a:extLst>
            </p:cNvPr>
            <p:cNvSpPr txBox="1"/>
            <p:nvPr/>
          </p:nvSpPr>
          <p:spPr>
            <a:xfrm>
              <a:off x="5999333" y="5475353"/>
              <a:ext cx="1229797" cy="338554"/>
            </a:xfrm>
            <a:prstGeom prst="rect">
              <a:avLst/>
            </a:prstGeom>
            <a:noFill/>
          </p:spPr>
          <p:txBody>
            <a:bodyPr wrap="square">
              <a:spAutoFit/>
            </a:bodyPr>
            <a:lstStyle/>
            <a:p>
              <a:pPr algn="ctr"/>
              <a:r>
                <a:rPr lang="en-US" sz="1600" dirty="0">
                  <a:solidFill>
                    <a:schemeClr val="bg1">
                      <a:lumMod val="75000"/>
                    </a:schemeClr>
                  </a:solidFill>
                  <a:latin typeface="Segoe UI" panose="020B0502040204020203" pitchFamily="34" charset="0"/>
                  <a:cs typeface="Segoe UI" panose="020B0502040204020203" pitchFamily="34" charset="0"/>
                </a:rPr>
                <a:t>Other stuff</a:t>
              </a:r>
              <a:endParaRPr lang="en-US" sz="1600" dirty="0">
                <a:solidFill>
                  <a:schemeClr val="bg1">
                    <a:lumMod val="75000"/>
                  </a:schemeClr>
                </a:solidFill>
              </a:endParaRPr>
            </a:p>
          </p:txBody>
        </p:sp>
      </p:grpSp>
      <p:sp>
        <p:nvSpPr>
          <p:cNvPr id="48" name="Rectangle 47">
            <a:extLst>
              <a:ext uri="{FF2B5EF4-FFF2-40B4-BE49-F238E27FC236}">
                <a16:creationId xmlns:a16="http://schemas.microsoft.com/office/drawing/2014/main" id="{6FF38A82-307C-D1A6-71DE-5A6C2FB4A725}"/>
              </a:ext>
            </a:extLst>
          </p:cNvPr>
          <p:cNvSpPr/>
          <p:nvPr/>
        </p:nvSpPr>
        <p:spPr>
          <a:xfrm>
            <a:off x="1466090" y="5650686"/>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9" name="TextBox 48">
            <a:extLst>
              <a:ext uri="{FF2B5EF4-FFF2-40B4-BE49-F238E27FC236}">
                <a16:creationId xmlns:a16="http://schemas.microsoft.com/office/drawing/2014/main" id="{41411ACD-1FCE-53A2-7B1D-05E8455ED086}"/>
              </a:ext>
            </a:extLst>
          </p:cNvPr>
          <p:cNvSpPr txBox="1"/>
          <p:nvPr/>
        </p:nvSpPr>
        <p:spPr>
          <a:xfrm>
            <a:off x="1188297" y="6220788"/>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50" name="TextBox 49">
            <a:extLst>
              <a:ext uri="{FF2B5EF4-FFF2-40B4-BE49-F238E27FC236}">
                <a16:creationId xmlns:a16="http://schemas.microsoft.com/office/drawing/2014/main" id="{0DCD75B9-95C7-E006-7EDF-4F2F64D2C163}"/>
              </a:ext>
            </a:extLst>
          </p:cNvPr>
          <p:cNvSpPr txBox="1"/>
          <p:nvPr/>
        </p:nvSpPr>
        <p:spPr>
          <a:xfrm>
            <a:off x="4842588" y="6220788"/>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1" name="Rectangle 50">
            <a:extLst>
              <a:ext uri="{FF2B5EF4-FFF2-40B4-BE49-F238E27FC236}">
                <a16:creationId xmlns:a16="http://schemas.microsoft.com/office/drawing/2014/main" id="{F650BE9E-8C2A-A7C4-E796-1C411B618694}"/>
              </a:ext>
            </a:extLst>
          </p:cNvPr>
          <p:cNvSpPr/>
          <p:nvPr/>
        </p:nvSpPr>
        <p:spPr>
          <a:xfrm>
            <a:off x="5621520" y="4554597"/>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2" name="Connector: Elbow 51">
            <a:extLst>
              <a:ext uri="{FF2B5EF4-FFF2-40B4-BE49-F238E27FC236}">
                <a16:creationId xmlns:a16="http://schemas.microsoft.com/office/drawing/2014/main" id="{63331031-2B5D-C480-0A15-1D36E87A2091}"/>
              </a:ext>
            </a:extLst>
          </p:cNvPr>
          <p:cNvCxnSpPr>
            <a:cxnSpLocks/>
            <a:stCxn id="48" idx="3"/>
          </p:cNvCxnSpPr>
          <p:nvPr/>
        </p:nvCxnSpPr>
        <p:spPr>
          <a:xfrm>
            <a:off x="4220865" y="5922691"/>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24A1AD7-1C12-89E8-CE34-582CE07F57E6}"/>
              </a:ext>
            </a:extLst>
          </p:cNvPr>
          <p:cNvSpPr/>
          <p:nvPr/>
        </p:nvSpPr>
        <p:spPr>
          <a:xfrm>
            <a:off x="5623601" y="5156056"/>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4" name="Rectangle 53">
            <a:extLst>
              <a:ext uri="{FF2B5EF4-FFF2-40B4-BE49-F238E27FC236}">
                <a16:creationId xmlns:a16="http://schemas.microsoft.com/office/drawing/2014/main" id="{E35C45AD-48BE-8219-0888-C7F33AA655C5}"/>
              </a:ext>
            </a:extLst>
          </p:cNvPr>
          <p:cNvSpPr/>
          <p:nvPr/>
        </p:nvSpPr>
        <p:spPr>
          <a:xfrm>
            <a:off x="5623601" y="485670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5" name="Left Bracket 54">
            <a:extLst>
              <a:ext uri="{FF2B5EF4-FFF2-40B4-BE49-F238E27FC236}">
                <a16:creationId xmlns:a16="http://schemas.microsoft.com/office/drawing/2014/main" id="{5BC8EB7A-7210-B3E7-6042-148C0E7E9C62}"/>
              </a:ext>
            </a:extLst>
          </p:cNvPr>
          <p:cNvSpPr/>
          <p:nvPr/>
        </p:nvSpPr>
        <p:spPr>
          <a:xfrm>
            <a:off x="5440784" y="4854196"/>
            <a:ext cx="127580" cy="56532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96B35B22-3E7A-259E-FE1B-88C98F12B1C9}"/>
              </a:ext>
            </a:extLst>
          </p:cNvPr>
          <p:cNvSpPr txBox="1"/>
          <p:nvPr/>
        </p:nvSpPr>
        <p:spPr>
          <a:xfrm>
            <a:off x="4047632" y="4807848"/>
            <a:ext cx="1478989"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cxnSp>
        <p:nvCxnSpPr>
          <p:cNvPr id="57" name="Connector: Elbow 56">
            <a:extLst>
              <a:ext uri="{FF2B5EF4-FFF2-40B4-BE49-F238E27FC236}">
                <a16:creationId xmlns:a16="http://schemas.microsoft.com/office/drawing/2014/main" id="{19B5A019-CFEB-1078-1626-088B40C28B4D}"/>
              </a:ext>
            </a:extLst>
          </p:cNvPr>
          <p:cNvCxnSpPr>
            <a:cxnSpLocks/>
            <a:stCxn id="54" idx="3"/>
          </p:cNvCxnSpPr>
          <p:nvPr/>
        </p:nvCxnSpPr>
        <p:spPr>
          <a:xfrm>
            <a:off x="7980976" y="5006381"/>
            <a:ext cx="1340053" cy="116939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94D6D2A-84ED-00C5-0C2C-5AFAD865755E}"/>
              </a:ext>
            </a:extLst>
          </p:cNvPr>
          <p:cNvSpPr txBox="1"/>
          <p:nvPr/>
        </p:nvSpPr>
        <p:spPr>
          <a:xfrm rot="16200000">
            <a:off x="-3019833" y="2928324"/>
            <a:ext cx="6905250" cy="954107"/>
          </a:xfrm>
          <a:prstGeom prst="rect">
            <a:avLst/>
          </a:prstGeom>
          <a:solidFill>
            <a:schemeClr val="tx1"/>
          </a:solid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How the CPU locates the appropriate kernel stack and kernel handler</a:t>
            </a:r>
          </a:p>
        </p:txBody>
      </p:sp>
      <p:grpSp>
        <p:nvGrpSpPr>
          <p:cNvPr id="37" name="Group 36">
            <a:extLst>
              <a:ext uri="{FF2B5EF4-FFF2-40B4-BE49-F238E27FC236}">
                <a16:creationId xmlns:a16="http://schemas.microsoft.com/office/drawing/2014/main" id="{3BDEFB7A-56D1-3995-DB35-BD0F8CECDC10}"/>
              </a:ext>
            </a:extLst>
          </p:cNvPr>
          <p:cNvGrpSpPr/>
          <p:nvPr/>
        </p:nvGrpSpPr>
        <p:grpSpPr>
          <a:xfrm>
            <a:off x="1188893" y="4667690"/>
            <a:ext cx="4430546" cy="892507"/>
            <a:chOff x="1188893" y="4667690"/>
            <a:chExt cx="4430546" cy="892507"/>
          </a:xfrm>
        </p:grpSpPr>
        <p:sp>
          <p:nvSpPr>
            <p:cNvPr id="16" name="TextBox 15">
              <a:extLst>
                <a:ext uri="{FF2B5EF4-FFF2-40B4-BE49-F238E27FC236}">
                  <a16:creationId xmlns:a16="http://schemas.microsoft.com/office/drawing/2014/main" id="{EF671DA8-0CE8-4D8A-F552-C081CD1EA160}"/>
                </a:ext>
              </a:extLst>
            </p:cNvPr>
            <p:cNvSpPr txBox="1"/>
            <p:nvPr/>
          </p:nvSpPr>
          <p:spPr>
            <a:xfrm>
              <a:off x="1188893" y="5211384"/>
              <a:ext cx="2423601"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28" name="Rectangle 27">
              <a:extLst>
                <a:ext uri="{FF2B5EF4-FFF2-40B4-BE49-F238E27FC236}">
                  <a16:creationId xmlns:a16="http://schemas.microsoft.com/office/drawing/2014/main" id="{A4EBBE3A-3445-FE50-EFCB-AAA2431EF692}"/>
                </a:ext>
              </a:extLst>
            </p:cNvPr>
            <p:cNvSpPr/>
            <p:nvPr/>
          </p:nvSpPr>
          <p:spPr>
            <a:xfrm>
              <a:off x="1801519" y="4667690"/>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Index</a:t>
              </a:r>
            </a:p>
          </p:txBody>
        </p:sp>
        <p:cxnSp>
          <p:nvCxnSpPr>
            <p:cNvPr id="29" name="Connector: Elbow 28">
              <a:extLst>
                <a:ext uri="{FF2B5EF4-FFF2-40B4-BE49-F238E27FC236}">
                  <a16:creationId xmlns:a16="http://schemas.microsoft.com/office/drawing/2014/main" id="{AC649CC2-FBE2-ACB3-D22D-1D82B80CFEDD}"/>
                </a:ext>
              </a:extLst>
            </p:cNvPr>
            <p:cNvCxnSpPr>
              <a:cxnSpLocks/>
              <a:stCxn id="28" idx="3"/>
            </p:cNvCxnSpPr>
            <p:nvPr/>
          </p:nvCxnSpPr>
          <p:spPr>
            <a:xfrm>
              <a:off x="3160656" y="4939695"/>
              <a:ext cx="2458783" cy="543378"/>
            </a:xfrm>
            <a:prstGeom prst="bentConnector3">
              <a:avLst>
                <a:gd name="adj1" fmla="val 17334"/>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8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18195</TotalTime>
  <Words>3587</Words>
  <Application>Microsoft Office PowerPoint</Application>
  <PresentationFormat>Widescreen</PresentationFormat>
  <Paragraphs>379</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vt:lpstr>
      <vt:lpstr>Calibri</vt:lpstr>
      <vt:lpstr>Consolas</vt:lpstr>
      <vt:lpstr>Lucida Console</vt:lpstr>
      <vt:lpstr>Segoe UI</vt:lpstr>
      <vt:lpstr>Segoe UI Light</vt:lpstr>
      <vt:lpstr>Office Theme</vt:lpstr>
      <vt:lpstr>Kernels: Part II</vt:lpstr>
      <vt:lpstr>When Does WeensyOS Code Execute?</vt:lpstr>
      <vt:lpstr>Exceptions and Interrupts: Example</vt:lpstr>
      <vt:lpstr>PowerPoint Presentation</vt:lpstr>
      <vt:lpstr>PowerPoint Presentation</vt:lpstr>
      <vt:lpstr>Exceptions and Interrupts: Set-up</vt:lpstr>
      <vt:lpstr>Exceptions and Interrupts: Set-up</vt:lpstr>
      <vt:lpstr>Exceptions and Interrupts: Set-up</vt:lpstr>
      <vt:lpstr>PowerPoint Presentation</vt:lpstr>
      <vt:lpstr>PowerPoint Presentation</vt:lpstr>
      <vt:lpstr>PowerPoint Presentation</vt:lpstr>
      <vt:lpstr>PowerPoint Presentation</vt:lpstr>
      <vt:lpstr>PowerPoint Presentation</vt:lpstr>
      <vt:lpstr>WE’RE BACK IN USER-MODE YASSSS</vt:lpstr>
      <vt:lpstr>Why Use a Kernel Stack?</vt:lpstr>
      <vt:lpstr>Kernels</vt:lpstr>
      <vt:lpstr>Why is Memory Isolation Necessary?</vt:lpstr>
      <vt:lpstr>Virtual Memory: Basic Idea</vt:lpstr>
      <vt:lpstr>Virtual Memory: Basic Idea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4387</cp:revision>
  <dcterms:created xsi:type="dcterms:W3CDTF">2017-01-17T01:11:39Z</dcterms:created>
  <dcterms:modified xsi:type="dcterms:W3CDTF">2023-10-17T04:15:39Z</dcterms:modified>
</cp:coreProperties>
</file>