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2"/>
  </p:notesMasterIdLst>
  <p:sldIdLst>
    <p:sldId id="256" r:id="rId2"/>
    <p:sldId id="264" r:id="rId3"/>
    <p:sldId id="257" r:id="rId4"/>
    <p:sldId id="275" r:id="rId5"/>
    <p:sldId id="279" r:id="rId6"/>
    <p:sldId id="280" r:id="rId7"/>
    <p:sldId id="281" r:id="rId8"/>
    <p:sldId id="282" r:id="rId9"/>
    <p:sldId id="284" r:id="rId10"/>
    <p:sldId id="285" r:id="rId11"/>
    <p:sldId id="283" r:id="rId12"/>
    <p:sldId id="286" r:id="rId13"/>
    <p:sldId id="276" r:id="rId14"/>
    <p:sldId id="305" r:id="rId15"/>
    <p:sldId id="290" r:id="rId16"/>
    <p:sldId id="292" r:id="rId17"/>
    <p:sldId id="293" r:id="rId18"/>
    <p:sldId id="294" r:id="rId19"/>
    <p:sldId id="295" r:id="rId20"/>
    <p:sldId id="296" r:id="rId21"/>
    <p:sldId id="297" r:id="rId22"/>
    <p:sldId id="291" r:id="rId23"/>
    <p:sldId id="278" r:id="rId24"/>
    <p:sldId id="298" r:id="rId25"/>
    <p:sldId id="299" r:id="rId26"/>
    <p:sldId id="265" r:id="rId27"/>
    <p:sldId id="266" r:id="rId28"/>
    <p:sldId id="269" r:id="rId29"/>
    <p:sldId id="272" r:id="rId30"/>
    <p:sldId id="270" r:id="rId31"/>
  </p:sldIdLst>
  <p:sldSz cx="12192000" cy="6858000"/>
  <p:notesSz cx="6858000" cy="9144000"/>
  <p:embeddedFontLst>
    <p:embeddedFont>
      <p:font typeface="Bahnschrift" panose="020B0502040204020203" pitchFamily="34" charset="0"/>
      <p:regular r:id="rId33"/>
      <p:bold r:id="rId34"/>
    </p:embeddedFont>
    <p:embeddedFont>
      <p:font typeface="Bahnschrift Light" panose="020B0502040204020203" pitchFamily="34" charset="0"/>
      <p:regular r:id="rId35"/>
    </p:embeddedFont>
    <p:embeddedFont>
      <p:font typeface="Bahnschrift SemiBold" panose="020B0502040204020203" pitchFamily="34" charset="0"/>
      <p:bold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Lucida Console" panose="020B0609040504020204" pitchFamily="49" charset="0"/>
      <p:regular r:id="rId41"/>
    </p:embeddedFont>
    <p:embeddedFont>
      <p:font typeface="Segoe UI" panose="020B0502040204020203" pitchFamily="34" charset="0"/>
      <p:regular r:id="rId42"/>
      <p:bold r:id="rId43"/>
      <p:italic r:id="rId44"/>
      <p:boldItalic r:id="rId45"/>
    </p:embeddedFont>
    <p:embeddedFont>
      <p:font typeface="Segoe UI Light" panose="020B0502040204020203" pitchFamily="34" charset="0"/>
      <p:regular r:id="rId46"/>
      <p:italic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FF19"/>
    <a:srgbClr val="FF89FF"/>
    <a:srgbClr val="990099"/>
    <a:srgbClr val="B4F2FA"/>
    <a:srgbClr val="FFA3A3"/>
    <a:srgbClr val="A3FFDA"/>
    <a:srgbClr val="F3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027" autoAdjust="0"/>
  </p:normalViewPr>
  <p:slideViewPr>
    <p:cSldViewPr snapToGrid="0">
      <p:cViewPr varScale="1">
        <p:scale>
          <a:sx n="55" d="100"/>
          <a:sy n="55" d="100"/>
        </p:scale>
        <p:origin x="1004" y="44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1540916731232848"/>
          <c:y val="3.036593098756383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Final numerical grades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yVal>
            <c:numRef>
              <c:f>Sheet1!$A$1:$A$54</c:f>
              <c:numCache>
                <c:formatCode>General</c:formatCode>
                <c:ptCount val="54"/>
                <c:pt idx="0">
                  <c:v>99.4</c:v>
                </c:pt>
                <c:pt idx="1">
                  <c:v>98.4</c:v>
                </c:pt>
                <c:pt idx="2">
                  <c:v>98.35</c:v>
                </c:pt>
                <c:pt idx="3">
                  <c:v>97.8</c:v>
                </c:pt>
                <c:pt idx="4">
                  <c:v>96</c:v>
                </c:pt>
                <c:pt idx="5">
                  <c:v>95.84</c:v>
                </c:pt>
                <c:pt idx="6">
                  <c:v>95.47</c:v>
                </c:pt>
                <c:pt idx="7">
                  <c:v>95.3</c:v>
                </c:pt>
                <c:pt idx="8">
                  <c:v>95</c:v>
                </c:pt>
                <c:pt idx="9">
                  <c:v>93.1</c:v>
                </c:pt>
                <c:pt idx="10">
                  <c:v>93</c:v>
                </c:pt>
                <c:pt idx="11">
                  <c:v>92.7</c:v>
                </c:pt>
                <c:pt idx="12">
                  <c:v>92.5</c:v>
                </c:pt>
                <c:pt idx="13">
                  <c:v>92.37</c:v>
                </c:pt>
                <c:pt idx="14">
                  <c:v>92.1</c:v>
                </c:pt>
                <c:pt idx="15">
                  <c:v>91.02</c:v>
                </c:pt>
                <c:pt idx="16">
                  <c:v>90.85</c:v>
                </c:pt>
                <c:pt idx="17">
                  <c:v>90.72</c:v>
                </c:pt>
                <c:pt idx="18">
                  <c:v>90.65</c:v>
                </c:pt>
                <c:pt idx="19">
                  <c:v>90.26</c:v>
                </c:pt>
                <c:pt idx="20">
                  <c:v>90.15</c:v>
                </c:pt>
                <c:pt idx="21">
                  <c:v>90.03</c:v>
                </c:pt>
                <c:pt idx="22">
                  <c:v>89.94</c:v>
                </c:pt>
                <c:pt idx="23">
                  <c:v>89.9</c:v>
                </c:pt>
                <c:pt idx="24">
                  <c:v>89.7</c:v>
                </c:pt>
                <c:pt idx="25">
                  <c:v>89.5</c:v>
                </c:pt>
                <c:pt idx="26">
                  <c:v>89.46</c:v>
                </c:pt>
                <c:pt idx="27">
                  <c:v>89.39</c:v>
                </c:pt>
                <c:pt idx="28">
                  <c:v>89.3</c:v>
                </c:pt>
                <c:pt idx="29">
                  <c:v>89.2</c:v>
                </c:pt>
                <c:pt idx="30">
                  <c:v>89.12</c:v>
                </c:pt>
                <c:pt idx="31">
                  <c:v>89.04</c:v>
                </c:pt>
                <c:pt idx="32">
                  <c:v>88.95</c:v>
                </c:pt>
                <c:pt idx="33">
                  <c:v>88.87</c:v>
                </c:pt>
                <c:pt idx="34">
                  <c:v>88.8</c:v>
                </c:pt>
                <c:pt idx="35">
                  <c:v>88.74</c:v>
                </c:pt>
                <c:pt idx="36">
                  <c:v>88.69</c:v>
                </c:pt>
                <c:pt idx="37">
                  <c:v>88.64</c:v>
                </c:pt>
                <c:pt idx="38">
                  <c:v>88.57</c:v>
                </c:pt>
                <c:pt idx="39">
                  <c:v>88.48</c:v>
                </c:pt>
                <c:pt idx="40">
                  <c:v>88.41</c:v>
                </c:pt>
                <c:pt idx="41">
                  <c:v>88.39</c:v>
                </c:pt>
                <c:pt idx="42">
                  <c:v>88.33</c:v>
                </c:pt>
                <c:pt idx="43">
                  <c:v>88.3</c:v>
                </c:pt>
                <c:pt idx="44">
                  <c:v>88.25</c:v>
                </c:pt>
                <c:pt idx="45">
                  <c:v>88.19</c:v>
                </c:pt>
                <c:pt idx="46">
                  <c:v>87.2</c:v>
                </c:pt>
                <c:pt idx="47">
                  <c:v>87.19</c:v>
                </c:pt>
                <c:pt idx="48">
                  <c:v>87.15</c:v>
                </c:pt>
                <c:pt idx="49">
                  <c:v>87.12</c:v>
                </c:pt>
                <c:pt idx="50">
                  <c:v>87.09</c:v>
                </c:pt>
                <c:pt idx="51">
                  <c:v>87.05</c:v>
                </c:pt>
                <c:pt idx="52">
                  <c:v>87.01</c:v>
                </c:pt>
                <c:pt idx="53">
                  <c:v>86.91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C82-411B-9551-B385D377DD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06670416"/>
        <c:axId val="406670056"/>
      </c:scatterChart>
      <c:valAx>
        <c:axId val="406670416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ajorTickMark val="none"/>
        <c:minorTickMark val="none"/>
        <c:tickLblPos val="nextTo"/>
        <c:crossAx val="406670056"/>
        <c:crosses val="autoZero"/>
        <c:crossBetween val="midCat"/>
      </c:valAx>
      <c:valAx>
        <c:axId val="40667005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667041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78668C-1383-4E91-907E-8D1B5C92DF52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E435F9-9C11-46D4-B977-888AB3BA3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342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E435F9-9C11-46D4-B977-888AB3BA3DA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2121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[</a:t>
            </a:r>
            <a:r>
              <a:rPr lang="en-US" dirty="0" err="1"/>
              <a:t>Quoth</a:t>
            </a:r>
            <a:r>
              <a:rPr lang="en-US" dirty="0"/>
              <a:t> the Wikipedia, “Logic Pro is a proprietary digital audio workstation and MIDI sequencer software application for the macOS platform developed by Apple Inc.” See https://en.wikipedia.org/wiki/Logic_Pro. The documentation in the screenshot above is taken from https://support.apple.com/en-us/HT203930.]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E435F9-9C11-46D4-B977-888AB3BA3DA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4515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[Reference for mastery standards: https://extension.harvard.edu/registration-admissions/for-students/student-policies-conduct/grades/]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E435F9-9C11-46D4-B977-888AB3BA3DA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0335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E435F9-9C11-46D4-B977-888AB3BA3DA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156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[Here’s an interesting article about abstract machines:</a:t>
            </a:r>
          </a:p>
          <a:p>
            <a:r>
              <a:rPr lang="en-US" dirty="0"/>
              <a:t>   https://mortoray.com/abstract-machines-interpreters-and-compilers/</a:t>
            </a:r>
          </a:p>
          <a:p>
            <a:r>
              <a:rPr lang="en-US" dirty="0"/>
              <a:t>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E435F9-9C11-46D4-B977-888AB3BA3DA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994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E435F9-9C11-46D4-B977-888AB3BA3DA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4665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[Ref: https://en.cppreference.com/w/cpp/language/ub</a:t>
            </a:r>
          </a:p>
          <a:p>
            <a:r>
              <a:rPr lang="en-US" dirty="0"/>
              <a:t>        https://mortoray.com/abstract-machines-interpreters-and-compilers/</a:t>
            </a:r>
          </a:p>
          <a:p>
            <a:r>
              <a:rPr lang="en-US" dirty="0"/>
              <a:t>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E435F9-9C11-46D4-B977-888AB3BA3DA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283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WILL HAPPEN TO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E435F9-9C11-46D4-B977-888AB3BA3DA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1970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[An x86-64 CPU has 16 general-purpose registers. A 64-bit ARM chip has 31 general-purpose registers. A RISC-V chip (32-bit, 64-bit, or 128-bit) has 32 general-purpose registers. Note that the “-bit” part refers to how big a register is. For example, in a 64-bit chip, each register is 64 bits wide.]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E435F9-9C11-46D4-B977-888AB3BA3DA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9798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[The semantics for the mov instruction have been simplified because we’re ignoring the distinction between virtual and physical memory! This distinction will be explained in future lectures :-D. Another simplification is that the diagram implies that %</a:t>
            </a:r>
            <a:r>
              <a:rPr lang="en-US" dirty="0" err="1"/>
              <a:t>rax</a:t>
            </a:r>
            <a:r>
              <a:rPr lang="en-US" dirty="0"/>
              <a:t> is a single byte large, and the memory location that is written is a single byte large. In practice, x86-64 registers are 8 bytes large, although instructions can access a register using smaller “prefixes.” For example %</a:t>
            </a:r>
            <a:r>
              <a:rPr lang="en-US" dirty="0" err="1"/>
              <a:t>eax</a:t>
            </a:r>
            <a:r>
              <a:rPr lang="en-US" dirty="0"/>
              <a:t> represents the first 4 bytes of %</a:t>
            </a:r>
            <a:r>
              <a:rPr lang="en-US" dirty="0" err="1"/>
              <a:t>rax</a:t>
            </a:r>
            <a:r>
              <a:rPr lang="en-US" dirty="0"/>
              <a:t>; %ax represents the first 2 bytes, and %al represents the first byte; see the “Register” section of https://web.stanford.edu/class/cs107/guide/x86-64.html.]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E435F9-9C11-46D4-B977-888AB3BA3DA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9031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[Nobody ever thinks that zombies will show up, but when the zombies show up, you’ll wish that you had a plan.]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E435F9-9C11-46D4-B977-888AB3BA3DA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7816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[Ref: https://blogs.oracle.com/ai-and-datascience/post/a-simple-guide-to-leveraging-parallelization-for-machine-learning-tasks]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E435F9-9C11-46D4-B977-888AB3BA3DA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182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39F00-9A94-4E7D-8847-A3B3FD7E9C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B50A0B-A799-493C-AAAB-492E011A05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5F7F6C-3239-46BD-BCF5-928C7A7DE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9A60D-F912-4F19-A572-C08725D2401D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0FEC72-F9A3-422B-80CB-37F7ABE50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2F3F07-61BE-4CE8-95CE-1B62738F6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F467-6D46-439F-8B1E-926511D98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380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F2C52-EAD0-4EB3-BB7F-E3917336F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3E5816-0B32-4AC2-BB1A-FDFA245793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89BF8A-18ED-4910-ACA8-C2744B05D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9A60D-F912-4F19-A572-C08725D2401D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4939D1-CB22-4FC8-9A18-0942FBE03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69AAFF-035C-42ED-871A-61D1D9572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F467-6D46-439F-8B1E-926511D98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200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F17A24-37BC-45F6-8B17-B73896E49B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CFC49B-74D3-41FD-92D0-491F12F9CC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1E43F4-1C30-41FD-B0C8-93B8BCA91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9A60D-F912-4F19-A572-C08725D2401D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914C4B-4A8E-46BF-808B-CEAD6123B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02B419-2F09-4B41-B9A2-2F63D4E9A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F467-6D46-439F-8B1E-926511D98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009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6209C-1E3C-4367-8897-A89252B08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BC6BFC-B8BA-4190-A13B-AEA6C280D2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87F20-350B-454E-9B27-579B807BC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9A60D-F912-4F19-A572-C08725D2401D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B6E5A5-F097-4626-B17C-7DEBA9BC1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5C5331-EAD3-4986-822C-4BDFF6BAF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F467-6D46-439F-8B1E-926511D98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030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85EA9-6651-4C33-92EE-BD790A241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8ED97-4BA3-4BAF-8305-407779DAD5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D72D7B-4FA5-4119-937D-9317C9DF6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9A60D-F912-4F19-A572-C08725D2401D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3F4D66-5C2D-449B-8B05-5D1BD1F68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B293C3-7258-4427-8430-0A013D1AB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F467-6D46-439F-8B1E-926511D98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666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0DAD4-B95D-46E2-B4B5-F23FA74E0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7D0B7-B8C7-47DA-9DE5-01ADEC4C72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718885-86C6-425B-ABF5-206CDB9B7D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642B59-05AF-4F85-BEFB-389E01004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9A60D-F912-4F19-A572-C08725D2401D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410679-4598-4B78-9562-4340DBFB9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1EFF92-591D-4D96-BD6B-1ADE5F73D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F467-6D46-439F-8B1E-926511D98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930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12DB4-A0F0-4671-8350-F50888C85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75D001-A874-40CE-B68B-914BA5489C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0F6643-D1AA-4E4C-A38C-688D81B285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C984A9-8D59-44A7-B414-E5AD1016D4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B48DF3-17DD-44D2-B6FB-9C15FDD06E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A15A28-6192-4A50-A4B3-BF84B4A90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9A60D-F912-4F19-A572-C08725D2401D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B0EE51-B825-4CD2-944F-0A5A42AE6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B1E5A3-C679-433F-B199-5B9121A96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F467-6D46-439F-8B1E-926511D98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758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9D106-3B36-46CB-893E-897624FA1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E37138-49F0-4FF6-B653-1D3102300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9A60D-F912-4F19-A572-C08725D2401D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59F886-0DA4-48F0-A6DB-1193F4FD6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B5E717-0C42-41C5-B951-059F030C4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F467-6D46-439F-8B1E-926511D98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775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D81A2A-782E-4F3B-8CFE-108B6F00F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9A60D-F912-4F19-A572-C08725D2401D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517438-14F1-4D97-9E3D-C25FF31EE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F7B884-C680-46C7-A5FF-692221CE8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F467-6D46-439F-8B1E-926511D98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192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73628-1B22-4053-950F-8528F3BD4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3B598E-2071-42F5-A482-37219504A8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3B30F6-AB3D-4B45-94D6-B4C1A958C9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DECF45-94FA-40A9-8CE8-7B1935056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9A60D-F912-4F19-A572-C08725D2401D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A7C552-A1A5-412E-8D0E-69A44F237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41FA8F-7831-4565-B20D-D513400C0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F467-6D46-439F-8B1E-926511D98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157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534A6-FE5D-466F-A170-1C6EEFDA3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9D2149-C8DD-4EC7-BD7E-74DC0C9D4D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752A16-8263-4D19-BCDD-E1BF358B6E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2E6F35-F025-4572-9C34-54DD348A2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9A60D-F912-4F19-A572-C08725D2401D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57FC14-1BBC-47DE-93EC-E580896E9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C15E-80EA-4077-B703-C977E70DA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CF467-6D46-439F-8B1E-926511D98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593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1BE482-6608-4257-9F76-F1CE14E22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9F66ED-2580-40DB-B0D8-03B2F92B9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4809FB-2C7A-456C-83FB-523C84B852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99A60D-F912-4F19-A572-C08725D2401D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256BB5-E51A-45A8-8B83-044CD40718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FD0B08-33FF-4065-86F0-22C1CA7231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3CF467-6D46-439F-8B1E-926511D98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727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0" Type="http://schemas.openxmlformats.org/officeDocument/2006/relationships/image" Target="../media/image14.png"/><Relationship Id="rId4" Type="http://schemas.openxmlformats.org/officeDocument/2006/relationships/image" Target="../media/image4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4B9C436-86E0-0D71-410C-10BA35BAF2C5}"/>
              </a:ext>
            </a:extLst>
          </p:cNvPr>
          <p:cNvSpPr txBox="1">
            <a:spLocks/>
          </p:cNvSpPr>
          <p:nvPr/>
        </p:nvSpPr>
        <p:spPr>
          <a:xfrm>
            <a:off x="5785477" y="4296026"/>
            <a:ext cx="6544859" cy="1318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000"/>
              </a:lnSpc>
              <a:spcBef>
                <a:spcPts val="0"/>
              </a:spcBef>
            </a:pPr>
            <a:r>
              <a:rPr lang="en-US" sz="3600" dirty="0">
                <a:solidFill>
                  <a:schemeClr val="bg1"/>
                </a:solidFill>
                <a:latin typeface="Bahnschrift Light" panose="020B0502040204020203" pitchFamily="34" charset="0"/>
                <a:cs typeface="Segoe UI" panose="020B0502040204020203" pitchFamily="34" charset="0"/>
              </a:rPr>
              <a:t>Professor James Mickens</a:t>
            </a:r>
          </a:p>
          <a:p>
            <a:pPr>
              <a:lnSpc>
                <a:spcPts val="3000"/>
              </a:lnSpc>
              <a:spcBef>
                <a:spcPts val="0"/>
              </a:spcBef>
            </a:pPr>
            <a:r>
              <a:rPr lang="en-US" sz="3200" dirty="0">
                <a:solidFill>
                  <a:schemeClr val="bg1"/>
                </a:solidFill>
                <a:latin typeface="Bahnschrift Light" panose="020B0502040204020203" pitchFamily="34" charset="0"/>
                <a:cs typeface="Segoe UI" panose="020B0502040204020203" pitchFamily="34" charset="0"/>
              </a:rPr>
              <a:t>Certified Genius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BF336B-7A64-A0D5-3BE3-A72066FF5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57047" cy="6858000"/>
          </a:xfrm>
          <a:prstGeom prst="rect">
            <a:avLst/>
          </a:prstGeom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14C7996D-F869-D33B-EEBE-D311811FF0F2}"/>
              </a:ext>
            </a:extLst>
          </p:cNvPr>
          <p:cNvSpPr/>
          <p:nvPr/>
        </p:nvSpPr>
        <p:spPr>
          <a:xfrm rot="5400000">
            <a:off x="5700558" y="4170105"/>
            <a:ext cx="704335" cy="611661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6890407-7F8D-412F-97C8-95D453954D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7047" y="767254"/>
            <a:ext cx="6734953" cy="3413171"/>
          </a:xfrm>
          <a:noFill/>
        </p:spPr>
        <p:txBody>
          <a:bodyPr>
            <a:normAutofit/>
          </a:bodyPr>
          <a:lstStyle/>
          <a:p>
            <a:pPr>
              <a:lnSpc>
                <a:spcPts val="6000"/>
              </a:lnSpc>
            </a:pPr>
            <a:r>
              <a:rPr lang="en-US" sz="7200" dirty="0">
                <a:solidFill>
                  <a:schemeClr val="bg1"/>
                </a:solidFill>
              </a:rPr>
              <a:t>Welcome!</a:t>
            </a:r>
            <a:br>
              <a:rPr lang="en-US" sz="7200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CS 61: Lecture 1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9/6/2023</a:t>
            </a:r>
            <a:endParaRPr lang="en-US" sz="7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412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FC709A1-F1EA-47F1-AC15-13C4C5C1FC3D}"/>
              </a:ext>
            </a:extLst>
          </p:cNvPr>
          <p:cNvSpPr/>
          <p:nvPr/>
        </p:nvSpPr>
        <p:spPr>
          <a:xfrm>
            <a:off x="0" y="1812259"/>
            <a:ext cx="7187878" cy="1046687"/>
          </a:xfrm>
          <a:prstGeom prst="rect">
            <a:avLst/>
          </a:prstGeom>
          <a:solidFill>
            <a:srgbClr val="B4F2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5CD754-8DAD-F5D0-68AB-1BF969DB0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23" y="41032"/>
            <a:ext cx="7106855" cy="792345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Bahnschrift SemiBold" panose="020B0502040204020203" pitchFamily="34" charset="0"/>
              </a:rPr>
              <a:t>Schedule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1B029-225E-8F6E-9AE7-9D90FD281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745" y="879678"/>
            <a:ext cx="7338350" cy="6198243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latin typeface="Bahnschrift Light" panose="020B0502040204020203" pitchFamily="34" charset="0"/>
              </a:rPr>
              <a:t>Weeks 1—4: A Glimpse of the Power</a:t>
            </a:r>
          </a:p>
          <a:p>
            <a:pPr lvl="1"/>
            <a:r>
              <a:rPr lang="en-US" dirty="0">
                <a:latin typeface="Bahnschrift Light" panose="020B0502040204020203" pitchFamily="34" charset="0"/>
              </a:rPr>
              <a:t>Overview: OSes, user-level programs, hardware</a:t>
            </a:r>
          </a:p>
          <a:p>
            <a:pPr lvl="1"/>
            <a:r>
              <a:rPr lang="en-US" dirty="0">
                <a:latin typeface="Bahnschrift Light" panose="020B0502040204020203" pitchFamily="34" charset="0"/>
              </a:rPr>
              <a:t>C++: Abstractions, toolchains, debugging</a:t>
            </a:r>
          </a:p>
          <a:p>
            <a:r>
              <a:rPr lang="en-US" dirty="0">
                <a:latin typeface="Bahnschrift Light" panose="020B0502040204020203" pitchFamily="34" charset="0"/>
              </a:rPr>
              <a:t>Week 5: CPUs</a:t>
            </a:r>
          </a:p>
          <a:p>
            <a:pPr lvl="1"/>
            <a:r>
              <a:rPr lang="en-US" dirty="0">
                <a:latin typeface="Bahnschrift Light" panose="020B0502040204020203" pitchFamily="34" charset="0"/>
              </a:rPr>
              <a:t>Architecture: CPU design</a:t>
            </a:r>
          </a:p>
          <a:p>
            <a:pPr lvl="1"/>
            <a:r>
              <a:rPr lang="en-US" dirty="0">
                <a:latin typeface="Bahnschrift Light" panose="020B0502040204020203" pitchFamily="34" charset="0"/>
              </a:rPr>
              <a:t>Programming: Assembly instructions</a:t>
            </a:r>
          </a:p>
          <a:p>
            <a:r>
              <a:rPr lang="en-US" dirty="0">
                <a:latin typeface="Bahnschrift Light" panose="020B0502040204020203" pitchFamily="34" charset="0"/>
              </a:rPr>
              <a:t>Weeks 6—7: Kernels</a:t>
            </a:r>
          </a:p>
          <a:p>
            <a:pPr lvl="1"/>
            <a:r>
              <a:rPr lang="en-US" dirty="0">
                <a:latin typeface="Bahnschrift Light" panose="020B0502040204020203" pitchFamily="34" charset="0"/>
              </a:rPr>
              <a:t>Abstractions: Processes, virtual memory, </a:t>
            </a:r>
            <a:r>
              <a:rPr lang="en-US" dirty="0" err="1">
                <a:latin typeface="Bahnschrift Light" panose="020B0502040204020203" pitchFamily="34" charset="0"/>
              </a:rPr>
              <a:t>syscalls</a:t>
            </a:r>
            <a:endParaRPr lang="en-US" dirty="0">
              <a:latin typeface="Bahnschrift Light" panose="020B0502040204020203" pitchFamily="34" charset="0"/>
            </a:endParaRPr>
          </a:p>
          <a:p>
            <a:pPr lvl="1"/>
            <a:r>
              <a:rPr lang="en-US" dirty="0">
                <a:latin typeface="Bahnschrift Light" panose="020B0502040204020203" pitchFamily="34" charset="0"/>
              </a:rPr>
              <a:t>Hardware support: MMUs, interrupts, exceptions</a:t>
            </a:r>
          </a:p>
          <a:p>
            <a:r>
              <a:rPr lang="en-US" dirty="0">
                <a:latin typeface="Bahnschrift Light" panose="020B0502040204020203" pitchFamily="34" charset="0"/>
              </a:rPr>
              <a:t>Weeks 8—9: Storage</a:t>
            </a:r>
          </a:p>
          <a:p>
            <a:pPr lvl="1"/>
            <a:r>
              <a:rPr lang="en-US" dirty="0">
                <a:latin typeface="Bahnschrift Light" panose="020B0502040204020203" pitchFamily="34" charset="0"/>
              </a:rPr>
              <a:t>OS abstractions: File descriptors, </a:t>
            </a:r>
            <a:r>
              <a:rPr lang="en-US" dirty="0" err="1">
                <a:latin typeface="Bahnschrift Light" panose="020B0502040204020203" pitchFamily="34" charset="0"/>
              </a:rPr>
              <a:t>syscalls</a:t>
            </a:r>
            <a:endParaRPr lang="en-US" dirty="0">
              <a:latin typeface="Bahnschrift Light" panose="020B0502040204020203" pitchFamily="34" charset="0"/>
            </a:endParaRPr>
          </a:p>
          <a:p>
            <a:pPr lvl="1"/>
            <a:r>
              <a:rPr lang="en-US" dirty="0">
                <a:latin typeface="Bahnschrift Light" panose="020B0502040204020203" pitchFamily="34" charset="0"/>
              </a:rPr>
              <a:t>Optimizations: Caching, prefetching</a:t>
            </a:r>
          </a:p>
          <a:p>
            <a:r>
              <a:rPr lang="en-US" dirty="0">
                <a:latin typeface="Bahnschrift Light" panose="020B0502040204020203" pitchFamily="34" charset="0"/>
              </a:rPr>
              <a:t>Weeks 10—11: Processes</a:t>
            </a:r>
          </a:p>
          <a:p>
            <a:pPr lvl="1"/>
            <a:r>
              <a:rPr lang="en-US" dirty="0">
                <a:latin typeface="Bahnschrift Light" panose="020B0502040204020203" pitchFamily="34" charset="0"/>
              </a:rPr>
              <a:t>Management: </a:t>
            </a:r>
            <a:r>
              <a:rPr lang="en-US" dirty="0">
                <a:latin typeface="Lucida Console" panose="020B0609040504020204" pitchFamily="49" charset="0"/>
              </a:rPr>
              <a:t>fork()</a:t>
            </a:r>
            <a:r>
              <a:rPr lang="en-US" dirty="0">
                <a:latin typeface="Bahnschrift Light" panose="020B0502040204020203" pitchFamily="34" charset="0"/>
              </a:rPr>
              <a:t>, </a:t>
            </a:r>
            <a:r>
              <a:rPr lang="en-US" dirty="0">
                <a:latin typeface="Lucida Console" panose="020B0609040504020204" pitchFamily="49" charset="0"/>
              </a:rPr>
              <a:t>exec()</a:t>
            </a:r>
            <a:r>
              <a:rPr lang="en-US" dirty="0">
                <a:latin typeface="Bahnschrift Light" panose="020B0502040204020203" pitchFamily="34" charset="0"/>
              </a:rPr>
              <a:t>, </a:t>
            </a:r>
            <a:r>
              <a:rPr lang="en-US" dirty="0" err="1">
                <a:latin typeface="Lucida Console" panose="020B0609040504020204" pitchFamily="49" charset="0"/>
              </a:rPr>
              <a:t>waitpid</a:t>
            </a:r>
            <a:r>
              <a:rPr lang="en-US" dirty="0">
                <a:latin typeface="Lucida Console" panose="020B0609040504020204" pitchFamily="49" charset="0"/>
              </a:rPr>
              <a:t>()</a:t>
            </a:r>
          </a:p>
          <a:p>
            <a:pPr lvl="1"/>
            <a:r>
              <a:rPr lang="en-US" dirty="0">
                <a:latin typeface="Bahnschrift Light" panose="020B0502040204020203" pitchFamily="34" charset="0"/>
              </a:rPr>
              <a:t>Communication: File descriptors, signals</a:t>
            </a:r>
          </a:p>
          <a:p>
            <a:r>
              <a:rPr lang="en-US" dirty="0">
                <a:latin typeface="Bahnschrift Light" panose="020B0502040204020203" pitchFamily="34" charset="0"/>
              </a:rPr>
              <a:t>Weeks 12—14: Synchronization</a:t>
            </a:r>
          </a:p>
          <a:p>
            <a:pPr lvl="1"/>
            <a:r>
              <a:rPr lang="en-US" dirty="0">
                <a:latin typeface="Bahnschrift Light" panose="020B0502040204020203" pitchFamily="34" charset="0"/>
              </a:rPr>
              <a:t>Performance: Parallelism</a:t>
            </a:r>
          </a:p>
          <a:p>
            <a:pPr lvl="1"/>
            <a:r>
              <a:rPr lang="en-US" dirty="0">
                <a:latin typeface="Bahnschrift Light" panose="020B0502040204020203" pitchFamily="34" charset="0"/>
              </a:rPr>
              <a:t>Correctness: Synchronization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676D567-4DAE-1112-F27E-4249CBC120B6}"/>
              </a:ext>
            </a:extLst>
          </p:cNvPr>
          <p:cNvSpPr/>
          <p:nvPr/>
        </p:nvSpPr>
        <p:spPr>
          <a:xfrm>
            <a:off x="0" y="2858946"/>
            <a:ext cx="7155585" cy="41090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E00D676-3907-F3AC-01B2-DF8D82A5B88E}"/>
              </a:ext>
            </a:extLst>
          </p:cNvPr>
          <p:cNvSpPr txBox="1"/>
          <p:nvPr/>
        </p:nvSpPr>
        <p:spPr>
          <a:xfrm>
            <a:off x="802216" y="2875781"/>
            <a:ext cx="3592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A (simplified!) view of an x86 CPU and RAM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6DAB4AD-3BB8-4EB1-5A5A-4B3D33042702}"/>
              </a:ext>
            </a:extLst>
          </p:cNvPr>
          <p:cNvGrpSpPr/>
          <p:nvPr/>
        </p:nvGrpSpPr>
        <p:grpSpPr>
          <a:xfrm>
            <a:off x="1642151" y="5235289"/>
            <a:ext cx="1223067" cy="1123445"/>
            <a:chOff x="1930625" y="5004712"/>
            <a:chExt cx="1223067" cy="1123445"/>
          </a:xfrm>
        </p:grpSpPr>
        <p:sp>
          <p:nvSpPr>
            <p:cNvPr id="59" name="Arrow: Chevron 58">
              <a:extLst>
                <a:ext uri="{FF2B5EF4-FFF2-40B4-BE49-F238E27FC236}">
                  <a16:creationId xmlns:a16="http://schemas.microsoft.com/office/drawing/2014/main" id="{63769F18-A49E-BE2C-E6EA-2D69CACA717A}"/>
                </a:ext>
              </a:extLst>
            </p:cNvPr>
            <p:cNvSpPr/>
            <p:nvPr/>
          </p:nvSpPr>
          <p:spPr>
            <a:xfrm rot="5400000">
              <a:off x="1973209" y="5050041"/>
              <a:ext cx="1123445" cy="1032788"/>
            </a:xfrm>
            <a:prstGeom prst="chevron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67773B45-2F19-FB6A-57BA-5366C6B0A4AB}"/>
                </a:ext>
              </a:extLst>
            </p:cNvPr>
            <p:cNvSpPr txBox="1"/>
            <p:nvPr/>
          </p:nvSpPr>
          <p:spPr>
            <a:xfrm>
              <a:off x="1930625" y="5499968"/>
              <a:ext cx="1223067" cy="330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50" b="1" dirty="0">
                  <a:latin typeface="Segoe UI" panose="020B0502040204020203" pitchFamily="34" charset="0"/>
                  <a:cs typeface="Segoe UI" panose="020B0502040204020203" pitchFamily="34" charset="0"/>
                </a:rPr>
                <a:t>ALU</a:t>
              </a: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9CED2C52-123F-F304-7F0C-A79EE71B0DC0}"/>
              </a:ext>
            </a:extLst>
          </p:cNvPr>
          <p:cNvSpPr txBox="1"/>
          <p:nvPr/>
        </p:nvSpPr>
        <p:spPr>
          <a:xfrm>
            <a:off x="1637316" y="3498177"/>
            <a:ext cx="12230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50" b="1" dirty="0">
                <a:latin typeface="Segoe UI" panose="020B0502040204020203" pitchFamily="34" charset="0"/>
                <a:cs typeface="Segoe UI" panose="020B0502040204020203" pitchFamily="34" charset="0"/>
              </a:rPr>
              <a:t>Registers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81E3FA9-94EF-8449-6A16-AB6398E1D0FB}"/>
              </a:ext>
            </a:extLst>
          </p:cNvPr>
          <p:cNvSpPr txBox="1"/>
          <p:nvPr/>
        </p:nvSpPr>
        <p:spPr>
          <a:xfrm>
            <a:off x="1370605" y="3871129"/>
            <a:ext cx="772711" cy="338554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EF58546-7344-82E0-A071-0A8E7F584D7B}"/>
              </a:ext>
            </a:extLst>
          </p:cNvPr>
          <p:cNvSpPr txBox="1"/>
          <p:nvPr/>
        </p:nvSpPr>
        <p:spPr>
          <a:xfrm>
            <a:off x="676030" y="3843240"/>
            <a:ext cx="772712" cy="330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50" b="1" dirty="0">
                <a:latin typeface="Lucida Console" panose="020B0609040504020204" pitchFamily="49" charset="0"/>
                <a:cs typeface="Segoe UI" panose="020B0502040204020203" pitchFamily="34" charset="0"/>
              </a:rPr>
              <a:t>%</a:t>
            </a:r>
            <a:r>
              <a:rPr lang="en-US" sz="1550" b="1" dirty="0" err="1">
                <a:latin typeface="Lucida Console" panose="020B0609040504020204" pitchFamily="49" charset="0"/>
                <a:cs typeface="Segoe UI" panose="020B0502040204020203" pitchFamily="34" charset="0"/>
              </a:rPr>
              <a:t>rax</a:t>
            </a:r>
            <a:endParaRPr lang="en-US" sz="1550" b="1" dirty="0">
              <a:latin typeface="Lucida Console" panose="020B0609040504020204" pitchFamily="49" charset="0"/>
              <a:cs typeface="Segoe UI" panose="020B0502040204020203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D864A46-7786-8593-FE24-9819FD7C9835}"/>
              </a:ext>
            </a:extLst>
          </p:cNvPr>
          <p:cNvSpPr txBox="1"/>
          <p:nvPr/>
        </p:nvSpPr>
        <p:spPr>
          <a:xfrm>
            <a:off x="2362756" y="3871507"/>
            <a:ext cx="772711" cy="338554"/>
          </a:xfrm>
          <a:prstGeom prst="rect">
            <a:avLst/>
          </a:prstGeom>
          <a:solidFill>
            <a:srgbClr val="990099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49731C9-BB39-D685-990A-F43C813ECE3C}"/>
              </a:ext>
            </a:extLst>
          </p:cNvPr>
          <p:cNvSpPr txBox="1"/>
          <p:nvPr/>
        </p:nvSpPr>
        <p:spPr>
          <a:xfrm>
            <a:off x="3071750" y="3866843"/>
            <a:ext cx="772712" cy="330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50" b="1" dirty="0">
                <a:latin typeface="Lucida Console" panose="020B0609040504020204" pitchFamily="49" charset="0"/>
                <a:cs typeface="Segoe UI" panose="020B0502040204020203" pitchFamily="34" charset="0"/>
              </a:rPr>
              <a:t>%</a:t>
            </a:r>
            <a:r>
              <a:rPr lang="en-US" sz="1550" b="1" dirty="0" err="1">
                <a:latin typeface="Lucida Console" panose="020B0609040504020204" pitchFamily="49" charset="0"/>
                <a:cs typeface="Segoe UI" panose="020B0502040204020203" pitchFamily="34" charset="0"/>
              </a:rPr>
              <a:t>rbx</a:t>
            </a:r>
            <a:endParaRPr lang="en-US" sz="1550" b="1" dirty="0">
              <a:latin typeface="Lucida Console" panose="020B0609040504020204" pitchFamily="49" charset="0"/>
              <a:cs typeface="Segoe UI" panose="020B0502040204020203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396F4E1-9AD9-8300-9CE0-3CE3B1FC5D6C}"/>
              </a:ext>
            </a:extLst>
          </p:cNvPr>
          <p:cNvSpPr txBox="1"/>
          <p:nvPr/>
        </p:nvSpPr>
        <p:spPr>
          <a:xfrm>
            <a:off x="1318573" y="4266005"/>
            <a:ext cx="772711" cy="33855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3F5CEA38-E37A-E79F-4A45-25117F7E617A}"/>
              </a:ext>
            </a:extLst>
          </p:cNvPr>
          <p:cNvSpPr txBox="1"/>
          <p:nvPr/>
        </p:nvSpPr>
        <p:spPr>
          <a:xfrm>
            <a:off x="623998" y="4238116"/>
            <a:ext cx="772712" cy="330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50" b="1" dirty="0">
                <a:latin typeface="Lucida Console" panose="020B0609040504020204" pitchFamily="49" charset="0"/>
                <a:cs typeface="Segoe UI" panose="020B0502040204020203" pitchFamily="34" charset="0"/>
              </a:rPr>
              <a:t>%</a:t>
            </a:r>
            <a:r>
              <a:rPr lang="en-US" sz="1550" b="1" dirty="0" err="1">
                <a:latin typeface="Lucida Console" panose="020B0609040504020204" pitchFamily="49" charset="0"/>
                <a:cs typeface="Segoe UI" panose="020B0502040204020203" pitchFamily="34" charset="0"/>
              </a:rPr>
              <a:t>rcx</a:t>
            </a:r>
            <a:endParaRPr lang="en-US" sz="1550" b="1" dirty="0">
              <a:latin typeface="Lucida Console" panose="020B0609040504020204" pitchFamily="49" charset="0"/>
              <a:cs typeface="Segoe UI" panose="020B0502040204020203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3DF50D74-04A4-C263-2015-1DEEB9B82CBC}"/>
              </a:ext>
            </a:extLst>
          </p:cNvPr>
          <p:cNvSpPr txBox="1"/>
          <p:nvPr/>
        </p:nvSpPr>
        <p:spPr>
          <a:xfrm>
            <a:off x="2416806" y="4268024"/>
            <a:ext cx="772711" cy="33855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67573527-1ABD-E93B-B7A7-4F916643823F}"/>
              </a:ext>
            </a:extLst>
          </p:cNvPr>
          <p:cNvSpPr txBox="1"/>
          <p:nvPr/>
        </p:nvSpPr>
        <p:spPr>
          <a:xfrm>
            <a:off x="3125800" y="4263360"/>
            <a:ext cx="772712" cy="330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50" b="1" dirty="0">
                <a:latin typeface="Lucida Console" panose="020B0609040504020204" pitchFamily="49" charset="0"/>
                <a:cs typeface="Segoe UI" panose="020B0502040204020203" pitchFamily="34" charset="0"/>
              </a:rPr>
              <a:t>%</a:t>
            </a:r>
            <a:r>
              <a:rPr lang="en-US" sz="1550" b="1" dirty="0" err="1">
                <a:latin typeface="Lucida Console" panose="020B0609040504020204" pitchFamily="49" charset="0"/>
                <a:cs typeface="Segoe UI" panose="020B0502040204020203" pitchFamily="34" charset="0"/>
              </a:rPr>
              <a:t>rdx</a:t>
            </a:r>
            <a:endParaRPr lang="en-US" sz="1550" b="1" dirty="0">
              <a:latin typeface="Lucida Console" panose="020B0609040504020204" pitchFamily="49" charset="0"/>
              <a:cs typeface="Segoe UI" panose="020B0502040204020203" pitchFamily="34" charset="0"/>
            </a:endParaRPr>
          </a:p>
        </p:txBody>
      </p:sp>
      <p:cxnSp>
        <p:nvCxnSpPr>
          <p:cNvPr id="79" name="Connector: Elbow 78">
            <a:extLst>
              <a:ext uri="{FF2B5EF4-FFF2-40B4-BE49-F238E27FC236}">
                <a16:creationId xmlns:a16="http://schemas.microsoft.com/office/drawing/2014/main" id="{AC2F7C66-8624-5DDF-2611-A2531DEA8188}"/>
              </a:ext>
            </a:extLst>
          </p:cNvPr>
          <p:cNvCxnSpPr>
            <a:cxnSpLocks/>
            <a:stCxn id="73" idx="2"/>
          </p:cNvCxnSpPr>
          <p:nvPr/>
        </p:nvCxnSpPr>
        <p:spPr>
          <a:xfrm rot="16200000" flipH="1">
            <a:off x="1393619" y="4915869"/>
            <a:ext cx="957574" cy="334954"/>
          </a:xfrm>
          <a:prstGeom prst="bentConnector3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or: Elbow 79">
            <a:extLst>
              <a:ext uri="{FF2B5EF4-FFF2-40B4-BE49-F238E27FC236}">
                <a16:creationId xmlns:a16="http://schemas.microsoft.com/office/drawing/2014/main" id="{7BDF2321-A5AB-CC88-7A06-A6FABB9BF5AB}"/>
              </a:ext>
            </a:extLst>
          </p:cNvPr>
          <p:cNvCxnSpPr>
            <a:cxnSpLocks/>
            <a:stCxn id="76" idx="2"/>
          </p:cNvCxnSpPr>
          <p:nvPr/>
        </p:nvCxnSpPr>
        <p:spPr>
          <a:xfrm rot="5400000">
            <a:off x="2142116" y="4901086"/>
            <a:ext cx="955555" cy="366538"/>
          </a:xfrm>
          <a:prstGeom prst="bentConnector3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nector: Elbow 83">
            <a:extLst>
              <a:ext uri="{FF2B5EF4-FFF2-40B4-BE49-F238E27FC236}">
                <a16:creationId xmlns:a16="http://schemas.microsoft.com/office/drawing/2014/main" id="{70B8F1C6-2DDD-B427-5570-3E9E8BB08CD9}"/>
              </a:ext>
            </a:extLst>
          </p:cNvPr>
          <p:cNvCxnSpPr>
            <a:cxnSpLocks/>
          </p:cNvCxnSpPr>
          <p:nvPr/>
        </p:nvCxnSpPr>
        <p:spPr>
          <a:xfrm>
            <a:off x="2143316" y="4018946"/>
            <a:ext cx="44488" cy="1682721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nector: Elbow 86">
            <a:extLst>
              <a:ext uri="{FF2B5EF4-FFF2-40B4-BE49-F238E27FC236}">
                <a16:creationId xmlns:a16="http://schemas.microsoft.com/office/drawing/2014/main" id="{1DE3BD74-BC20-C318-18E5-275AF9D60695}"/>
              </a:ext>
            </a:extLst>
          </p:cNvPr>
          <p:cNvCxnSpPr>
            <a:cxnSpLocks/>
          </p:cNvCxnSpPr>
          <p:nvPr/>
        </p:nvCxnSpPr>
        <p:spPr>
          <a:xfrm rot="10800000" flipV="1">
            <a:off x="2308099" y="4019344"/>
            <a:ext cx="50002" cy="1682323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Rectangle 95">
            <a:extLst>
              <a:ext uri="{FF2B5EF4-FFF2-40B4-BE49-F238E27FC236}">
                <a16:creationId xmlns:a16="http://schemas.microsoft.com/office/drawing/2014/main" id="{C24BBC42-213F-5F37-DB3C-130873062808}"/>
              </a:ext>
            </a:extLst>
          </p:cNvPr>
          <p:cNvSpPr/>
          <p:nvPr/>
        </p:nvSpPr>
        <p:spPr>
          <a:xfrm>
            <a:off x="719777" y="3793194"/>
            <a:ext cx="3058146" cy="906632"/>
          </a:xfrm>
          <a:prstGeom prst="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F5E50FA4-44FE-C170-09CA-BDEF21930408}"/>
              </a:ext>
            </a:extLst>
          </p:cNvPr>
          <p:cNvGrpSpPr/>
          <p:nvPr/>
        </p:nvGrpSpPr>
        <p:grpSpPr>
          <a:xfrm>
            <a:off x="500875" y="5874239"/>
            <a:ext cx="1577768" cy="631941"/>
            <a:chOff x="500875" y="5874239"/>
            <a:chExt cx="1577768" cy="631941"/>
          </a:xfrm>
        </p:grpSpPr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92BCDC09-842C-070C-D584-A9BA66F0B60C}"/>
                </a:ext>
              </a:extLst>
            </p:cNvPr>
            <p:cNvSpPr txBox="1"/>
            <p:nvPr/>
          </p:nvSpPr>
          <p:spPr>
            <a:xfrm>
              <a:off x="500875" y="5874239"/>
              <a:ext cx="1120970" cy="5232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Instruction</a:t>
              </a:r>
            </a:p>
            <a:p>
              <a:pPr algn="ctr"/>
              <a:r>
                <a:rPr lang="en-US" sz="14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decode</a:t>
              </a:r>
            </a:p>
          </p:txBody>
        </p: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69C68162-6F29-C8C7-6FD3-65C7C5F8FC6F}"/>
                </a:ext>
              </a:extLst>
            </p:cNvPr>
            <p:cNvCxnSpPr>
              <a:cxnSpLocks/>
              <a:stCxn id="99" idx="3"/>
            </p:cNvCxnSpPr>
            <p:nvPr/>
          </p:nvCxnSpPr>
          <p:spPr>
            <a:xfrm>
              <a:off x="1621845" y="6135849"/>
              <a:ext cx="41803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68D96C9D-A873-50F9-3FA5-D3626F4189BA}"/>
                </a:ext>
              </a:extLst>
            </p:cNvPr>
            <p:cNvSpPr txBox="1"/>
            <p:nvPr/>
          </p:nvSpPr>
          <p:spPr>
            <a:xfrm>
              <a:off x="1485927" y="6154609"/>
              <a:ext cx="592716" cy="3515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en-US" sz="1200" dirty="0">
                  <a:latin typeface="Segoe UI" panose="020B0502040204020203" pitchFamily="34" charset="0"/>
                  <a:cs typeface="Segoe UI" panose="020B0502040204020203" pitchFamily="34" charset="0"/>
                </a:rPr>
                <a:t>ALU op</a:t>
              </a:r>
            </a:p>
          </p:txBody>
        </p:sp>
      </p:grpSp>
      <p:sp>
        <p:nvSpPr>
          <p:cNvPr id="121" name="Rectangle 120">
            <a:extLst>
              <a:ext uri="{FF2B5EF4-FFF2-40B4-BE49-F238E27FC236}">
                <a16:creationId xmlns:a16="http://schemas.microsoft.com/office/drawing/2014/main" id="{18105F0D-CC56-F8A7-A270-D21FBCF18E52}"/>
              </a:ext>
            </a:extLst>
          </p:cNvPr>
          <p:cNvSpPr/>
          <p:nvPr/>
        </p:nvSpPr>
        <p:spPr>
          <a:xfrm>
            <a:off x="394368" y="3545026"/>
            <a:ext cx="4695189" cy="3271942"/>
          </a:xfrm>
          <a:prstGeom prst="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C0178C7E-5C54-B413-E61B-2CBBEA0D6210}"/>
              </a:ext>
            </a:extLst>
          </p:cNvPr>
          <p:cNvSpPr txBox="1"/>
          <p:nvPr/>
        </p:nvSpPr>
        <p:spPr>
          <a:xfrm rot="16200000">
            <a:off x="-387734" y="4857152"/>
            <a:ext cx="1223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CPU</a:t>
            </a:r>
          </a:p>
        </p:txBody>
      </p: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72F27E7A-0801-A25B-5D6E-26281E6EE869}"/>
              </a:ext>
            </a:extLst>
          </p:cNvPr>
          <p:cNvGrpSpPr/>
          <p:nvPr/>
        </p:nvGrpSpPr>
        <p:grpSpPr>
          <a:xfrm>
            <a:off x="2246458" y="4699826"/>
            <a:ext cx="1138393" cy="1682038"/>
            <a:chOff x="2246458" y="4699826"/>
            <a:chExt cx="1138393" cy="1682038"/>
          </a:xfrm>
        </p:grpSpPr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4E89B8C0-03E4-6213-FD46-2578CF76D311}"/>
                </a:ext>
              </a:extLst>
            </p:cNvPr>
            <p:cNvSpPr txBox="1"/>
            <p:nvPr/>
          </p:nvSpPr>
          <p:spPr>
            <a:xfrm>
              <a:off x="2365413" y="6104865"/>
              <a:ext cx="9710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Segoe UI" panose="020B0502040204020203" pitchFamily="34" charset="0"/>
                  <a:cs typeface="Segoe UI" panose="020B0502040204020203" pitchFamily="34" charset="0"/>
                </a:rPr>
                <a:t>ALU output</a:t>
              </a:r>
            </a:p>
          </p:txBody>
        </p:sp>
        <p:cxnSp>
          <p:nvCxnSpPr>
            <p:cNvPr id="116" name="Straight Arrow Connector 115">
              <a:extLst>
                <a:ext uri="{FF2B5EF4-FFF2-40B4-BE49-F238E27FC236}">
                  <a16:creationId xmlns:a16="http://schemas.microsoft.com/office/drawing/2014/main" id="{7A548B3F-014B-C89A-1F50-71E07A4C2E6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55770" y="4699826"/>
              <a:ext cx="8318" cy="165647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60877453-79CA-67FB-59C5-3AC23C8ECE9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246458" y="6364731"/>
              <a:ext cx="1138393" cy="779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8E9B20DC-EC2C-1F54-2F50-7A990B951D46}"/>
              </a:ext>
            </a:extLst>
          </p:cNvPr>
          <p:cNvSpPr txBox="1">
            <a:spLocks/>
          </p:cNvSpPr>
          <p:nvPr/>
        </p:nvSpPr>
        <p:spPr>
          <a:xfrm>
            <a:off x="5226953" y="2838912"/>
            <a:ext cx="5594442" cy="40934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latin typeface="Bahnschrift Light" panose="020B0502040204020203" pitchFamily="34" charset="0"/>
              </a:rPr>
              <a:t>Suppose that a program contains the instruction </a:t>
            </a:r>
            <a:r>
              <a:rPr lang="en-US" sz="2400" dirty="0">
                <a:latin typeface="Lucida Console" panose="020B0609040504020204" pitchFamily="49" charset="0"/>
              </a:rPr>
              <a:t>mov %</a:t>
            </a:r>
            <a:r>
              <a:rPr lang="en-US" sz="2400" dirty="0" err="1">
                <a:latin typeface="Lucida Console" panose="020B0609040504020204" pitchFamily="49" charset="0"/>
              </a:rPr>
              <a:t>rax</a:t>
            </a:r>
            <a:r>
              <a:rPr lang="en-US" sz="2400" dirty="0">
                <a:latin typeface="Lucida Console" panose="020B0609040504020204" pitchFamily="49" charset="0"/>
              </a:rPr>
              <a:t>, %</a:t>
            </a:r>
            <a:r>
              <a:rPr lang="en-US" sz="2400" dirty="0" err="1">
                <a:latin typeface="Lucida Console" panose="020B0609040504020204" pitchFamily="49" charset="0"/>
              </a:rPr>
              <a:t>rcx</a:t>
            </a:r>
            <a:endParaRPr lang="en-US" sz="2400" dirty="0">
              <a:latin typeface="Lucida Console" panose="020B0609040504020204" pitchFamily="49" charset="0"/>
            </a:endParaRPr>
          </a:p>
          <a:p>
            <a:pPr lvl="1"/>
            <a:r>
              <a:rPr lang="en-US" sz="2000" dirty="0">
                <a:latin typeface="Bahnschrift Light" panose="020B0502040204020203" pitchFamily="34" charset="0"/>
              </a:rPr>
              <a:t>This is an </a:t>
            </a:r>
            <a:r>
              <a:rPr lang="en-US" sz="2000" b="1" i="1" dirty="0">
                <a:latin typeface="Bahnschrift Light" panose="020B0502040204020203" pitchFamily="34" charset="0"/>
              </a:rPr>
              <a:t>data movement</a:t>
            </a:r>
            <a:r>
              <a:rPr lang="en-US" sz="2000" dirty="0">
                <a:latin typeface="Bahnschrift Light" panose="020B0502040204020203" pitchFamily="34" charset="0"/>
              </a:rPr>
              <a:t> instruction—we’re copying a value from a source to a destination</a:t>
            </a:r>
          </a:p>
          <a:p>
            <a:pPr lvl="1"/>
            <a:r>
              <a:rPr lang="en-US" sz="2000" dirty="0">
                <a:latin typeface="Bahnschrift Light" panose="020B0502040204020203" pitchFamily="34" charset="0"/>
              </a:rPr>
              <a:t>The semantics are “copy the value in </a:t>
            </a:r>
            <a:r>
              <a:rPr lang="en-US" sz="2000" dirty="0">
                <a:latin typeface="Lucida Console" panose="020B0609040504020204" pitchFamily="49" charset="0"/>
              </a:rPr>
              <a:t>%</a:t>
            </a:r>
            <a:r>
              <a:rPr lang="en-US" sz="2000" dirty="0" err="1">
                <a:latin typeface="Lucida Console" panose="020B0609040504020204" pitchFamily="49" charset="0"/>
              </a:rPr>
              <a:t>rax</a:t>
            </a:r>
            <a:r>
              <a:rPr lang="en-US" sz="2000" dirty="0">
                <a:latin typeface="Bahnschrift Light" panose="020B0502040204020203" pitchFamily="34" charset="0"/>
              </a:rPr>
              <a:t> to </a:t>
            </a:r>
            <a:r>
              <a:rPr lang="en-US" sz="2000" dirty="0">
                <a:latin typeface="Lucida Console" panose="020B0609040504020204" pitchFamily="49" charset="0"/>
              </a:rPr>
              <a:t>%</a:t>
            </a:r>
            <a:r>
              <a:rPr lang="en-US" sz="2000" dirty="0" err="1">
                <a:latin typeface="Lucida Console" panose="020B0609040504020204" pitchFamily="49" charset="0"/>
              </a:rPr>
              <a:t>rcx</a:t>
            </a:r>
            <a:r>
              <a:rPr lang="en-US" sz="2000" dirty="0">
                <a:latin typeface="Bahnschrift Light" panose="020B0502040204020203" pitchFamily="34" charset="0"/>
              </a:rPr>
              <a:t>”</a:t>
            </a:r>
          </a:p>
          <a:p>
            <a:pPr lvl="1"/>
            <a:r>
              <a:rPr lang="en-US" sz="2000" dirty="0">
                <a:latin typeface="Bahnschrift Light" panose="020B0502040204020203" pitchFamily="34" charset="0"/>
              </a:rPr>
              <a:t>The instruction decode hardware sees that:</a:t>
            </a:r>
          </a:p>
          <a:p>
            <a:pPr lvl="2"/>
            <a:r>
              <a:rPr lang="en-US" sz="1600" dirty="0">
                <a:latin typeface="Bahnschrift Light" panose="020B0502040204020203" pitchFamily="34" charset="0"/>
              </a:rPr>
              <a:t>ALU op = “none”</a:t>
            </a:r>
          </a:p>
          <a:p>
            <a:pPr lvl="2"/>
            <a:r>
              <a:rPr lang="en-US" sz="1600" dirty="0">
                <a:latin typeface="Bahnschrift Light" panose="020B0502040204020203" pitchFamily="34" charset="0"/>
              </a:rPr>
              <a:t>ALU argument 1 = </a:t>
            </a:r>
            <a:r>
              <a:rPr lang="en-US" sz="1600" dirty="0">
                <a:latin typeface="Lucida Console" panose="020B0609040504020204" pitchFamily="49" charset="0"/>
              </a:rPr>
              <a:t>%</a:t>
            </a:r>
            <a:r>
              <a:rPr lang="en-US" sz="1600" dirty="0" err="1">
                <a:latin typeface="Lucida Console" panose="020B0609040504020204" pitchFamily="49" charset="0"/>
              </a:rPr>
              <a:t>rax</a:t>
            </a:r>
            <a:endParaRPr lang="en-US" sz="1600" dirty="0">
              <a:latin typeface="Lucida Console" panose="020B0609040504020204" pitchFamily="49" charset="0"/>
            </a:endParaRPr>
          </a:p>
          <a:p>
            <a:pPr lvl="2"/>
            <a:r>
              <a:rPr lang="en-US" sz="1600" dirty="0">
                <a:latin typeface="Bahnschrift Light" panose="020B0502040204020203" pitchFamily="34" charset="0"/>
              </a:rPr>
              <a:t>ALU argument 2 = </a:t>
            </a:r>
            <a:r>
              <a:rPr lang="en-US" sz="1600" dirty="0">
                <a:latin typeface="Lucida Console" panose="020B0609040504020204" pitchFamily="49" charset="0"/>
              </a:rPr>
              <a:t>N/A</a:t>
            </a:r>
          </a:p>
          <a:p>
            <a:pPr lvl="2"/>
            <a:r>
              <a:rPr lang="en-US" sz="1600" dirty="0">
                <a:latin typeface="Bahnschrift Light" panose="020B0502040204020203" pitchFamily="34" charset="0"/>
              </a:rPr>
              <a:t>ALU output = </a:t>
            </a:r>
            <a:r>
              <a:rPr lang="en-US" sz="1600" dirty="0">
                <a:latin typeface="Lucida Console" panose="020B0609040504020204" pitchFamily="49" charset="0"/>
              </a:rPr>
              <a:t>%</a:t>
            </a:r>
            <a:r>
              <a:rPr lang="en-US" sz="1600" dirty="0" err="1">
                <a:latin typeface="Lucida Console" panose="020B0609040504020204" pitchFamily="49" charset="0"/>
              </a:rPr>
              <a:t>rcx</a:t>
            </a:r>
            <a:endParaRPr lang="en-US" sz="1600" dirty="0">
              <a:latin typeface="Lucida Console" panose="020B06090405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97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FC709A1-F1EA-47F1-AC15-13C4C5C1FC3D}"/>
              </a:ext>
            </a:extLst>
          </p:cNvPr>
          <p:cNvSpPr/>
          <p:nvPr/>
        </p:nvSpPr>
        <p:spPr>
          <a:xfrm>
            <a:off x="0" y="1812259"/>
            <a:ext cx="7187878" cy="1046687"/>
          </a:xfrm>
          <a:prstGeom prst="rect">
            <a:avLst/>
          </a:prstGeom>
          <a:solidFill>
            <a:srgbClr val="B4F2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5CD754-8DAD-F5D0-68AB-1BF969DB0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23" y="41032"/>
            <a:ext cx="7106855" cy="792345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Bahnschrift SemiBold" panose="020B0502040204020203" pitchFamily="34" charset="0"/>
              </a:rPr>
              <a:t>Schedule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1B029-225E-8F6E-9AE7-9D90FD281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745" y="879678"/>
            <a:ext cx="7338350" cy="6198243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latin typeface="Bahnschrift Light" panose="020B0502040204020203" pitchFamily="34" charset="0"/>
              </a:rPr>
              <a:t>Weeks 1—4: A Glimpse of the Power</a:t>
            </a:r>
          </a:p>
          <a:p>
            <a:pPr lvl="1"/>
            <a:r>
              <a:rPr lang="en-US" dirty="0">
                <a:latin typeface="Bahnschrift Light" panose="020B0502040204020203" pitchFamily="34" charset="0"/>
              </a:rPr>
              <a:t>Overview: OSes, user-level programs, hardware</a:t>
            </a:r>
          </a:p>
          <a:p>
            <a:pPr lvl="1"/>
            <a:r>
              <a:rPr lang="en-US" dirty="0">
                <a:latin typeface="Bahnschrift Light" panose="020B0502040204020203" pitchFamily="34" charset="0"/>
              </a:rPr>
              <a:t>C++: Abstractions, toolchains, debugging</a:t>
            </a:r>
          </a:p>
          <a:p>
            <a:r>
              <a:rPr lang="en-US" dirty="0">
                <a:latin typeface="Bahnschrift Light" panose="020B0502040204020203" pitchFamily="34" charset="0"/>
              </a:rPr>
              <a:t>Week 5: CPUs</a:t>
            </a:r>
          </a:p>
          <a:p>
            <a:pPr lvl="1"/>
            <a:r>
              <a:rPr lang="en-US" dirty="0">
                <a:latin typeface="Bahnschrift Light" panose="020B0502040204020203" pitchFamily="34" charset="0"/>
              </a:rPr>
              <a:t>Architecture: CPU design</a:t>
            </a:r>
          </a:p>
          <a:p>
            <a:pPr lvl="1"/>
            <a:r>
              <a:rPr lang="en-US" dirty="0">
                <a:latin typeface="Bahnschrift Light" panose="020B0502040204020203" pitchFamily="34" charset="0"/>
              </a:rPr>
              <a:t>Programming: Assembly instructions</a:t>
            </a:r>
          </a:p>
          <a:p>
            <a:r>
              <a:rPr lang="en-US" dirty="0">
                <a:latin typeface="Bahnschrift Light" panose="020B0502040204020203" pitchFamily="34" charset="0"/>
              </a:rPr>
              <a:t>Weeks 6—7: Kernels</a:t>
            </a:r>
          </a:p>
          <a:p>
            <a:pPr lvl="1"/>
            <a:r>
              <a:rPr lang="en-US" dirty="0">
                <a:latin typeface="Bahnschrift Light" panose="020B0502040204020203" pitchFamily="34" charset="0"/>
              </a:rPr>
              <a:t>Abstractions: Processes, virtual memory, </a:t>
            </a:r>
            <a:r>
              <a:rPr lang="en-US" dirty="0" err="1">
                <a:latin typeface="Bahnschrift Light" panose="020B0502040204020203" pitchFamily="34" charset="0"/>
              </a:rPr>
              <a:t>syscalls</a:t>
            </a:r>
            <a:endParaRPr lang="en-US" dirty="0">
              <a:latin typeface="Bahnschrift Light" panose="020B0502040204020203" pitchFamily="34" charset="0"/>
            </a:endParaRPr>
          </a:p>
          <a:p>
            <a:pPr lvl="1"/>
            <a:r>
              <a:rPr lang="en-US" dirty="0">
                <a:latin typeface="Bahnschrift Light" panose="020B0502040204020203" pitchFamily="34" charset="0"/>
              </a:rPr>
              <a:t>Hardware support: MMUs, interrupts, exceptions</a:t>
            </a:r>
          </a:p>
          <a:p>
            <a:r>
              <a:rPr lang="en-US" dirty="0">
                <a:latin typeface="Bahnschrift Light" panose="020B0502040204020203" pitchFamily="34" charset="0"/>
              </a:rPr>
              <a:t>Weeks 8—9: Storage</a:t>
            </a:r>
          </a:p>
          <a:p>
            <a:pPr lvl="1"/>
            <a:r>
              <a:rPr lang="en-US" dirty="0">
                <a:latin typeface="Bahnschrift Light" panose="020B0502040204020203" pitchFamily="34" charset="0"/>
              </a:rPr>
              <a:t>OS abstractions: File descriptors, </a:t>
            </a:r>
            <a:r>
              <a:rPr lang="en-US" dirty="0" err="1">
                <a:latin typeface="Bahnschrift Light" panose="020B0502040204020203" pitchFamily="34" charset="0"/>
              </a:rPr>
              <a:t>syscalls</a:t>
            </a:r>
            <a:endParaRPr lang="en-US" dirty="0">
              <a:latin typeface="Bahnschrift Light" panose="020B0502040204020203" pitchFamily="34" charset="0"/>
            </a:endParaRPr>
          </a:p>
          <a:p>
            <a:pPr lvl="1"/>
            <a:r>
              <a:rPr lang="en-US" dirty="0">
                <a:latin typeface="Bahnschrift Light" panose="020B0502040204020203" pitchFamily="34" charset="0"/>
              </a:rPr>
              <a:t>Optimizations: Caching, prefetching</a:t>
            </a:r>
          </a:p>
          <a:p>
            <a:r>
              <a:rPr lang="en-US" dirty="0">
                <a:latin typeface="Bahnschrift Light" panose="020B0502040204020203" pitchFamily="34" charset="0"/>
              </a:rPr>
              <a:t>Weeks 10—11: Processes</a:t>
            </a:r>
          </a:p>
          <a:p>
            <a:pPr lvl="1"/>
            <a:r>
              <a:rPr lang="en-US" dirty="0">
                <a:latin typeface="Bahnschrift Light" panose="020B0502040204020203" pitchFamily="34" charset="0"/>
              </a:rPr>
              <a:t>Management: </a:t>
            </a:r>
            <a:r>
              <a:rPr lang="en-US" dirty="0">
                <a:latin typeface="Lucida Console" panose="020B0609040504020204" pitchFamily="49" charset="0"/>
              </a:rPr>
              <a:t>fork()</a:t>
            </a:r>
            <a:r>
              <a:rPr lang="en-US" dirty="0">
                <a:latin typeface="Bahnschrift Light" panose="020B0502040204020203" pitchFamily="34" charset="0"/>
              </a:rPr>
              <a:t>, </a:t>
            </a:r>
            <a:r>
              <a:rPr lang="en-US" dirty="0">
                <a:latin typeface="Lucida Console" panose="020B0609040504020204" pitchFamily="49" charset="0"/>
              </a:rPr>
              <a:t>exec()</a:t>
            </a:r>
            <a:r>
              <a:rPr lang="en-US" dirty="0">
                <a:latin typeface="Bahnschrift Light" panose="020B0502040204020203" pitchFamily="34" charset="0"/>
              </a:rPr>
              <a:t>, </a:t>
            </a:r>
            <a:r>
              <a:rPr lang="en-US" dirty="0" err="1">
                <a:latin typeface="Lucida Console" panose="020B0609040504020204" pitchFamily="49" charset="0"/>
              </a:rPr>
              <a:t>waitpid</a:t>
            </a:r>
            <a:r>
              <a:rPr lang="en-US" dirty="0">
                <a:latin typeface="Lucida Console" panose="020B0609040504020204" pitchFamily="49" charset="0"/>
              </a:rPr>
              <a:t>()</a:t>
            </a:r>
          </a:p>
          <a:p>
            <a:pPr lvl="1"/>
            <a:r>
              <a:rPr lang="en-US" dirty="0">
                <a:latin typeface="Bahnschrift Light" panose="020B0502040204020203" pitchFamily="34" charset="0"/>
              </a:rPr>
              <a:t>Communication: File descriptors, signals</a:t>
            </a:r>
          </a:p>
          <a:p>
            <a:r>
              <a:rPr lang="en-US" dirty="0">
                <a:latin typeface="Bahnschrift Light" panose="020B0502040204020203" pitchFamily="34" charset="0"/>
              </a:rPr>
              <a:t>Weeks 12—14: Synchronization</a:t>
            </a:r>
          </a:p>
          <a:p>
            <a:pPr lvl="1"/>
            <a:r>
              <a:rPr lang="en-US" dirty="0">
                <a:latin typeface="Bahnschrift Light" panose="020B0502040204020203" pitchFamily="34" charset="0"/>
              </a:rPr>
              <a:t>Performance: Parallelism</a:t>
            </a:r>
          </a:p>
          <a:p>
            <a:pPr lvl="1"/>
            <a:r>
              <a:rPr lang="en-US" dirty="0">
                <a:latin typeface="Bahnschrift Light" panose="020B0502040204020203" pitchFamily="34" charset="0"/>
              </a:rPr>
              <a:t>Correctness: Synchronization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676D567-4DAE-1112-F27E-4249CBC120B6}"/>
              </a:ext>
            </a:extLst>
          </p:cNvPr>
          <p:cNvSpPr/>
          <p:nvPr/>
        </p:nvSpPr>
        <p:spPr>
          <a:xfrm>
            <a:off x="0" y="2858946"/>
            <a:ext cx="7155585" cy="41090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E00D676-3907-F3AC-01B2-DF8D82A5B88E}"/>
              </a:ext>
            </a:extLst>
          </p:cNvPr>
          <p:cNvSpPr txBox="1"/>
          <p:nvPr/>
        </p:nvSpPr>
        <p:spPr>
          <a:xfrm>
            <a:off x="802216" y="2875781"/>
            <a:ext cx="3592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A (simplified!) view of an x86 CPU and RAM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6DAB4AD-3BB8-4EB1-5A5A-4B3D33042702}"/>
              </a:ext>
            </a:extLst>
          </p:cNvPr>
          <p:cNvGrpSpPr/>
          <p:nvPr/>
        </p:nvGrpSpPr>
        <p:grpSpPr>
          <a:xfrm>
            <a:off x="1642151" y="5235289"/>
            <a:ext cx="1223067" cy="1123445"/>
            <a:chOff x="1930625" y="5004712"/>
            <a:chExt cx="1223067" cy="1123445"/>
          </a:xfrm>
        </p:grpSpPr>
        <p:sp>
          <p:nvSpPr>
            <p:cNvPr id="59" name="Arrow: Chevron 58">
              <a:extLst>
                <a:ext uri="{FF2B5EF4-FFF2-40B4-BE49-F238E27FC236}">
                  <a16:creationId xmlns:a16="http://schemas.microsoft.com/office/drawing/2014/main" id="{63769F18-A49E-BE2C-E6EA-2D69CACA717A}"/>
                </a:ext>
              </a:extLst>
            </p:cNvPr>
            <p:cNvSpPr/>
            <p:nvPr/>
          </p:nvSpPr>
          <p:spPr>
            <a:xfrm rot="5400000">
              <a:off x="1973209" y="5050041"/>
              <a:ext cx="1123445" cy="1032788"/>
            </a:xfrm>
            <a:prstGeom prst="chevron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67773B45-2F19-FB6A-57BA-5366C6B0A4AB}"/>
                </a:ext>
              </a:extLst>
            </p:cNvPr>
            <p:cNvSpPr txBox="1"/>
            <p:nvPr/>
          </p:nvSpPr>
          <p:spPr>
            <a:xfrm>
              <a:off x="1930625" y="5499968"/>
              <a:ext cx="1223067" cy="330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50" b="1" dirty="0">
                  <a:latin typeface="Segoe UI" panose="020B0502040204020203" pitchFamily="34" charset="0"/>
                  <a:cs typeface="Segoe UI" panose="020B0502040204020203" pitchFamily="34" charset="0"/>
                </a:rPr>
                <a:t>ALU</a:t>
              </a: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9CED2C52-123F-F304-7F0C-A79EE71B0DC0}"/>
              </a:ext>
            </a:extLst>
          </p:cNvPr>
          <p:cNvSpPr txBox="1"/>
          <p:nvPr/>
        </p:nvSpPr>
        <p:spPr>
          <a:xfrm>
            <a:off x="1637316" y="3498177"/>
            <a:ext cx="12230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50" b="1" dirty="0">
                <a:latin typeface="Segoe UI" panose="020B0502040204020203" pitchFamily="34" charset="0"/>
                <a:cs typeface="Segoe UI" panose="020B0502040204020203" pitchFamily="34" charset="0"/>
              </a:rPr>
              <a:t>Registers</a:t>
            </a:r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16371E36-6623-C1F8-C4D8-0D746FE79048}"/>
              </a:ext>
            </a:extLst>
          </p:cNvPr>
          <p:cNvGrpSpPr/>
          <p:nvPr/>
        </p:nvGrpSpPr>
        <p:grpSpPr>
          <a:xfrm>
            <a:off x="5149460" y="2871501"/>
            <a:ext cx="2093498" cy="3910742"/>
            <a:chOff x="5149460" y="2871501"/>
            <a:chExt cx="2093498" cy="3910742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97FB0597-90FA-D882-45A0-3D489655B74E}"/>
                </a:ext>
              </a:extLst>
            </p:cNvPr>
            <p:cNvGrpSpPr/>
            <p:nvPr/>
          </p:nvGrpSpPr>
          <p:grpSpPr>
            <a:xfrm>
              <a:off x="5379424" y="6007666"/>
              <a:ext cx="728804" cy="738664"/>
              <a:chOff x="521719" y="5907016"/>
              <a:chExt cx="1076445" cy="738664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F71700F-523D-B1AE-282F-CAE3B9CA6FD0}"/>
                  </a:ext>
                </a:extLst>
              </p:cNvPr>
              <p:cNvSpPr txBox="1"/>
              <p:nvPr/>
            </p:nvSpPr>
            <p:spPr>
              <a:xfrm>
                <a:off x="521719" y="6276348"/>
                <a:ext cx="1076445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6CDFBE9-975C-684F-4BA8-0BD6415B6B49}"/>
                  </a:ext>
                </a:extLst>
              </p:cNvPr>
              <p:cNvSpPr txBox="1"/>
              <p:nvPr/>
            </p:nvSpPr>
            <p:spPr>
              <a:xfrm>
                <a:off x="521719" y="5907016"/>
                <a:ext cx="1076445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2D771AC5-E1B1-3D31-9C03-D2F6FD9F783B}"/>
                </a:ext>
              </a:extLst>
            </p:cNvPr>
            <p:cNvGrpSpPr/>
            <p:nvPr/>
          </p:nvGrpSpPr>
          <p:grpSpPr>
            <a:xfrm>
              <a:off x="5381599" y="5269002"/>
              <a:ext cx="728804" cy="738664"/>
              <a:chOff x="521719" y="5907016"/>
              <a:chExt cx="1076445" cy="738664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45D00B0-2DDE-541E-A76E-CC1C61DAC6DE}"/>
                  </a:ext>
                </a:extLst>
              </p:cNvPr>
              <p:cNvSpPr txBox="1"/>
              <p:nvPr/>
            </p:nvSpPr>
            <p:spPr>
              <a:xfrm>
                <a:off x="521719" y="6276348"/>
                <a:ext cx="1076445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E7EC467-020D-9741-8B41-590E2D45E187}"/>
                  </a:ext>
                </a:extLst>
              </p:cNvPr>
              <p:cNvSpPr txBox="1"/>
              <p:nvPr/>
            </p:nvSpPr>
            <p:spPr>
              <a:xfrm>
                <a:off x="521719" y="5907016"/>
                <a:ext cx="1076445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1F70ECE2-C21F-CE59-57D7-59EB260D0F0B}"/>
                </a:ext>
              </a:extLst>
            </p:cNvPr>
            <p:cNvGrpSpPr/>
            <p:nvPr/>
          </p:nvGrpSpPr>
          <p:grpSpPr>
            <a:xfrm>
              <a:off x="5379424" y="4530338"/>
              <a:ext cx="733925" cy="738664"/>
              <a:chOff x="531251" y="5907016"/>
              <a:chExt cx="1084009" cy="738664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64021822-2B0E-78AD-F7E4-FB29D6B0D463}"/>
                  </a:ext>
                </a:extLst>
              </p:cNvPr>
              <p:cNvSpPr txBox="1"/>
              <p:nvPr/>
            </p:nvSpPr>
            <p:spPr>
              <a:xfrm>
                <a:off x="531251" y="6276348"/>
                <a:ext cx="1084009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8ECB699C-9DF9-8E01-A3F9-241A50B08D84}"/>
                  </a:ext>
                </a:extLst>
              </p:cNvPr>
              <p:cNvSpPr txBox="1"/>
              <p:nvPr/>
            </p:nvSpPr>
            <p:spPr>
              <a:xfrm>
                <a:off x="531251" y="5907016"/>
                <a:ext cx="1084009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97A8AA53-2B27-74D8-3C44-AAF02AA23681}"/>
                </a:ext>
              </a:extLst>
            </p:cNvPr>
            <p:cNvGrpSpPr/>
            <p:nvPr/>
          </p:nvGrpSpPr>
          <p:grpSpPr>
            <a:xfrm>
              <a:off x="5384545" y="3237142"/>
              <a:ext cx="728804" cy="738664"/>
              <a:chOff x="521719" y="5907016"/>
              <a:chExt cx="1076445" cy="738664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E9C6E4F6-32AF-CB87-E801-EEAFBE483F44}"/>
                  </a:ext>
                </a:extLst>
              </p:cNvPr>
              <p:cNvSpPr txBox="1"/>
              <p:nvPr/>
            </p:nvSpPr>
            <p:spPr>
              <a:xfrm>
                <a:off x="521719" y="6276348"/>
                <a:ext cx="1076445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570B2607-CB0A-ECB2-3C5C-F95E5C9421E0}"/>
                  </a:ext>
                </a:extLst>
              </p:cNvPr>
              <p:cNvSpPr txBox="1"/>
              <p:nvPr/>
            </p:nvSpPr>
            <p:spPr>
              <a:xfrm>
                <a:off x="521719" y="5907016"/>
                <a:ext cx="1076445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F533F8F-96B1-A788-8A77-FB8CA4E9AF6D}"/>
                </a:ext>
              </a:extLst>
            </p:cNvPr>
            <p:cNvSpPr txBox="1"/>
            <p:nvPr/>
          </p:nvSpPr>
          <p:spPr>
            <a:xfrm rot="5400000">
              <a:off x="5390792" y="4022465"/>
              <a:ext cx="874392" cy="4747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. . .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257BFB6-D766-4836-4559-DFAE0F9227E6}"/>
                </a:ext>
              </a:extLst>
            </p:cNvPr>
            <p:cNvSpPr txBox="1"/>
            <p:nvPr/>
          </p:nvSpPr>
          <p:spPr>
            <a:xfrm>
              <a:off x="5928356" y="6369617"/>
              <a:ext cx="11769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Segoe UI" panose="020B0502040204020203" pitchFamily="34" charset="0"/>
                  <a:cs typeface="Segoe UI" panose="020B0502040204020203" pitchFamily="34" charset="0"/>
                </a:rPr>
                <a:t>Byte 0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2DE82FBA-41AD-CE62-65BA-4C132B803ACB}"/>
                </a:ext>
              </a:extLst>
            </p:cNvPr>
            <p:cNvSpPr txBox="1"/>
            <p:nvPr/>
          </p:nvSpPr>
          <p:spPr>
            <a:xfrm>
              <a:off x="6066014" y="3233452"/>
              <a:ext cx="11769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Segoe UI" panose="020B0502040204020203" pitchFamily="34" charset="0"/>
                  <a:cs typeface="Segoe UI" panose="020B0502040204020203" pitchFamily="34" charset="0"/>
                </a:rPr>
                <a:t>Byte N-1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985A1AE9-78C2-2013-2022-4A2659994ADF}"/>
                </a:ext>
              </a:extLst>
            </p:cNvPr>
            <p:cNvSpPr txBox="1"/>
            <p:nvPr/>
          </p:nvSpPr>
          <p:spPr>
            <a:xfrm>
              <a:off x="5149460" y="2871501"/>
              <a:ext cx="12230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RAM</a:t>
              </a: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5EED2FFC-F330-E008-5372-5D9705498992}"/>
                </a:ext>
              </a:extLst>
            </p:cNvPr>
            <p:cNvSpPr/>
            <p:nvPr/>
          </p:nvSpPr>
          <p:spPr>
            <a:xfrm>
              <a:off x="5344567" y="3198727"/>
              <a:ext cx="796124" cy="3583516"/>
            </a:xfrm>
            <a:prstGeom prst="rect">
              <a:avLst/>
            </a:prstGeom>
            <a:noFill/>
            <a:ln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6563E53C-3F0F-CF61-24B6-DA207BC65882}"/>
              </a:ext>
            </a:extLst>
          </p:cNvPr>
          <p:cNvGrpSpPr/>
          <p:nvPr/>
        </p:nvGrpSpPr>
        <p:grpSpPr>
          <a:xfrm>
            <a:off x="623998" y="3793194"/>
            <a:ext cx="3274514" cy="1908473"/>
            <a:chOff x="623998" y="3793194"/>
            <a:chExt cx="3274514" cy="1908473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2C3D9C86-9BEA-A2A0-3124-403949C9C549}"/>
                </a:ext>
              </a:extLst>
            </p:cNvPr>
            <p:cNvGrpSpPr/>
            <p:nvPr/>
          </p:nvGrpSpPr>
          <p:grpSpPr>
            <a:xfrm>
              <a:off x="676030" y="3843240"/>
              <a:ext cx="1467286" cy="366443"/>
              <a:chOff x="490830" y="3919440"/>
              <a:chExt cx="1467286" cy="366443"/>
            </a:xfrm>
          </p:grpSpPr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D81E3FA9-94EF-8449-6A16-AB6398E1D0FB}"/>
                  </a:ext>
                </a:extLst>
              </p:cNvPr>
              <p:cNvSpPr txBox="1"/>
              <p:nvPr/>
            </p:nvSpPr>
            <p:spPr>
              <a:xfrm>
                <a:off x="1185405" y="3947329"/>
                <a:ext cx="772711" cy="338554"/>
              </a:xfrm>
              <a:prstGeom prst="rect">
                <a:avLst/>
              </a:prstGeom>
              <a:solidFill>
                <a:srgbClr val="FF0000"/>
              </a:solidFill>
              <a:ln w="381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BEF58546-7344-82E0-A071-0A8E7F584D7B}"/>
                  </a:ext>
                </a:extLst>
              </p:cNvPr>
              <p:cNvSpPr txBox="1"/>
              <p:nvPr/>
            </p:nvSpPr>
            <p:spPr>
              <a:xfrm>
                <a:off x="490830" y="3919440"/>
                <a:ext cx="772712" cy="3308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50" b="1" dirty="0">
                    <a:latin typeface="Lucida Console" panose="020B0609040504020204" pitchFamily="49" charset="0"/>
                    <a:cs typeface="Segoe UI" panose="020B0502040204020203" pitchFamily="34" charset="0"/>
                  </a:rPr>
                  <a:t>%</a:t>
                </a:r>
                <a:r>
                  <a:rPr lang="en-US" sz="1550" b="1" dirty="0" err="1">
                    <a:latin typeface="Lucida Console" panose="020B0609040504020204" pitchFamily="49" charset="0"/>
                    <a:cs typeface="Segoe UI" panose="020B0502040204020203" pitchFamily="34" charset="0"/>
                  </a:rPr>
                  <a:t>rax</a:t>
                </a:r>
                <a:endParaRPr lang="en-US" sz="1550" b="1" dirty="0">
                  <a:latin typeface="Lucida Console" panose="020B0609040504020204" pitchFamily="49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BBAB026B-75C5-258C-687F-CFD31065C7F1}"/>
                </a:ext>
              </a:extLst>
            </p:cNvPr>
            <p:cNvGrpSpPr/>
            <p:nvPr/>
          </p:nvGrpSpPr>
          <p:grpSpPr>
            <a:xfrm>
              <a:off x="2362756" y="3866843"/>
              <a:ext cx="1481706" cy="343218"/>
              <a:chOff x="2266335" y="3943043"/>
              <a:chExt cx="1481706" cy="343218"/>
            </a:xfrm>
          </p:grpSpPr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8D864A46-7786-8593-FE24-9819FD7C9835}"/>
                  </a:ext>
                </a:extLst>
              </p:cNvPr>
              <p:cNvSpPr txBox="1"/>
              <p:nvPr/>
            </p:nvSpPr>
            <p:spPr>
              <a:xfrm>
                <a:off x="2266335" y="3947707"/>
                <a:ext cx="772711" cy="338554"/>
              </a:xfrm>
              <a:prstGeom prst="rect">
                <a:avLst/>
              </a:prstGeom>
              <a:solidFill>
                <a:srgbClr val="990099"/>
              </a:solidFill>
              <a:ln w="381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449731C9-BB39-D685-990A-F43C813ECE3C}"/>
                  </a:ext>
                </a:extLst>
              </p:cNvPr>
              <p:cNvSpPr txBox="1"/>
              <p:nvPr/>
            </p:nvSpPr>
            <p:spPr>
              <a:xfrm>
                <a:off x="2975329" y="3943043"/>
                <a:ext cx="772712" cy="3308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50" b="1" dirty="0">
                    <a:latin typeface="Lucida Console" panose="020B0609040504020204" pitchFamily="49" charset="0"/>
                    <a:cs typeface="Segoe UI" panose="020B0502040204020203" pitchFamily="34" charset="0"/>
                  </a:rPr>
                  <a:t>%</a:t>
                </a:r>
                <a:r>
                  <a:rPr lang="en-US" sz="1550" b="1" dirty="0" err="1">
                    <a:latin typeface="Lucida Console" panose="020B0609040504020204" pitchFamily="49" charset="0"/>
                    <a:cs typeface="Segoe UI" panose="020B0502040204020203" pitchFamily="34" charset="0"/>
                  </a:rPr>
                  <a:t>rbx</a:t>
                </a:r>
                <a:endParaRPr lang="en-US" sz="1550" b="1" dirty="0">
                  <a:latin typeface="Lucida Console" panose="020B0609040504020204" pitchFamily="49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A28BFF1F-F8DA-8F50-EAC6-12E67853C6A5}"/>
                </a:ext>
              </a:extLst>
            </p:cNvPr>
            <p:cNvGrpSpPr/>
            <p:nvPr/>
          </p:nvGrpSpPr>
          <p:grpSpPr>
            <a:xfrm>
              <a:off x="623998" y="4238116"/>
              <a:ext cx="1467286" cy="366443"/>
              <a:chOff x="490830" y="3919440"/>
              <a:chExt cx="1467286" cy="366443"/>
            </a:xfrm>
          </p:grpSpPr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7396F4E1-9AD9-8300-9CE0-3CE3B1FC5D6C}"/>
                  </a:ext>
                </a:extLst>
              </p:cNvPr>
              <p:cNvSpPr txBox="1"/>
              <p:nvPr/>
            </p:nvSpPr>
            <p:spPr>
              <a:xfrm>
                <a:off x="1185405" y="3947329"/>
                <a:ext cx="772711" cy="338554"/>
              </a:xfrm>
              <a:prstGeom prst="rect">
                <a:avLst/>
              </a:prstGeom>
              <a:solidFill>
                <a:srgbClr val="FF0000"/>
              </a:solidFill>
              <a:ln w="381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3F5CEA38-E37A-E79F-4A45-25117F7E617A}"/>
                  </a:ext>
                </a:extLst>
              </p:cNvPr>
              <p:cNvSpPr txBox="1"/>
              <p:nvPr/>
            </p:nvSpPr>
            <p:spPr>
              <a:xfrm>
                <a:off x="490830" y="3919440"/>
                <a:ext cx="772712" cy="3308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50" b="1" dirty="0">
                    <a:latin typeface="Lucida Console" panose="020B0609040504020204" pitchFamily="49" charset="0"/>
                    <a:cs typeface="Segoe UI" panose="020B0502040204020203" pitchFamily="34" charset="0"/>
                  </a:rPr>
                  <a:t>%</a:t>
                </a:r>
                <a:r>
                  <a:rPr lang="en-US" sz="1550" b="1" dirty="0" err="1">
                    <a:latin typeface="Lucida Console" panose="020B0609040504020204" pitchFamily="49" charset="0"/>
                    <a:cs typeface="Segoe UI" panose="020B0502040204020203" pitchFamily="34" charset="0"/>
                  </a:rPr>
                  <a:t>rcx</a:t>
                </a:r>
                <a:endParaRPr lang="en-US" sz="1550" b="1" dirty="0">
                  <a:latin typeface="Lucida Console" panose="020B0609040504020204" pitchFamily="49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71F2ED6F-F24A-57AE-C856-EA159FFAC6AF}"/>
                </a:ext>
              </a:extLst>
            </p:cNvPr>
            <p:cNvGrpSpPr/>
            <p:nvPr/>
          </p:nvGrpSpPr>
          <p:grpSpPr>
            <a:xfrm>
              <a:off x="2416806" y="4263360"/>
              <a:ext cx="1481706" cy="343218"/>
              <a:chOff x="2266335" y="3943043"/>
              <a:chExt cx="1481706" cy="343218"/>
            </a:xfrm>
          </p:grpSpPr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3DF50D74-04A4-C263-2015-1DEEB9B82CBC}"/>
                  </a:ext>
                </a:extLst>
              </p:cNvPr>
              <p:cNvSpPr txBox="1"/>
              <p:nvPr/>
            </p:nvSpPr>
            <p:spPr>
              <a:xfrm>
                <a:off x="2266335" y="3947707"/>
                <a:ext cx="772711" cy="338554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67573527-1ABD-E93B-B7A7-4F916643823F}"/>
                  </a:ext>
                </a:extLst>
              </p:cNvPr>
              <p:cNvSpPr txBox="1"/>
              <p:nvPr/>
            </p:nvSpPr>
            <p:spPr>
              <a:xfrm>
                <a:off x="2975329" y="3943043"/>
                <a:ext cx="772712" cy="3308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50" b="1" dirty="0">
                    <a:latin typeface="Lucida Console" panose="020B0609040504020204" pitchFamily="49" charset="0"/>
                    <a:cs typeface="Segoe UI" panose="020B0502040204020203" pitchFamily="34" charset="0"/>
                  </a:rPr>
                  <a:t>%</a:t>
                </a:r>
                <a:r>
                  <a:rPr lang="en-US" sz="1550" b="1" dirty="0" err="1">
                    <a:latin typeface="Lucida Console" panose="020B0609040504020204" pitchFamily="49" charset="0"/>
                    <a:cs typeface="Segoe UI" panose="020B0502040204020203" pitchFamily="34" charset="0"/>
                  </a:rPr>
                  <a:t>rdx</a:t>
                </a:r>
                <a:endParaRPr lang="en-US" sz="1550" b="1" dirty="0">
                  <a:latin typeface="Lucida Console" panose="020B0609040504020204" pitchFamily="49" charset="0"/>
                  <a:cs typeface="Segoe UI" panose="020B0502040204020203" pitchFamily="34" charset="0"/>
                </a:endParaRPr>
              </a:p>
            </p:txBody>
          </p:sp>
        </p:grpSp>
        <p:cxnSp>
          <p:nvCxnSpPr>
            <p:cNvPr id="79" name="Connector: Elbow 78">
              <a:extLst>
                <a:ext uri="{FF2B5EF4-FFF2-40B4-BE49-F238E27FC236}">
                  <a16:creationId xmlns:a16="http://schemas.microsoft.com/office/drawing/2014/main" id="{AC2F7C66-8624-5DDF-2611-A2531DEA8188}"/>
                </a:ext>
              </a:extLst>
            </p:cNvPr>
            <p:cNvCxnSpPr>
              <a:cxnSpLocks/>
              <a:stCxn id="73" idx="2"/>
            </p:cNvCxnSpPr>
            <p:nvPr/>
          </p:nvCxnSpPr>
          <p:spPr>
            <a:xfrm rot="16200000" flipH="1">
              <a:off x="1393619" y="4915869"/>
              <a:ext cx="957574" cy="334954"/>
            </a:xfrm>
            <a:prstGeom prst="bentConnector3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nector: Elbow 79">
              <a:extLst>
                <a:ext uri="{FF2B5EF4-FFF2-40B4-BE49-F238E27FC236}">
                  <a16:creationId xmlns:a16="http://schemas.microsoft.com/office/drawing/2014/main" id="{7BDF2321-A5AB-CC88-7A06-A6FABB9BF5AB}"/>
                </a:ext>
              </a:extLst>
            </p:cNvPr>
            <p:cNvCxnSpPr>
              <a:cxnSpLocks/>
              <a:stCxn id="76" idx="2"/>
            </p:cNvCxnSpPr>
            <p:nvPr/>
          </p:nvCxnSpPr>
          <p:spPr>
            <a:xfrm rot="5400000">
              <a:off x="2142116" y="4901086"/>
              <a:ext cx="955555" cy="366538"/>
            </a:xfrm>
            <a:prstGeom prst="bentConnector3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nector: Elbow 83">
              <a:extLst>
                <a:ext uri="{FF2B5EF4-FFF2-40B4-BE49-F238E27FC236}">
                  <a16:creationId xmlns:a16="http://schemas.microsoft.com/office/drawing/2014/main" id="{70B8F1C6-2DDD-B427-5570-3E9E8BB08CD9}"/>
                </a:ext>
              </a:extLst>
            </p:cNvPr>
            <p:cNvCxnSpPr>
              <a:cxnSpLocks/>
            </p:cNvCxnSpPr>
            <p:nvPr/>
          </p:nvCxnSpPr>
          <p:spPr>
            <a:xfrm>
              <a:off x="2143316" y="4018946"/>
              <a:ext cx="44488" cy="1682721"/>
            </a:xfrm>
            <a:prstGeom prst="bentConnector2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ctor: Elbow 86">
              <a:extLst>
                <a:ext uri="{FF2B5EF4-FFF2-40B4-BE49-F238E27FC236}">
                  <a16:creationId xmlns:a16="http://schemas.microsoft.com/office/drawing/2014/main" id="{1DE3BD74-BC20-C318-18E5-275AF9D60695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2308099" y="4019344"/>
              <a:ext cx="50002" cy="1682323"/>
            </a:xfrm>
            <a:prstGeom prst="bentConnector2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C24BBC42-213F-5F37-DB3C-130873062808}"/>
                </a:ext>
              </a:extLst>
            </p:cNvPr>
            <p:cNvSpPr/>
            <p:nvPr/>
          </p:nvSpPr>
          <p:spPr>
            <a:xfrm>
              <a:off x="719777" y="3793194"/>
              <a:ext cx="3058146" cy="906632"/>
            </a:xfrm>
            <a:prstGeom prst="rect">
              <a:avLst/>
            </a:prstGeom>
            <a:noFill/>
            <a:ln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77B9CBBE-6D84-9D33-ADE2-6BF8B28952F5}"/>
              </a:ext>
            </a:extLst>
          </p:cNvPr>
          <p:cNvGrpSpPr/>
          <p:nvPr/>
        </p:nvGrpSpPr>
        <p:grpSpPr>
          <a:xfrm>
            <a:off x="3629982" y="4246510"/>
            <a:ext cx="1714585" cy="1333170"/>
            <a:chOff x="3629982" y="4246510"/>
            <a:chExt cx="1714585" cy="1333170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559FF471-7BF5-439B-ABB5-856F7F924E47}"/>
                </a:ext>
              </a:extLst>
            </p:cNvPr>
            <p:cNvSpPr txBox="1"/>
            <p:nvPr/>
          </p:nvSpPr>
          <p:spPr>
            <a:xfrm>
              <a:off x="3629982" y="4933349"/>
              <a:ext cx="1282438" cy="64633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Segoe UI" panose="020B0502040204020203" pitchFamily="34" charset="0"/>
                  <a:cs typeface="Segoe UI" panose="020B0502040204020203" pitchFamily="34" charset="0"/>
                </a:rPr>
                <a:t>RAM controller</a:t>
              </a:r>
            </a:p>
          </p:txBody>
        </p: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0B815E70-D2C1-B3C5-C164-300444832D29}"/>
                </a:ext>
              </a:extLst>
            </p:cNvPr>
            <p:cNvCxnSpPr/>
            <p:nvPr/>
          </p:nvCxnSpPr>
          <p:spPr>
            <a:xfrm>
              <a:off x="4912420" y="5235289"/>
              <a:ext cx="43214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ctor: Elbow 97">
              <a:extLst>
                <a:ext uri="{FF2B5EF4-FFF2-40B4-BE49-F238E27FC236}">
                  <a16:creationId xmlns:a16="http://schemas.microsoft.com/office/drawing/2014/main" id="{EEF416C8-F303-6BA2-50B9-59FD24DE2785}"/>
                </a:ext>
              </a:extLst>
            </p:cNvPr>
            <p:cNvCxnSpPr>
              <a:stCxn id="96" idx="3"/>
              <a:endCxn id="55" idx="0"/>
            </p:cNvCxnSpPr>
            <p:nvPr/>
          </p:nvCxnSpPr>
          <p:spPr>
            <a:xfrm>
              <a:off x="3777923" y="4246510"/>
              <a:ext cx="493278" cy="686839"/>
            </a:xfrm>
            <a:prstGeom prst="bentConnector2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0AE6C629-04DD-9B7D-AE1E-F8EE16F305CA}"/>
              </a:ext>
            </a:extLst>
          </p:cNvPr>
          <p:cNvGrpSpPr/>
          <p:nvPr/>
        </p:nvGrpSpPr>
        <p:grpSpPr>
          <a:xfrm>
            <a:off x="1061359" y="5575642"/>
            <a:ext cx="3639035" cy="1284771"/>
            <a:chOff x="1061359" y="5575642"/>
            <a:chExt cx="3639035" cy="1284771"/>
          </a:xfrm>
        </p:grpSpPr>
        <p:cxnSp>
          <p:nvCxnSpPr>
            <p:cNvPr id="104" name="Connector: Elbow 103">
              <a:extLst>
                <a:ext uri="{FF2B5EF4-FFF2-40B4-BE49-F238E27FC236}">
                  <a16:creationId xmlns:a16="http://schemas.microsoft.com/office/drawing/2014/main" id="{921712C9-A5FF-E502-B5CF-177F51CE028B}"/>
                </a:ext>
              </a:extLst>
            </p:cNvPr>
            <p:cNvCxnSpPr>
              <a:cxnSpLocks/>
              <a:stCxn id="99" idx="2"/>
            </p:cNvCxnSpPr>
            <p:nvPr/>
          </p:nvCxnSpPr>
          <p:spPr>
            <a:xfrm rot="5400000" flipH="1" flipV="1">
              <a:off x="2469968" y="4167033"/>
              <a:ext cx="821817" cy="3639035"/>
            </a:xfrm>
            <a:prstGeom prst="bentConnector4">
              <a:avLst>
                <a:gd name="adj1" fmla="val -27816"/>
                <a:gd name="adj2" fmla="val 100010"/>
              </a:avLst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FDC9D31E-0964-ED6D-7A15-EBB4246A9240}"/>
                </a:ext>
              </a:extLst>
            </p:cNvPr>
            <p:cNvSpPr txBox="1"/>
            <p:nvPr/>
          </p:nvSpPr>
          <p:spPr>
            <a:xfrm>
              <a:off x="1089779" y="6583414"/>
              <a:ext cx="361061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Segoe UI" panose="020B0502040204020203" pitchFamily="34" charset="0"/>
                  <a:cs typeface="Segoe UI" panose="020B0502040204020203" pitchFamily="34" charset="0"/>
                </a:rPr>
                <a:t>RAM controller command</a:t>
              </a: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F5E50FA4-44FE-C170-09CA-BDEF21930408}"/>
              </a:ext>
            </a:extLst>
          </p:cNvPr>
          <p:cNvGrpSpPr/>
          <p:nvPr/>
        </p:nvGrpSpPr>
        <p:grpSpPr>
          <a:xfrm>
            <a:off x="500875" y="5874239"/>
            <a:ext cx="1577768" cy="631941"/>
            <a:chOff x="500875" y="5874239"/>
            <a:chExt cx="1577768" cy="631941"/>
          </a:xfrm>
        </p:grpSpPr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92BCDC09-842C-070C-D584-A9BA66F0B60C}"/>
                </a:ext>
              </a:extLst>
            </p:cNvPr>
            <p:cNvSpPr txBox="1"/>
            <p:nvPr/>
          </p:nvSpPr>
          <p:spPr>
            <a:xfrm>
              <a:off x="500875" y="5874239"/>
              <a:ext cx="1120970" cy="5232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Instruction</a:t>
              </a:r>
            </a:p>
            <a:p>
              <a:pPr algn="ctr"/>
              <a:r>
                <a:rPr lang="en-US" sz="14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decode</a:t>
              </a:r>
            </a:p>
          </p:txBody>
        </p: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69C68162-6F29-C8C7-6FD3-65C7C5F8FC6F}"/>
                </a:ext>
              </a:extLst>
            </p:cNvPr>
            <p:cNvCxnSpPr>
              <a:cxnSpLocks/>
              <a:stCxn id="99" idx="3"/>
            </p:cNvCxnSpPr>
            <p:nvPr/>
          </p:nvCxnSpPr>
          <p:spPr>
            <a:xfrm>
              <a:off x="1621845" y="6135849"/>
              <a:ext cx="41803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68D96C9D-A873-50F9-3FA5-D3626F4189BA}"/>
                </a:ext>
              </a:extLst>
            </p:cNvPr>
            <p:cNvSpPr txBox="1"/>
            <p:nvPr/>
          </p:nvSpPr>
          <p:spPr>
            <a:xfrm>
              <a:off x="1485927" y="6154609"/>
              <a:ext cx="592716" cy="3515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en-US" sz="1200" dirty="0">
                  <a:latin typeface="Segoe UI" panose="020B0502040204020203" pitchFamily="34" charset="0"/>
                  <a:cs typeface="Segoe UI" panose="020B0502040204020203" pitchFamily="34" charset="0"/>
                </a:rPr>
                <a:t>ALU op</a:t>
              </a:r>
            </a:p>
          </p:txBody>
        </p:sp>
      </p:grpSp>
      <p:sp>
        <p:nvSpPr>
          <p:cNvPr id="121" name="Rectangle 120">
            <a:extLst>
              <a:ext uri="{FF2B5EF4-FFF2-40B4-BE49-F238E27FC236}">
                <a16:creationId xmlns:a16="http://schemas.microsoft.com/office/drawing/2014/main" id="{18105F0D-CC56-F8A7-A270-D21FBCF18E52}"/>
              </a:ext>
            </a:extLst>
          </p:cNvPr>
          <p:cNvSpPr/>
          <p:nvPr/>
        </p:nvSpPr>
        <p:spPr>
          <a:xfrm>
            <a:off x="394368" y="3545026"/>
            <a:ext cx="4695189" cy="3271942"/>
          </a:xfrm>
          <a:prstGeom prst="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C0178C7E-5C54-B413-E61B-2CBBEA0D6210}"/>
              </a:ext>
            </a:extLst>
          </p:cNvPr>
          <p:cNvSpPr txBox="1"/>
          <p:nvPr/>
        </p:nvSpPr>
        <p:spPr>
          <a:xfrm rot="16200000">
            <a:off x="-387734" y="4857152"/>
            <a:ext cx="1223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CPU</a:t>
            </a:r>
          </a:p>
        </p:txBody>
      </p: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72F27E7A-0801-A25B-5D6E-26281E6EE869}"/>
              </a:ext>
            </a:extLst>
          </p:cNvPr>
          <p:cNvGrpSpPr/>
          <p:nvPr/>
        </p:nvGrpSpPr>
        <p:grpSpPr>
          <a:xfrm>
            <a:off x="2246458" y="4699826"/>
            <a:ext cx="1138393" cy="1682038"/>
            <a:chOff x="2246458" y="4699826"/>
            <a:chExt cx="1138393" cy="1682038"/>
          </a:xfrm>
        </p:grpSpPr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4E89B8C0-03E4-6213-FD46-2578CF76D311}"/>
                </a:ext>
              </a:extLst>
            </p:cNvPr>
            <p:cNvSpPr txBox="1"/>
            <p:nvPr/>
          </p:nvSpPr>
          <p:spPr>
            <a:xfrm>
              <a:off x="2365413" y="6104865"/>
              <a:ext cx="9710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Segoe UI" panose="020B0502040204020203" pitchFamily="34" charset="0"/>
                  <a:cs typeface="Segoe UI" panose="020B0502040204020203" pitchFamily="34" charset="0"/>
                </a:rPr>
                <a:t>ALU output</a:t>
              </a:r>
            </a:p>
          </p:txBody>
        </p:sp>
        <p:cxnSp>
          <p:nvCxnSpPr>
            <p:cNvPr id="116" name="Straight Arrow Connector 115">
              <a:extLst>
                <a:ext uri="{FF2B5EF4-FFF2-40B4-BE49-F238E27FC236}">
                  <a16:creationId xmlns:a16="http://schemas.microsoft.com/office/drawing/2014/main" id="{7A548B3F-014B-C89A-1F50-71E07A4C2E6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55770" y="4699826"/>
              <a:ext cx="8318" cy="165647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60877453-79CA-67FB-59C5-3AC23C8ECE9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246458" y="6364731"/>
              <a:ext cx="1138393" cy="779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78C3D0BE-C010-845C-5D4D-F7B96DDC6CB3}"/>
              </a:ext>
            </a:extLst>
          </p:cNvPr>
          <p:cNvGrpSpPr/>
          <p:nvPr/>
        </p:nvGrpSpPr>
        <p:grpSpPr>
          <a:xfrm>
            <a:off x="3357660" y="5579680"/>
            <a:ext cx="931714" cy="792842"/>
            <a:chOff x="3357660" y="5579680"/>
            <a:chExt cx="931714" cy="792842"/>
          </a:xfrm>
        </p:grpSpPr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7B157FD0-02EE-5BBB-945A-04482106A2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57660" y="6371151"/>
              <a:ext cx="93171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Arrow Connector 131">
              <a:extLst>
                <a:ext uri="{FF2B5EF4-FFF2-40B4-BE49-F238E27FC236}">
                  <a16:creationId xmlns:a16="http://schemas.microsoft.com/office/drawing/2014/main" id="{BB9E49EC-889D-2F26-2A20-A46662F08036}"/>
                </a:ext>
              </a:extLst>
            </p:cNvPr>
            <p:cNvCxnSpPr>
              <a:cxnSpLocks/>
              <a:endCxn id="55" idx="2"/>
            </p:cNvCxnSpPr>
            <p:nvPr/>
          </p:nvCxnSpPr>
          <p:spPr>
            <a:xfrm flipV="1">
              <a:off x="4271201" y="5579680"/>
              <a:ext cx="0" cy="79284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8C28E975-A4C5-7C14-694B-6A2ADA6D9AA0}"/>
              </a:ext>
            </a:extLst>
          </p:cNvPr>
          <p:cNvSpPr txBox="1">
            <a:spLocks/>
          </p:cNvSpPr>
          <p:nvPr/>
        </p:nvSpPr>
        <p:spPr>
          <a:xfrm>
            <a:off x="7488952" y="2335602"/>
            <a:ext cx="4691640" cy="462222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Bahnschrift Light" panose="020B0502040204020203" pitchFamily="34" charset="0"/>
              </a:rPr>
              <a:t>Registers cannot store a lot of data!</a:t>
            </a:r>
          </a:p>
          <a:p>
            <a:pPr lvl="1"/>
            <a:r>
              <a:rPr lang="en-US" sz="2000" dirty="0">
                <a:latin typeface="Bahnschrift Light" panose="020B0502040204020203" pitchFamily="34" charset="0"/>
              </a:rPr>
              <a:t>A CPU only has a handful (~8—32) registers</a:t>
            </a:r>
          </a:p>
          <a:p>
            <a:pPr lvl="1"/>
            <a:r>
              <a:rPr lang="en-US" sz="2000" dirty="0">
                <a:latin typeface="Bahnschrift Light" panose="020B0502040204020203" pitchFamily="34" charset="0"/>
              </a:rPr>
              <a:t>Each register is small (e.g., 8 bytes)</a:t>
            </a:r>
          </a:p>
          <a:p>
            <a:r>
              <a:rPr lang="en-US" sz="2400" dirty="0">
                <a:latin typeface="Bahnschrift Light" panose="020B0502040204020203" pitchFamily="34" charset="0"/>
              </a:rPr>
              <a:t>RAM can store gigabytes or even terabytes of data!</a:t>
            </a:r>
          </a:p>
          <a:p>
            <a:pPr lvl="1"/>
            <a:r>
              <a:rPr lang="en-US" sz="2000" dirty="0">
                <a:latin typeface="Bahnschrift Light" panose="020B0502040204020203" pitchFamily="34" charset="0"/>
              </a:rPr>
              <a:t>However, arithmetic instructions often require at least one operand to be a register</a:t>
            </a:r>
          </a:p>
          <a:p>
            <a:pPr lvl="1"/>
            <a:r>
              <a:rPr lang="en-US" sz="2000" dirty="0">
                <a:latin typeface="Bahnschrift Light" panose="020B0502040204020203" pitchFamily="34" charset="0"/>
              </a:rPr>
              <a:t>IO devices can only read and write memory, not registers</a:t>
            </a:r>
          </a:p>
          <a:p>
            <a:r>
              <a:rPr lang="en-US" sz="2400" dirty="0">
                <a:latin typeface="Bahnschrift Light" panose="020B0502040204020203" pitchFamily="34" charset="0"/>
              </a:rPr>
              <a:t>So, a program often needs to move values between registers and RAM</a:t>
            </a:r>
          </a:p>
        </p:txBody>
      </p:sp>
    </p:spTree>
    <p:extLst>
      <p:ext uri="{BB962C8B-B14F-4D97-AF65-F5344CB8AC3E}">
        <p14:creationId xmlns:p14="http://schemas.microsoft.com/office/powerpoint/2010/main" val="102171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FC709A1-F1EA-47F1-AC15-13C4C5C1FC3D}"/>
              </a:ext>
            </a:extLst>
          </p:cNvPr>
          <p:cNvSpPr/>
          <p:nvPr/>
        </p:nvSpPr>
        <p:spPr>
          <a:xfrm>
            <a:off x="0" y="1812259"/>
            <a:ext cx="7187878" cy="1046687"/>
          </a:xfrm>
          <a:prstGeom prst="rect">
            <a:avLst/>
          </a:prstGeom>
          <a:solidFill>
            <a:srgbClr val="B4F2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5CD754-8DAD-F5D0-68AB-1BF969DB0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23" y="41032"/>
            <a:ext cx="7106855" cy="792345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Bahnschrift SemiBold" panose="020B0502040204020203" pitchFamily="34" charset="0"/>
              </a:rPr>
              <a:t>Schedule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1B029-225E-8F6E-9AE7-9D90FD281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745" y="879678"/>
            <a:ext cx="7338350" cy="6198243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latin typeface="Bahnschrift Light" panose="020B0502040204020203" pitchFamily="34" charset="0"/>
              </a:rPr>
              <a:t>Weeks 1—4: A Glimpse of the Power</a:t>
            </a:r>
          </a:p>
          <a:p>
            <a:pPr lvl="1"/>
            <a:r>
              <a:rPr lang="en-US" dirty="0">
                <a:latin typeface="Bahnschrift Light" panose="020B0502040204020203" pitchFamily="34" charset="0"/>
              </a:rPr>
              <a:t>Overview: OSes, user-level programs, hardware</a:t>
            </a:r>
          </a:p>
          <a:p>
            <a:pPr lvl="1"/>
            <a:r>
              <a:rPr lang="en-US" dirty="0">
                <a:latin typeface="Bahnschrift Light" panose="020B0502040204020203" pitchFamily="34" charset="0"/>
              </a:rPr>
              <a:t>C++: Abstractions, toolchains, debugging</a:t>
            </a:r>
          </a:p>
          <a:p>
            <a:r>
              <a:rPr lang="en-US" dirty="0">
                <a:latin typeface="Bahnschrift Light" panose="020B0502040204020203" pitchFamily="34" charset="0"/>
              </a:rPr>
              <a:t>Week 5: CPUs</a:t>
            </a:r>
          </a:p>
          <a:p>
            <a:pPr lvl="1"/>
            <a:r>
              <a:rPr lang="en-US" dirty="0">
                <a:latin typeface="Bahnschrift Light" panose="020B0502040204020203" pitchFamily="34" charset="0"/>
              </a:rPr>
              <a:t>Architecture: CPU design</a:t>
            </a:r>
          </a:p>
          <a:p>
            <a:pPr lvl="1"/>
            <a:r>
              <a:rPr lang="en-US" dirty="0">
                <a:latin typeface="Bahnschrift Light" panose="020B0502040204020203" pitchFamily="34" charset="0"/>
              </a:rPr>
              <a:t>Programming: Assembly instructions</a:t>
            </a:r>
          </a:p>
          <a:p>
            <a:r>
              <a:rPr lang="en-US" dirty="0">
                <a:latin typeface="Bahnschrift Light" panose="020B0502040204020203" pitchFamily="34" charset="0"/>
              </a:rPr>
              <a:t>Weeks 6—7: Kernels</a:t>
            </a:r>
          </a:p>
          <a:p>
            <a:pPr lvl="1"/>
            <a:r>
              <a:rPr lang="en-US" dirty="0">
                <a:latin typeface="Bahnschrift Light" panose="020B0502040204020203" pitchFamily="34" charset="0"/>
              </a:rPr>
              <a:t>Abstractions: Processes, virtual memory, </a:t>
            </a:r>
            <a:r>
              <a:rPr lang="en-US" dirty="0" err="1">
                <a:latin typeface="Bahnschrift Light" panose="020B0502040204020203" pitchFamily="34" charset="0"/>
              </a:rPr>
              <a:t>syscalls</a:t>
            </a:r>
            <a:endParaRPr lang="en-US" dirty="0">
              <a:latin typeface="Bahnschrift Light" panose="020B0502040204020203" pitchFamily="34" charset="0"/>
            </a:endParaRPr>
          </a:p>
          <a:p>
            <a:pPr lvl="1"/>
            <a:r>
              <a:rPr lang="en-US" dirty="0">
                <a:latin typeface="Bahnschrift Light" panose="020B0502040204020203" pitchFamily="34" charset="0"/>
              </a:rPr>
              <a:t>Hardware support: MMUs, interrupts, exceptions</a:t>
            </a:r>
          </a:p>
          <a:p>
            <a:r>
              <a:rPr lang="en-US" dirty="0">
                <a:latin typeface="Bahnschrift Light" panose="020B0502040204020203" pitchFamily="34" charset="0"/>
              </a:rPr>
              <a:t>Weeks 8—9: Storage</a:t>
            </a:r>
          </a:p>
          <a:p>
            <a:pPr lvl="1"/>
            <a:r>
              <a:rPr lang="en-US" dirty="0">
                <a:latin typeface="Bahnschrift Light" panose="020B0502040204020203" pitchFamily="34" charset="0"/>
              </a:rPr>
              <a:t>OS abstractions: File descriptors, </a:t>
            </a:r>
            <a:r>
              <a:rPr lang="en-US" dirty="0" err="1">
                <a:latin typeface="Bahnschrift Light" panose="020B0502040204020203" pitchFamily="34" charset="0"/>
              </a:rPr>
              <a:t>syscalls</a:t>
            </a:r>
            <a:endParaRPr lang="en-US" dirty="0">
              <a:latin typeface="Bahnschrift Light" panose="020B0502040204020203" pitchFamily="34" charset="0"/>
            </a:endParaRPr>
          </a:p>
          <a:p>
            <a:pPr lvl="1"/>
            <a:r>
              <a:rPr lang="en-US" dirty="0">
                <a:latin typeface="Bahnschrift Light" panose="020B0502040204020203" pitchFamily="34" charset="0"/>
              </a:rPr>
              <a:t>Optimizations: Caching, prefetching</a:t>
            </a:r>
          </a:p>
          <a:p>
            <a:r>
              <a:rPr lang="en-US" dirty="0">
                <a:latin typeface="Bahnschrift Light" panose="020B0502040204020203" pitchFamily="34" charset="0"/>
              </a:rPr>
              <a:t>Weeks 10—11: Processes</a:t>
            </a:r>
          </a:p>
          <a:p>
            <a:pPr lvl="1"/>
            <a:r>
              <a:rPr lang="en-US" dirty="0">
                <a:latin typeface="Bahnschrift Light" panose="020B0502040204020203" pitchFamily="34" charset="0"/>
              </a:rPr>
              <a:t>Management: </a:t>
            </a:r>
            <a:r>
              <a:rPr lang="en-US" dirty="0">
                <a:latin typeface="Lucida Console" panose="020B0609040504020204" pitchFamily="49" charset="0"/>
              </a:rPr>
              <a:t>fork()</a:t>
            </a:r>
            <a:r>
              <a:rPr lang="en-US" dirty="0">
                <a:latin typeface="Bahnschrift Light" panose="020B0502040204020203" pitchFamily="34" charset="0"/>
              </a:rPr>
              <a:t>, </a:t>
            </a:r>
            <a:r>
              <a:rPr lang="en-US" dirty="0">
                <a:latin typeface="Lucida Console" panose="020B0609040504020204" pitchFamily="49" charset="0"/>
              </a:rPr>
              <a:t>exec()</a:t>
            </a:r>
            <a:r>
              <a:rPr lang="en-US" dirty="0">
                <a:latin typeface="Bahnschrift Light" panose="020B0502040204020203" pitchFamily="34" charset="0"/>
              </a:rPr>
              <a:t>, </a:t>
            </a:r>
            <a:r>
              <a:rPr lang="en-US" dirty="0" err="1">
                <a:latin typeface="Lucida Console" panose="020B0609040504020204" pitchFamily="49" charset="0"/>
              </a:rPr>
              <a:t>waitpid</a:t>
            </a:r>
            <a:r>
              <a:rPr lang="en-US" dirty="0">
                <a:latin typeface="Lucida Console" panose="020B0609040504020204" pitchFamily="49" charset="0"/>
              </a:rPr>
              <a:t>()</a:t>
            </a:r>
          </a:p>
          <a:p>
            <a:pPr lvl="1"/>
            <a:r>
              <a:rPr lang="en-US" dirty="0">
                <a:latin typeface="Bahnschrift Light" panose="020B0502040204020203" pitchFamily="34" charset="0"/>
              </a:rPr>
              <a:t>Communication: File descriptors, signals</a:t>
            </a:r>
          </a:p>
          <a:p>
            <a:r>
              <a:rPr lang="en-US" dirty="0">
                <a:latin typeface="Bahnschrift Light" panose="020B0502040204020203" pitchFamily="34" charset="0"/>
              </a:rPr>
              <a:t>Weeks 12—14: Synchronization</a:t>
            </a:r>
          </a:p>
          <a:p>
            <a:pPr lvl="1"/>
            <a:r>
              <a:rPr lang="en-US" dirty="0">
                <a:latin typeface="Bahnschrift Light" panose="020B0502040204020203" pitchFamily="34" charset="0"/>
              </a:rPr>
              <a:t>Performance: Parallelism</a:t>
            </a:r>
          </a:p>
          <a:p>
            <a:pPr lvl="1"/>
            <a:r>
              <a:rPr lang="en-US" dirty="0">
                <a:latin typeface="Bahnschrift Light" panose="020B0502040204020203" pitchFamily="34" charset="0"/>
              </a:rPr>
              <a:t>Correctness: Synchronization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676D567-4DAE-1112-F27E-4249CBC120B6}"/>
              </a:ext>
            </a:extLst>
          </p:cNvPr>
          <p:cNvSpPr/>
          <p:nvPr/>
        </p:nvSpPr>
        <p:spPr>
          <a:xfrm>
            <a:off x="0" y="2858946"/>
            <a:ext cx="7155585" cy="41090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E00D676-3907-F3AC-01B2-DF8D82A5B88E}"/>
              </a:ext>
            </a:extLst>
          </p:cNvPr>
          <p:cNvSpPr txBox="1"/>
          <p:nvPr/>
        </p:nvSpPr>
        <p:spPr>
          <a:xfrm>
            <a:off x="802216" y="2875781"/>
            <a:ext cx="3592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A (simplified!) view of an x86 CPU and RAM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6DAB4AD-3BB8-4EB1-5A5A-4B3D33042702}"/>
              </a:ext>
            </a:extLst>
          </p:cNvPr>
          <p:cNvGrpSpPr/>
          <p:nvPr/>
        </p:nvGrpSpPr>
        <p:grpSpPr>
          <a:xfrm>
            <a:off x="1642151" y="5235289"/>
            <a:ext cx="1223067" cy="1123445"/>
            <a:chOff x="1930625" y="5004712"/>
            <a:chExt cx="1223067" cy="1123445"/>
          </a:xfrm>
        </p:grpSpPr>
        <p:sp>
          <p:nvSpPr>
            <p:cNvPr id="59" name="Arrow: Chevron 58">
              <a:extLst>
                <a:ext uri="{FF2B5EF4-FFF2-40B4-BE49-F238E27FC236}">
                  <a16:creationId xmlns:a16="http://schemas.microsoft.com/office/drawing/2014/main" id="{63769F18-A49E-BE2C-E6EA-2D69CACA717A}"/>
                </a:ext>
              </a:extLst>
            </p:cNvPr>
            <p:cNvSpPr/>
            <p:nvPr/>
          </p:nvSpPr>
          <p:spPr>
            <a:xfrm rot="5400000">
              <a:off x="1973209" y="5050041"/>
              <a:ext cx="1123445" cy="1032788"/>
            </a:xfrm>
            <a:prstGeom prst="chevron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67773B45-2F19-FB6A-57BA-5366C6B0A4AB}"/>
                </a:ext>
              </a:extLst>
            </p:cNvPr>
            <p:cNvSpPr txBox="1"/>
            <p:nvPr/>
          </p:nvSpPr>
          <p:spPr>
            <a:xfrm>
              <a:off x="1930625" y="5499968"/>
              <a:ext cx="1223067" cy="330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50" b="1" dirty="0">
                  <a:latin typeface="Segoe UI" panose="020B0502040204020203" pitchFamily="34" charset="0"/>
                  <a:cs typeface="Segoe UI" panose="020B0502040204020203" pitchFamily="34" charset="0"/>
                </a:rPr>
                <a:t>ALU</a:t>
              </a: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9CED2C52-123F-F304-7F0C-A79EE71B0DC0}"/>
              </a:ext>
            </a:extLst>
          </p:cNvPr>
          <p:cNvSpPr txBox="1"/>
          <p:nvPr/>
        </p:nvSpPr>
        <p:spPr>
          <a:xfrm>
            <a:off x="1637316" y="3498177"/>
            <a:ext cx="12230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50" b="1" dirty="0">
                <a:latin typeface="Segoe UI" panose="020B0502040204020203" pitchFamily="34" charset="0"/>
                <a:cs typeface="Segoe UI" panose="020B0502040204020203" pitchFamily="34" charset="0"/>
              </a:rPr>
              <a:t>Registers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71700F-523D-B1AE-282F-CAE3B9CA6FD0}"/>
              </a:ext>
            </a:extLst>
          </p:cNvPr>
          <p:cNvSpPr txBox="1"/>
          <p:nvPr/>
        </p:nvSpPr>
        <p:spPr>
          <a:xfrm>
            <a:off x="5379424" y="6376998"/>
            <a:ext cx="72880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6CDFBE9-975C-684F-4BA8-0BD6415B6B49}"/>
              </a:ext>
            </a:extLst>
          </p:cNvPr>
          <p:cNvSpPr txBox="1"/>
          <p:nvPr/>
        </p:nvSpPr>
        <p:spPr>
          <a:xfrm>
            <a:off x="5379424" y="6007666"/>
            <a:ext cx="72880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45D00B0-2DDE-541E-A76E-CC1C61DAC6DE}"/>
              </a:ext>
            </a:extLst>
          </p:cNvPr>
          <p:cNvSpPr txBox="1"/>
          <p:nvPr/>
        </p:nvSpPr>
        <p:spPr>
          <a:xfrm>
            <a:off x="5381599" y="5638334"/>
            <a:ext cx="72880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E7EC467-020D-9741-8B41-590E2D45E187}"/>
              </a:ext>
            </a:extLst>
          </p:cNvPr>
          <p:cNvSpPr txBox="1"/>
          <p:nvPr/>
        </p:nvSpPr>
        <p:spPr>
          <a:xfrm>
            <a:off x="5381599" y="5269002"/>
            <a:ext cx="72880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F70ECE2-C21F-CE59-57D7-59EB260D0F0B}"/>
              </a:ext>
            </a:extLst>
          </p:cNvPr>
          <p:cNvGrpSpPr/>
          <p:nvPr/>
        </p:nvGrpSpPr>
        <p:grpSpPr>
          <a:xfrm>
            <a:off x="5379424" y="4530338"/>
            <a:ext cx="733925" cy="738664"/>
            <a:chOff x="531251" y="5907016"/>
            <a:chExt cx="1084009" cy="738664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4021822-2B0E-78AD-F7E4-FB29D6B0D463}"/>
                </a:ext>
              </a:extLst>
            </p:cNvPr>
            <p:cNvSpPr txBox="1"/>
            <p:nvPr/>
          </p:nvSpPr>
          <p:spPr>
            <a:xfrm>
              <a:off x="531251" y="6276348"/>
              <a:ext cx="108400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ECB699C-9DF9-8E01-A3F9-241A50B08D84}"/>
                </a:ext>
              </a:extLst>
            </p:cNvPr>
            <p:cNvSpPr txBox="1"/>
            <p:nvPr/>
          </p:nvSpPr>
          <p:spPr>
            <a:xfrm>
              <a:off x="531251" y="5907016"/>
              <a:ext cx="108400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7A8AA53-2B27-74D8-3C44-AAF02AA23681}"/>
              </a:ext>
            </a:extLst>
          </p:cNvPr>
          <p:cNvGrpSpPr/>
          <p:nvPr/>
        </p:nvGrpSpPr>
        <p:grpSpPr>
          <a:xfrm>
            <a:off x="5384545" y="3237142"/>
            <a:ext cx="728804" cy="738664"/>
            <a:chOff x="521719" y="5907016"/>
            <a:chExt cx="1076445" cy="738664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9C6E4F6-32AF-CB87-E801-EEAFBE483F44}"/>
                </a:ext>
              </a:extLst>
            </p:cNvPr>
            <p:cNvSpPr txBox="1"/>
            <p:nvPr/>
          </p:nvSpPr>
          <p:spPr>
            <a:xfrm>
              <a:off x="521719" y="6276348"/>
              <a:ext cx="1076445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70B2607-CB0A-ECB2-3C5C-F95E5C9421E0}"/>
                </a:ext>
              </a:extLst>
            </p:cNvPr>
            <p:cNvSpPr txBox="1"/>
            <p:nvPr/>
          </p:nvSpPr>
          <p:spPr>
            <a:xfrm>
              <a:off x="521719" y="5907016"/>
              <a:ext cx="1076445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1F533F8F-96B1-A788-8A77-FB8CA4E9AF6D}"/>
              </a:ext>
            </a:extLst>
          </p:cNvPr>
          <p:cNvSpPr txBox="1"/>
          <p:nvPr/>
        </p:nvSpPr>
        <p:spPr>
          <a:xfrm rot="5400000">
            <a:off x="5390792" y="4022465"/>
            <a:ext cx="874392" cy="474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. . 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257BFB6-D766-4836-4559-DFAE0F9227E6}"/>
              </a:ext>
            </a:extLst>
          </p:cNvPr>
          <p:cNvSpPr txBox="1"/>
          <p:nvPr/>
        </p:nvSpPr>
        <p:spPr>
          <a:xfrm>
            <a:off x="5928356" y="6369617"/>
            <a:ext cx="117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Byte 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DE82FBA-41AD-CE62-65BA-4C132B803ACB}"/>
              </a:ext>
            </a:extLst>
          </p:cNvPr>
          <p:cNvSpPr txBox="1"/>
          <p:nvPr/>
        </p:nvSpPr>
        <p:spPr>
          <a:xfrm>
            <a:off x="6066014" y="3233452"/>
            <a:ext cx="117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Byte N-1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85A1AE9-78C2-2013-2022-4A2659994ADF}"/>
              </a:ext>
            </a:extLst>
          </p:cNvPr>
          <p:cNvSpPr txBox="1"/>
          <p:nvPr/>
        </p:nvSpPr>
        <p:spPr>
          <a:xfrm>
            <a:off x="5149460" y="2871501"/>
            <a:ext cx="1223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RAM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5EED2FFC-F330-E008-5372-5D9705498992}"/>
              </a:ext>
            </a:extLst>
          </p:cNvPr>
          <p:cNvSpPr/>
          <p:nvPr/>
        </p:nvSpPr>
        <p:spPr>
          <a:xfrm>
            <a:off x="5344567" y="3198727"/>
            <a:ext cx="796124" cy="3583516"/>
          </a:xfrm>
          <a:prstGeom prst="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6563E53C-3F0F-CF61-24B6-DA207BC65882}"/>
              </a:ext>
            </a:extLst>
          </p:cNvPr>
          <p:cNvGrpSpPr/>
          <p:nvPr/>
        </p:nvGrpSpPr>
        <p:grpSpPr>
          <a:xfrm>
            <a:off x="623998" y="3793194"/>
            <a:ext cx="3274514" cy="1908473"/>
            <a:chOff x="623998" y="3793194"/>
            <a:chExt cx="3274514" cy="1908473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2C3D9C86-9BEA-A2A0-3124-403949C9C549}"/>
                </a:ext>
              </a:extLst>
            </p:cNvPr>
            <p:cNvGrpSpPr/>
            <p:nvPr/>
          </p:nvGrpSpPr>
          <p:grpSpPr>
            <a:xfrm>
              <a:off x="676030" y="3843240"/>
              <a:ext cx="1467286" cy="366443"/>
              <a:chOff x="490830" y="3919440"/>
              <a:chExt cx="1467286" cy="366443"/>
            </a:xfrm>
          </p:grpSpPr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D81E3FA9-94EF-8449-6A16-AB6398E1D0FB}"/>
                  </a:ext>
                </a:extLst>
              </p:cNvPr>
              <p:cNvSpPr txBox="1"/>
              <p:nvPr/>
            </p:nvSpPr>
            <p:spPr>
              <a:xfrm>
                <a:off x="1185405" y="3947329"/>
                <a:ext cx="772711" cy="338554"/>
              </a:xfrm>
              <a:prstGeom prst="rect">
                <a:avLst/>
              </a:prstGeom>
              <a:solidFill>
                <a:srgbClr val="FF0000"/>
              </a:solidFill>
              <a:ln w="381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BEF58546-7344-82E0-A071-0A8E7F584D7B}"/>
                  </a:ext>
                </a:extLst>
              </p:cNvPr>
              <p:cNvSpPr txBox="1"/>
              <p:nvPr/>
            </p:nvSpPr>
            <p:spPr>
              <a:xfrm>
                <a:off x="490830" y="3919440"/>
                <a:ext cx="772712" cy="3308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50" b="1" dirty="0">
                    <a:latin typeface="Lucida Console" panose="020B0609040504020204" pitchFamily="49" charset="0"/>
                    <a:cs typeface="Segoe UI" panose="020B0502040204020203" pitchFamily="34" charset="0"/>
                  </a:rPr>
                  <a:t>%</a:t>
                </a:r>
                <a:r>
                  <a:rPr lang="en-US" sz="1550" b="1" dirty="0" err="1">
                    <a:latin typeface="Lucida Console" panose="020B0609040504020204" pitchFamily="49" charset="0"/>
                    <a:cs typeface="Segoe UI" panose="020B0502040204020203" pitchFamily="34" charset="0"/>
                  </a:rPr>
                  <a:t>rax</a:t>
                </a:r>
                <a:endParaRPr lang="en-US" sz="1550" b="1" dirty="0">
                  <a:latin typeface="Lucida Console" panose="020B0609040504020204" pitchFamily="49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BBAB026B-75C5-258C-687F-CFD31065C7F1}"/>
                </a:ext>
              </a:extLst>
            </p:cNvPr>
            <p:cNvGrpSpPr/>
            <p:nvPr/>
          </p:nvGrpSpPr>
          <p:grpSpPr>
            <a:xfrm>
              <a:off x="2362756" y="3866843"/>
              <a:ext cx="1481706" cy="343218"/>
              <a:chOff x="2266335" y="3943043"/>
              <a:chExt cx="1481706" cy="343218"/>
            </a:xfrm>
          </p:grpSpPr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8D864A46-7786-8593-FE24-9819FD7C9835}"/>
                  </a:ext>
                </a:extLst>
              </p:cNvPr>
              <p:cNvSpPr txBox="1"/>
              <p:nvPr/>
            </p:nvSpPr>
            <p:spPr>
              <a:xfrm>
                <a:off x="2266335" y="3947707"/>
                <a:ext cx="772711" cy="338554"/>
              </a:xfrm>
              <a:prstGeom prst="rect">
                <a:avLst/>
              </a:prstGeom>
              <a:solidFill>
                <a:srgbClr val="990099"/>
              </a:solidFill>
              <a:ln w="381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449731C9-BB39-D685-990A-F43C813ECE3C}"/>
                  </a:ext>
                </a:extLst>
              </p:cNvPr>
              <p:cNvSpPr txBox="1"/>
              <p:nvPr/>
            </p:nvSpPr>
            <p:spPr>
              <a:xfrm>
                <a:off x="2975329" y="3943043"/>
                <a:ext cx="772712" cy="3308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50" b="1" dirty="0">
                    <a:latin typeface="Lucida Console" panose="020B0609040504020204" pitchFamily="49" charset="0"/>
                    <a:cs typeface="Segoe UI" panose="020B0502040204020203" pitchFamily="34" charset="0"/>
                  </a:rPr>
                  <a:t>%</a:t>
                </a:r>
                <a:r>
                  <a:rPr lang="en-US" sz="1550" b="1" dirty="0" err="1">
                    <a:latin typeface="Lucida Console" panose="020B0609040504020204" pitchFamily="49" charset="0"/>
                    <a:cs typeface="Segoe UI" panose="020B0502040204020203" pitchFamily="34" charset="0"/>
                  </a:rPr>
                  <a:t>rbx</a:t>
                </a:r>
                <a:endParaRPr lang="en-US" sz="1550" b="1" dirty="0">
                  <a:latin typeface="Lucida Console" panose="020B0609040504020204" pitchFamily="49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A28BFF1F-F8DA-8F50-EAC6-12E67853C6A5}"/>
                </a:ext>
              </a:extLst>
            </p:cNvPr>
            <p:cNvGrpSpPr/>
            <p:nvPr/>
          </p:nvGrpSpPr>
          <p:grpSpPr>
            <a:xfrm>
              <a:off x="623998" y="4238116"/>
              <a:ext cx="1467286" cy="366443"/>
              <a:chOff x="490830" y="3919440"/>
              <a:chExt cx="1467286" cy="366443"/>
            </a:xfrm>
          </p:grpSpPr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7396F4E1-9AD9-8300-9CE0-3CE3B1FC5D6C}"/>
                  </a:ext>
                </a:extLst>
              </p:cNvPr>
              <p:cNvSpPr txBox="1"/>
              <p:nvPr/>
            </p:nvSpPr>
            <p:spPr>
              <a:xfrm>
                <a:off x="1185405" y="3947329"/>
                <a:ext cx="772711" cy="338554"/>
              </a:xfrm>
              <a:prstGeom prst="rect">
                <a:avLst/>
              </a:prstGeom>
              <a:solidFill>
                <a:srgbClr val="FF0000"/>
              </a:solidFill>
              <a:ln w="381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3F5CEA38-E37A-E79F-4A45-25117F7E617A}"/>
                  </a:ext>
                </a:extLst>
              </p:cNvPr>
              <p:cNvSpPr txBox="1"/>
              <p:nvPr/>
            </p:nvSpPr>
            <p:spPr>
              <a:xfrm>
                <a:off x="490830" y="3919440"/>
                <a:ext cx="772712" cy="3308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50" b="1" dirty="0">
                    <a:latin typeface="Lucida Console" panose="020B0609040504020204" pitchFamily="49" charset="0"/>
                    <a:cs typeface="Segoe UI" panose="020B0502040204020203" pitchFamily="34" charset="0"/>
                  </a:rPr>
                  <a:t>%</a:t>
                </a:r>
                <a:r>
                  <a:rPr lang="en-US" sz="1550" b="1" dirty="0" err="1">
                    <a:latin typeface="Lucida Console" panose="020B0609040504020204" pitchFamily="49" charset="0"/>
                    <a:cs typeface="Segoe UI" panose="020B0502040204020203" pitchFamily="34" charset="0"/>
                  </a:rPr>
                  <a:t>rcx</a:t>
                </a:r>
                <a:endParaRPr lang="en-US" sz="1550" b="1" dirty="0">
                  <a:latin typeface="Lucida Console" panose="020B0609040504020204" pitchFamily="49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71F2ED6F-F24A-57AE-C856-EA159FFAC6AF}"/>
                </a:ext>
              </a:extLst>
            </p:cNvPr>
            <p:cNvGrpSpPr/>
            <p:nvPr/>
          </p:nvGrpSpPr>
          <p:grpSpPr>
            <a:xfrm>
              <a:off x="2416806" y="4263360"/>
              <a:ext cx="1481706" cy="343218"/>
              <a:chOff x="2266335" y="3943043"/>
              <a:chExt cx="1481706" cy="343218"/>
            </a:xfrm>
          </p:grpSpPr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3DF50D74-04A4-C263-2015-1DEEB9B82CBC}"/>
                  </a:ext>
                </a:extLst>
              </p:cNvPr>
              <p:cNvSpPr txBox="1"/>
              <p:nvPr/>
            </p:nvSpPr>
            <p:spPr>
              <a:xfrm>
                <a:off x="2266335" y="3947707"/>
                <a:ext cx="772711" cy="338554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67573527-1ABD-E93B-B7A7-4F916643823F}"/>
                  </a:ext>
                </a:extLst>
              </p:cNvPr>
              <p:cNvSpPr txBox="1"/>
              <p:nvPr/>
            </p:nvSpPr>
            <p:spPr>
              <a:xfrm>
                <a:off x="2975329" y="3943043"/>
                <a:ext cx="772712" cy="3308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50" b="1" dirty="0">
                    <a:latin typeface="Lucida Console" panose="020B0609040504020204" pitchFamily="49" charset="0"/>
                    <a:cs typeface="Segoe UI" panose="020B0502040204020203" pitchFamily="34" charset="0"/>
                  </a:rPr>
                  <a:t>%</a:t>
                </a:r>
                <a:r>
                  <a:rPr lang="en-US" sz="1550" b="1" dirty="0" err="1">
                    <a:latin typeface="Lucida Console" panose="020B0609040504020204" pitchFamily="49" charset="0"/>
                    <a:cs typeface="Segoe UI" panose="020B0502040204020203" pitchFamily="34" charset="0"/>
                  </a:rPr>
                  <a:t>rdx</a:t>
                </a:r>
                <a:endParaRPr lang="en-US" sz="1550" b="1" dirty="0">
                  <a:latin typeface="Lucida Console" panose="020B0609040504020204" pitchFamily="49" charset="0"/>
                  <a:cs typeface="Segoe UI" panose="020B0502040204020203" pitchFamily="34" charset="0"/>
                </a:endParaRPr>
              </a:p>
            </p:txBody>
          </p:sp>
        </p:grpSp>
        <p:cxnSp>
          <p:nvCxnSpPr>
            <p:cNvPr id="79" name="Connector: Elbow 78">
              <a:extLst>
                <a:ext uri="{FF2B5EF4-FFF2-40B4-BE49-F238E27FC236}">
                  <a16:creationId xmlns:a16="http://schemas.microsoft.com/office/drawing/2014/main" id="{AC2F7C66-8624-5DDF-2611-A2531DEA8188}"/>
                </a:ext>
              </a:extLst>
            </p:cNvPr>
            <p:cNvCxnSpPr>
              <a:cxnSpLocks/>
              <a:stCxn id="73" idx="2"/>
            </p:cNvCxnSpPr>
            <p:nvPr/>
          </p:nvCxnSpPr>
          <p:spPr>
            <a:xfrm rot="16200000" flipH="1">
              <a:off x="1393619" y="4915869"/>
              <a:ext cx="957574" cy="334954"/>
            </a:xfrm>
            <a:prstGeom prst="bentConnector3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nector: Elbow 79">
              <a:extLst>
                <a:ext uri="{FF2B5EF4-FFF2-40B4-BE49-F238E27FC236}">
                  <a16:creationId xmlns:a16="http://schemas.microsoft.com/office/drawing/2014/main" id="{7BDF2321-A5AB-CC88-7A06-A6FABB9BF5AB}"/>
                </a:ext>
              </a:extLst>
            </p:cNvPr>
            <p:cNvCxnSpPr>
              <a:cxnSpLocks/>
              <a:stCxn id="76" idx="2"/>
            </p:cNvCxnSpPr>
            <p:nvPr/>
          </p:nvCxnSpPr>
          <p:spPr>
            <a:xfrm rot="5400000">
              <a:off x="2142116" y="4901086"/>
              <a:ext cx="955555" cy="366538"/>
            </a:xfrm>
            <a:prstGeom prst="bentConnector3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nector: Elbow 83">
              <a:extLst>
                <a:ext uri="{FF2B5EF4-FFF2-40B4-BE49-F238E27FC236}">
                  <a16:creationId xmlns:a16="http://schemas.microsoft.com/office/drawing/2014/main" id="{70B8F1C6-2DDD-B427-5570-3E9E8BB08CD9}"/>
                </a:ext>
              </a:extLst>
            </p:cNvPr>
            <p:cNvCxnSpPr>
              <a:cxnSpLocks/>
            </p:cNvCxnSpPr>
            <p:nvPr/>
          </p:nvCxnSpPr>
          <p:spPr>
            <a:xfrm>
              <a:off x="2143316" y="4018946"/>
              <a:ext cx="44488" cy="1682721"/>
            </a:xfrm>
            <a:prstGeom prst="bentConnector2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ctor: Elbow 86">
              <a:extLst>
                <a:ext uri="{FF2B5EF4-FFF2-40B4-BE49-F238E27FC236}">
                  <a16:creationId xmlns:a16="http://schemas.microsoft.com/office/drawing/2014/main" id="{1DE3BD74-BC20-C318-18E5-275AF9D60695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2308099" y="4019344"/>
              <a:ext cx="50002" cy="1682323"/>
            </a:xfrm>
            <a:prstGeom prst="bentConnector2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C24BBC42-213F-5F37-DB3C-130873062808}"/>
                </a:ext>
              </a:extLst>
            </p:cNvPr>
            <p:cNvSpPr/>
            <p:nvPr/>
          </p:nvSpPr>
          <p:spPr>
            <a:xfrm>
              <a:off x="719777" y="3793194"/>
              <a:ext cx="3058146" cy="906632"/>
            </a:xfrm>
            <a:prstGeom prst="rect">
              <a:avLst/>
            </a:prstGeom>
            <a:noFill/>
            <a:ln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77B9CBBE-6D84-9D33-ADE2-6BF8B28952F5}"/>
              </a:ext>
            </a:extLst>
          </p:cNvPr>
          <p:cNvGrpSpPr/>
          <p:nvPr/>
        </p:nvGrpSpPr>
        <p:grpSpPr>
          <a:xfrm>
            <a:off x="3629982" y="4246510"/>
            <a:ext cx="1714585" cy="1333170"/>
            <a:chOff x="3629982" y="4246510"/>
            <a:chExt cx="1714585" cy="1333170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559FF471-7BF5-439B-ABB5-856F7F924E47}"/>
                </a:ext>
              </a:extLst>
            </p:cNvPr>
            <p:cNvSpPr txBox="1"/>
            <p:nvPr/>
          </p:nvSpPr>
          <p:spPr>
            <a:xfrm>
              <a:off x="3629982" y="4933349"/>
              <a:ext cx="1282438" cy="64633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Segoe UI" panose="020B0502040204020203" pitchFamily="34" charset="0"/>
                  <a:cs typeface="Segoe UI" panose="020B0502040204020203" pitchFamily="34" charset="0"/>
                </a:rPr>
                <a:t>RAM controller</a:t>
              </a:r>
            </a:p>
          </p:txBody>
        </p: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0B815E70-D2C1-B3C5-C164-300444832D29}"/>
                </a:ext>
              </a:extLst>
            </p:cNvPr>
            <p:cNvCxnSpPr/>
            <p:nvPr/>
          </p:nvCxnSpPr>
          <p:spPr>
            <a:xfrm>
              <a:off x="4912420" y="5235289"/>
              <a:ext cx="43214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ctor: Elbow 97">
              <a:extLst>
                <a:ext uri="{FF2B5EF4-FFF2-40B4-BE49-F238E27FC236}">
                  <a16:creationId xmlns:a16="http://schemas.microsoft.com/office/drawing/2014/main" id="{EEF416C8-F303-6BA2-50B9-59FD24DE2785}"/>
                </a:ext>
              </a:extLst>
            </p:cNvPr>
            <p:cNvCxnSpPr>
              <a:stCxn id="96" idx="3"/>
              <a:endCxn id="55" idx="0"/>
            </p:cNvCxnSpPr>
            <p:nvPr/>
          </p:nvCxnSpPr>
          <p:spPr>
            <a:xfrm>
              <a:off x="3777923" y="4246510"/>
              <a:ext cx="493278" cy="686839"/>
            </a:xfrm>
            <a:prstGeom prst="bentConnector2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0AE6C629-04DD-9B7D-AE1E-F8EE16F305CA}"/>
              </a:ext>
            </a:extLst>
          </p:cNvPr>
          <p:cNvGrpSpPr/>
          <p:nvPr/>
        </p:nvGrpSpPr>
        <p:grpSpPr>
          <a:xfrm>
            <a:off x="1061359" y="5575642"/>
            <a:ext cx="3639035" cy="1284771"/>
            <a:chOff x="1061359" y="5575642"/>
            <a:chExt cx="3639035" cy="1284771"/>
          </a:xfrm>
        </p:grpSpPr>
        <p:cxnSp>
          <p:nvCxnSpPr>
            <p:cNvPr id="104" name="Connector: Elbow 103">
              <a:extLst>
                <a:ext uri="{FF2B5EF4-FFF2-40B4-BE49-F238E27FC236}">
                  <a16:creationId xmlns:a16="http://schemas.microsoft.com/office/drawing/2014/main" id="{921712C9-A5FF-E502-B5CF-177F51CE028B}"/>
                </a:ext>
              </a:extLst>
            </p:cNvPr>
            <p:cNvCxnSpPr>
              <a:cxnSpLocks/>
              <a:stCxn id="99" idx="2"/>
            </p:cNvCxnSpPr>
            <p:nvPr/>
          </p:nvCxnSpPr>
          <p:spPr>
            <a:xfrm rot="5400000" flipH="1" flipV="1">
              <a:off x="2469968" y="4167033"/>
              <a:ext cx="821817" cy="3639035"/>
            </a:xfrm>
            <a:prstGeom prst="bentConnector4">
              <a:avLst>
                <a:gd name="adj1" fmla="val -27816"/>
                <a:gd name="adj2" fmla="val 100010"/>
              </a:avLst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FDC9D31E-0964-ED6D-7A15-EBB4246A9240}"/>
                </a:ext>
              </a:extLst>
            </p:cNvPr>
            <p:cNvSpPr txBox="1"/>
            <p:nvPr/>
          </p:nvSpPr>
          <p:spPr>
            <a:xfrm>
              <a:off x="1089779" y="6583414"/>
              <a:ext cx="361061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Segoe UI" panose="020B0502040204020203" pitchFamily="34" charset="0"/>
                  <a:cs typeface="Segoe UI" panose="020B0502040204020203" pitchFamily="34" charset="0"/>
                </a:rPr>
                <a:t>RAM controller command</a:t>
              </a: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F5E50FA4-44FE-C170-09CA-BDEF21930408}"/>
              </a:ext>
            </a:extLst>
          </p:cNvPr>
          <p:cNvGrpSpPr/>
          <p:nvPr/>
        </p:nvGrpSpPr>
        <p:grpSpPr>
          <a:xfrm>
            <a:off x="500875" y="5874239"/>
            <a:ext cx="1577768" cy="631941"/>
            <a:chOff x="500875" y="5874239"/>
            <a:chExt cx="1577768" cy="631941"/>
          </a:xfrm>
        </p:grpSpPr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92BCDC09-842C-070C-D584-A9BA66F0B60C}"/>
                </a:ext>
              </a:extLst>
            </p:cNvPr>
            <p:cNvSpPr txBox="1"/>
            <p:nvPr/>
          </p:nvSpPr>
          <p:spPr>
            <a:xfrm>
              <a:off x="500875" y="5874239"/>
              <a:ext cx="1120970" cy="5232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Instruction</a:t>
              </a:r>
            </a:p>
            <a:p>
              <a:pPr algn="ctr"/>
              <a:r>
                <a:rPr lang="en-US" sz="14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decode</a:t>
              </a:r>
            </a:p>
          </p:txBody>
        </p: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69C68162-6F29-C8C7-6FD3-65C7C5F8FC6F}"/>
                </a:ext>
              </a:extLst>
            </p:cNvPr>
            <p:cNvCxnSpPr>
              <a:cxnSpLocks/>
              <a:stCxn id="99" idx="3"/>
            </p:cNvCxnSpPr>
            <p:nvPr/>
          </p:nvCxnSpPr>
          <p:spPr>
            <a:xfrm>
              <a:off x="1621845" y="6135849"/>
              <a:ext cx="41803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68D96C9D-A873-50F9-3FA5-D3626F4189BA}"/>
                </a:ext>
              </a:extLst>
            </p:cNvPr>
            <p:cNvSpPr txBox="1"/>
            <p:nvPr/>
          </p:nvSpPr>
          <p:spPr>
            <a:xfrm>
              <a:off x="1485927" y="6154609"/>
              <a:ext cx="592716" cy="3515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en-US" sz="1200" dirty="0">
                  <a:latin typeface="Segoe UI" panose="020B0502040204020203" pitchFamily="34" charset="0"/>
                  <a:cs typeface="Segoe UI" panose="020B0502040204020203" pitchFamily="34" charset="0"/>
                </a:rPr>
                <a:t>ALU op</a:t>
              </a:r>
            </a:p>
          </p:txBody>
        </p:sp>
      </p:grpSp>
      <p:sp>
        <p:nvSpPr>
          <p:cNvPr id="121" name="Rectangle 120">
            <a:extLst>
              <a:ext uri="{FF2B5EF4-FFF2-40B4-BE49-F238E27FC236}">
                <a16:creationId xmlns:a16="http://schemas.microsoft.com/office/drawing/2014/main" id="{18105F0D-CC56-F8A7-A270-D21FBCF18E52}"/>
              </a:ext>
            </a:extLst>
          </p:cNvPr>
          <p:cNvSpPr/>
          <p:nvPr/>
        </p:nvSpPr>
        <p:spPr>
          <a:xfrm>
            <a:off x="394368" y="3545026"/>
            <a:ext cx="4695189" cy="3271942"/>
          </a:xfrm>
          <a:prstGeom prst="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C0178C7E-5C54-B413-E61B-2CBBEA0D6210}"/>
              </a:ext>
            </a:extLst>
          </p:cNvPr>
          <p:cNvSpPr txBox="1"/>
          <p:nvPr/>
        </p:nvSpPr>
        <p:spPr>
          <a:xfrm rot="16200000">
            <a:off x="-387734" y="4857152"/>
            <a:ext cx="1223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CPU</a:t>
            </a:r>
          </a:p>
        </p:txBody>
      </p: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72F27E7A-0801-A25B-5D6E-26281E6EE869}"/>
              </a:ext>
            </a:extLst>
          </p:cNvPr>
          <p:cNvGrpSpPr/>
          <p:nvPr/>
        </p:nvGrpSpPr>
        <p:grpSpPr>
          <a:xfrm>
            <a:off x="2246458" y="4699826"/>
            <a:ext cx="1138393" cy="1682038"/>
            <a:chOff x="2246458" y="4699826"/>
            <a:chExt cx="1138393" cy="1682038"/>
          </a:xfrm>
        </p:grpSpPr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4E89B8C0-03E4-6213-FD46-2578CF76D311}"/>
                </a:ext>
              </a:extLst>
            </p:cNvPr>
            <p:cNvSpPr txBox="1"/>
            <p:nvPr/>
          </p:nvSpPr>
          <p:spPr>
            <a:xfrm>
              <a:off x="2365413" y="6104865"/>
              <a:ext cx="9710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Segoe UI" panose="020B0502040204020203" pitchFamily="34" charset="0"/>
                  <a:cs typeface="Segoe UI" panose="020B0502040204020203" pitchFamily="34" charset="0"/>
                </a:rPr>
                <a:t>ALU output</a:t>
              </a:r>
            </a:p>
          </p:txBody>
        </p:sp>
        <p:cxnSp>
          <p:nvCxnSpPr>
            <p:cNvPr id="116" name="Straight Arrow Connector 115">
              <a:extLst>
                <a:ext uri="{FF2B5EF4-FFF2-40B4-BE49-F238E27FC236}">
                  <a16:creationId xmlns:a16="http://schemas.microsoft.com/office/drawing/2014/main" id="{7A548B3F-014B-C89A-1F50-71E07A4C2E6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55770" y="4699826"/>
              <a:ext cx="8318" cy="165647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60877453-79CA-67FB-59C5-3AC23C8ECE9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246458" y="6364731"/>
              <a:ext cx="1138393" cy="779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78C3D0BE-C010-845C-5D4D-F7B96DDC6CB3}"/>
              </a:ext>
            </a:extLst>
          </p:cNvPr>
          <p:cNvGrpSpPr/>
          <p:nvPr/>
        </p:nvGrpSpPr>
        <p:grpSpPr>
          <a:xfrm>
            <a:off x="3357660" y="5579680"/>
            <a:ext cx="931714" cy="792842"/>
            <a:chOff x="3357660" y="5579680"/>
            <a:chExt cx="931714" cy="792842"/>
          </a:xfrm>
        </p:grpSpPr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7B157FD0-02EE-5BBB-945A-04482106A2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57660" y="6371151"/>
              <a:ext cx="93171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Arrow Connector 131">
              <a:extLst>
                <a:ext uri="{FF2B5EF4-FFF2-40B4-BE49-F238E27FC236}">
                  <a16:creationId xmlns:a16="http://schemas.microsoft.com/office/drawing/2014/main" id="{BB9E49EC-889D-2F26-2A20-A46662F08036}"/>
                </a:ext>
              </a:extLst>
            </p:cNvPr>
            <p:cNvCxnSpPr>
              <a:cxnSpLocks/>
              <a:endCxn id="55" idx="2"/>
            </p:cNvCxnSpPr>
            <p:nvPr/>
          </p:nvCxnSpPr>
          <p:spPr>
            <a:xfrm flipV="1">
              <a:off x="4271201" y="5579680"/>
              <a:ext cx="0" cy="79284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D6CD543-69A8-45AB-EB39-3AED68CC10BD}"/>
              </a:ext>
            </a:extLst>
          </p:cNvPr>
          <p:cNvSpPr txBox="1">
            <a:spLocks/>
          </p:cNvSpPr>
          <p:nvPr/>
        </p:nvSpPr>
        <p:spPr>
          <a:xfrm>
            <a:off x="7391816" y="2858946"/>
            <a:ext cx="4772641" cy="409343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latin typeface="Bahnschrift Light" panose="020B0502040204020203" pitchFamily="34" charset="0"/>
              </a:rPr>
              <a:t>Suppose that a program contains the instruction </a:t>
            </a:r>
            <a:r>
              <a:rPr lang="en-US" sz="2400" dirty="0">
                <a:latin typeface="Lucida Console" panose="020B0609040504020204" pitchFamily="49" charset="0"/>
              </a:rPr>
              <a:t>mov %</a:t>
            </a:r>
            <a:r>
              <a:rPr lang="en-US" sz="2400" dirty="0" err="1">
                <a:latin typeface="Lucida Console" panose="020B0609040504020204" pitchFamily="49" charset="0"/>
              </a:rPr>
              <a:t>rax</a:t>
            </a:r>
            <a:r>
              <a:rPr lang="en-US" sz="2400" dirty="0">
                <a:latin typeface="Lucida Console" panose="020B0609040504020204" pitchFamily="49" charset="0"/>
              </a:rPr>
              <a:t>, 0x2(%</a:t>
            </a:r>
            <a:r>
              <a:rPr lang="en-US" sz="2400" dirty="0" err="1">
                <a:latin typeface="Lucida Console" panose="020B0609040504020204" pitchFamily="49" charset="0"/>
              </a:rPr>
              <a:t>rbx</a:t>
            </a:r>
            <a:r>
              <a:rPr lang="en-US" sz="2400" dirty="0">
                <a:latin typeface="Lucida Console" panose="020B0609040504020204" pitchFamily="49" charset="0"/>
              </a:rPr>
              <a:t>)</a:t>
            </a:r>
          </a:p>
          <a:p>
            <a:pPr lvl="1"/>
            <a:r>
              <a:rPr lang="en-US" sz="2000" dirty="0">
                <a:latin typeface="Bahnschrift Light" panose="020B0502040204020203" pitchFamily="34" charset="0"/>
              </a:rPr>
              <a:t>This is an </a:t>
            </a:r>
            <a:r>
              <a:rPr lang="en-US" sz="2000" b="1" i="1" dirty="0">
                <a:latin typeface="Bahnschrift Light" panose="020B0502040204020203" pitchFamily="34" charset="0"/>
              </a:rPr>
              <a:t>data movement</a:t>
            </a:r>
            <a:r>
              <a:rPr lang="en-US" sz="2000" dirty="0">
                <a:latin typeface="Bahnschrift Light" panose="020B0502040204020203" pitchFamily="34" charset="0"/>
              </a:rPr>
              <a:t> instruction—we’re copying a value from a source to a destination</a:t>
            </a:r>
          </a:p>
          <a:p>
            <a:pPr lvl="1"/>
            <a:r>
              <a:rPr lang="en-US" sz="2000" dirty="0">
                <a:latin typeface="Bahnschrift Light" panose="020B0502040204020203" pitchFamily="34" charset="0"/>
              </a:rPr>
              <a:t>The (simplified) semantics are “copy the value in </a:t>
            </a:r>
            <a:r>
              <a:rPr lang="en-US" sz="2000" dirty="0">
                <a:latin typeface="Lucida Console" panose="020B0609040504020204" pitchFamily="49" charset="0"/>
              </a:rPr>
              <a:t>%</a:t>
            </a:r>
            <a:r>
              <a:rPr lang="en-US" sz="2000" dirty="0" err="1">
                <a:latin typeface="Lucida Console" panose="020B0609040504020204" pitchFamily="49" charset="0"/>
              </a:rPr>
              <a:t>rax</a:t>
            </a:r>
            <a:r>
              <a:rPr lang="en-US" sz="2000" dirty="0">
                <a:latin typeface="Bahnschrift Light" panose="020B0502040204020203" pitchFamily="34" charset="0"/>
              </a:rPr>
              <a:t> to the RAM location </a:t>
            </a:r>
            <a:r>
              <a:rPr lang="en-US" sz="2000" dirty="0">
                <a:latin typeface="Lucida Console" panose="020B0609040504020204" pitchFamily="49" charset="0"/>
              </a:rPr>
              <a:t>0x2 + %</a:t>
            </a:r>
            <a:r>
              <a:rPr lang="en-US" sz="2000" dirty="0" err="1">
                <a:latin typeface="Lucida Console" panose="020B0609040504020204" pitchFamily="49" charset="0"/>
              </a:rPr>
              <a:t>rbx</a:t>
            </a:r>
            <a:r>
              <a:rPr lang="en-US" sz="2000" dirty="0">
                <a:latin typeface="Bahnschrift Light" panose="020B0502040204020203" pitchFamily="34" charset="0"/>
              </a:rPr>
              <a:t>”</a:t>
            </a:r>
          </a:p>
          <a:p>
            <a:pPr lvl="1"/>
            <a:r>
              <a:rPr lang="en-US" sz="2000" dirty="0">
                <a:latin typeface="Bahnschrift Light" panose="020B0502040204020203" pitchFamily="34" charset="0"/>
              </a:rPr>
              <a:t>The instruction decode hardware sees that:</a:t>
            </a:r>
          </a:p>
          <a:p>
            <a:pPr lvl="2"/>
            <a:r>
              <a:rPr lang="en-US" sz="1600" dirty="0">
                <a:latin typeface="Bahnschrift Light" panose="020B0502040204020203" pitchFamily="34" charset="0"/>
              </a:rPr>
              <a:t>ALU op = “add”</a:t>
            </a:r>
          </a:p>
          <a:p>
            <a:pPr lvl="2"/>
            <a:r>
              <a:rPr lang="en-US" sz="1600" dirty="0">
                <a:latin typeface="Bahnschrift Light" panose="020B0502040204020203" pitchFamily="34" charset="0"/>
              </a:rPr>
              <a:t>ALU argument 1 = </a:t>
            </a:r>
            <a:r>
              <a:rPr lang="en-US" sz="1600" dirty="0">
                <a:latin typeface="Lucida Console" panose="020B0609040504020204" pitchFamily="49" charset="0"/>
              </a:rPr>
              <a:t>0x2</a:t>
            </a:r>
          </a:p>
          <a:p>
            <a:pPr lvl="2"/>
            <a:r>
              <a:rPr lang="en-US" sz="1600" dirty="0">
                <a:latin typeface="Bahnschrift Light" panose="020B0502040204020203" pitchFamily="34" charset="0"/>
              </a:rPr>
              <a:t>ALU argument 2 = </a:t>
            </a:r>
            <a:r>
              <a:rPr lang="en-US" sz="1600" dirty="0">
                <a:latin typeface="Lucida Console" panose="020B0609040504020204" pitchFamily="49" charset="0"/>
              </a:rPr>
              <a:t>%</a:t>
            </a:r>
            <a:r>
              <a:rPr lang="en-US" sz="1600" dirty="0" err="1">
                <a:latin typeface="Lucida Console" panose="020B0609040504020204" pitchFamily="49" charset="0"/>
              </a:rPr>
              <a:t>rbx</a:t>
            </a:r>
            <a:endParaRPr lang="en-US" sz="1600" dirty="0">
              <a:latin typeface="Lucida Console" panose="020B0609040504020204" pitchFamily="49" charset="0"/>
            </a:endParaRPr>
          </a:p>
          <a:p>
            <a:pPr lvl="2"/>
            <a:r>
              <a:rPr lang="en-US" sz="1600" dirty="0">
                <a:latin typeface="Bahnschrift Light" panose="020B0502040204020203" pitchFamily="34" charset="0"/>
              </a:rPr>
              <a:t>ALU output = RAM controller</a:t>
            </a:r>
          </a:p>
          <a:p>
            <a:pPr lvl="1"/>
            <a:r>
              <a:rPr lang="en-US" sz="2000" dirty="0">
                <a:latin typeface="Bahnschrift Light" panose="020B0502040204020203" pitchFamily="34" charset="0"/>
              </a:rPr>
              <a:t>The RAM controller also reads </a:t>
            </a:r>
            <a:r>
              <a:rPr lang="en-US" sz="2000" dirty="0">
                <a:latin typeface="Lucida Console" panose="020B0609040504020204" pitchFamily="49" charset="0"/>
              </a:rPr>
              <a:t>%</a:t>
            </a:r>
            <a:r>
              <a:rPr lang="en-US" sz="2000" dirty="0" err="1">
                <a:latin typeface="Lucida Console" panose="020B0609040504020204" pitchFamily="49" charset="0"/>
              </a:rPr>
              <a:t>rax</a:t>
            </a:r>
            <a:r>
              <a:rPr lang="en-US" sz="2000" dirty="0">
                <a:latin typeface="Bahnschrift Light" panose="020B0502040204020203" pitchFamily="34" charset="0"/>
              </a:rPr>
              <a:t> (so that the value can be written to memory!)</a:t>
            </a:r>
          </a:p>
        </p:txBody>
      </p:sp>
    </p:spTree>
    <p:extLst>
      <p:ext uri="{BB962C8B-B14F-4D97-AF65-F5344CB8AC3E}">
        <p14:creationId xmlns:p14="http://schemas.microsoft.com/office/powerpoint/2010/main" val="104206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85">
            <a:extLst>
              <a:ext uri="{FF2B5EF4-FFF2-40B4-BE49-F238E27FC236}">
                <a16:creationId xmlns:a16="http://schemas.microsoft.com/office/drawing/2014/main" id="{DEE5FA24-54E1-6A5C-2533-3D4382419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0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33F82232-6463-6D54-63F0-59CC39D0DE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0190"/>
          <a:stretch/>
        </p:blipFill>
        <p:spPr>
          <a:xfrm>
            <a:off x="0" y="0"/>
            <a:ext cx="7292051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6389114-5353-C5E4-2803-FBC968BCB3A1}"/>
              </a:ext>
            </a:extLst>
          </p:cNvPr>
          <p:cNvSpPr/>
          <p:nvPr/>
        </p:nvSpPr>
        <p:spPr>
          <a:xfrm>
            <a:off x="7807037" y="5278497"/>
            <a:ext cx="4269217" cy="747268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Hardware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001666-AFFF-FF0C-1A8D-32656E92CE01}"/>
              </a:ext>
            </a:extLst>
          </p:cNvPr>
          <p:cNvSpPr/>
          <p:nvPr/>
        </p:nvSpPr>
        <p:spPr>
          <a:xfrm>
            <a:off x="7807037" y="3977523"/>
            <a:ext cx="4269217" cy="859170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500"/>
              </a:lnSpc>
            </a:pPr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Operating system</a:t>
            </a:r>
          </a:p>
          <a:p>
            <a:pPr algn="ctr">
              <a:lnSpc>
                <a:spcPts val="2500"/>
              </a:lnSpc>
            </a:pPr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(Kernel-level code)</a:t>
            </a:r>
            <a:endParaRPr lang="en-US" sz="3600" b="1" dirty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2E1551-7A4F-8E05-911E-78390ED31FD4}"/>
              </a:ext>
            </a:extLst>
          </p:cNvPr>
          <p:cNvSpPr/>
          <p:nvPr/>
        </p:nvSpPr>
        <p:spPr>
          <a:xfrm>
            <a:off x="9331036" y="1166423"/>
            <a:ext cx="1221217" cy="2481198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7A8CF7-2203-BEC6-56BF-F211ABA48636}"/>
              </a:ext>
            </a:extLst>
          </p:cNvPr>
          <p:cNvSpPr/>
          <p:nvPr/>
        </p:nvSpPr>
        <p:spPr>
          <a:xfrm>
            <a:off x="10855037" y="1166423"/>
            <a:ext cx="1221217" cy="2481198"/>
          </a:xfrm>
          <a:prstGeom prst="rect">
            <a:avLst/>
          </a:prstGeom>
          <a:solidFill>
            <a:srgbClr val="50FF1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9E4F61-54DF-3391-AF39-3EF2627DF829}"/>
              </a:ext>
            </a:extLst>
          </p:cNvPr>
          <p:cNvSpPr/>
          <p:nvPr/>
        </p:nvSpPr>
        <p:spPr>
          <a:xfrm>
            <a:off x="7831018" y="1166423"/>
            <a:ext cx="1221217" cy="2481198"/>
          </a:xfrm>
          <a:prstGeom prst="rect">
            <a:avLst/>
          </a:prstGeom>
          <a:solidFill>
            <a:srgbClr val="FF89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67991E-B3E5-6F91-A053-2CA79947823D}"/>
              </a:ext>
            </a:extLst>
          </p:cNvPr>
          <p:cNvSpPr txBox="1"/>
          <p:nvPr/>
        </p:nvSpPr>
        <p:spPr>
          <a:xfrm>
            <a:off x="7746136" y="2081360"/>
            <a:ext cx="1408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User-level process 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5AC8DC-3D66-17B8-E424-92D8D78C4DE3}"/>
              </a:ext>
            </a:extLst>
          </p:cNvPr>
          <p:cNvSpPr txBox="1"/>
          <p:nvPr/>
        </p:nvSpPr>
        <p:spPr>
          <a:xfrm>
            <a:off x="9237429" y="2081360"/>
            <a:ext cx="1408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User-level process 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E35B78-6793-C4B1-C469-DE7D94B9CD94}"/>
              </a:ext>
            </a:extLst>
          </p:cNvPr>
          <p:cNvSpPr txBox="1"/>
          <p:nvPr/>
        </p:nvSpPr>
        <p:spPr>
          <a:xfrm>
            <a:off x="10761430" y="2081359"/>
            <a:ext cx="1408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User-level process Z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09C612-A59D-C07C-4CBA-BF60F054DD05}"/>
              </a:ext>
            </a:extLst>
          </p:cNvPr>
          <p:cNvSpPr txBox="1"/>
          <p:nvPr/>
        </p:nvSpPr>
        <p:spPr>
          <a:xfrm>
            <a:off x="7746136" y="6488668"/>
            <a:ext cx="842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RAM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66E35D-C79C-5B5C-3990-A0C503CEDE21}"/>
              </a:ext>
            </a:extLst>
          </p:cNvPr>
          <p:cNvSpPr txBox="1"/>
          <p:nvPr/>
        </p:nvSpPr>
        <p:spPr>
          <a:xfrm>
            <a:off x="8588592" y="6488668"/>
            <a:ext cx="989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SSD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39E858-5255-8A24-FE8B-B75DFA08EA2E}"/>
              </a:ext>
            </a:extLst>
          </p:cNvPr>
          <p:cNvSpPr txBox="1"/>
          <p:nvPr/>
        </p:nvSpPr>
        <p:spPr>
          <a:xfrm>
            <a:off x="9562353" y="6488668"/>
            <a:ext cx="1456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UX devices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1F994A-D080-5D2E-FF63-F6EF43C82E66}"/>
              </a:ext>
            </a:extLst>
          </p:cNvPr>
          <p:cNvSpPr txBox="1"/>
          <p:nvPr/>
        </p:nvSpPr>
        <p:spPr>
          <a:xfrm>
            <a:off x="10947301" y="6488668"/>
            <a:ext cx="1456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Network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83DE081-D2E8-F339-C441-3383AAB3F8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38" b="22330"/>
          <a:stretch/>
        </p:blipFill>
        <p:spPr>
          <a:xfrm>
            <a:off x="7788344" y="6128158"/>
            <a:ext cx="754308" cy="436228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9FC2DFD-F59B-289F-DA17-D52431406498}"/>
              </a:ext>
            </a:extLst>
          </p:cNvPr>
          <p:cNvCxnSpPr/>
          <p:nvPr/>
        </p:nvCxnSpPr>
        <p:spPr>
          <a:xfrm>
            <a:off x="8133124" y="6013183"/>
            <a:ext cx="0" cy="19886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7AAA8121-BD42-B88A-AEE9-9B88546C8E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784134" y="5986407"/>
            <a:ext cx="598815" cy="71973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EADAD5D-8E6F-C942-2AF7-16D713F10AA5}"/>
              </a:ext>
            </a:extLst>
          </p:cNvPr>
          <p:cNvCxnSpPr/>
          <p:nvPr/>
        </p:nvCxnSpPr>
        <p:spPr>
          <a:xfrm>
            <a:off x="9052235" y="5955028"/>
            <a:ext cx="0" cy="19886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19C1B70-8B6F-376A-9334-5B9C2B27A247}"/>
              </a:ext>
            </a:extLst>
          </p:cNvPr>
          <p:cNvGrpSpPr/>
          <p:nvPr/>
        </p:nvGrpSpPr>
        <p:grpSpPr>
          <a:xfrm>
            <a:off x="9473755" y="5877087"/>
            <a:ext cx="1603868" cy="768593"/>
            <a:chOff x="9486633" y="5877087"/>
            <a:chExt cx="1603868" cy="768593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804A9FD-7E86-07E2-FC02-07EC46AAE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86633" y="5877087"/>
              <a:ext cx="1603868" cy="768593"/>
            </a:xfrm>
            <a:prstGeom prst="rect">
              <a:avLst/>
            </a:prstGeom>
          </p:spPr>
        </p:pic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7848518-EB80-74DC-2FD2-13FABA4035F4}"/>
                </a:ext>
              </a:extLst>
            </p:cNvPr>
            <p:cNvCxnSpPr/>
            <p:nvPr/>
          </p:nvCxnSpPr>
          <p:spPr>
            <a:xfrm>
              <a:off x="10144796" y="5960712"/>
              <a:ext cx="0" cy="19886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B8FF743-50D0-B4D3-8504-553A794A5F6C}"/>
                </a:ext>
              </a:extLst>
            </p:cNvPr>
            <p:cNvCxnSpPr/>
            <p:nvPr/>
          </p:nvCxnSpPr>
          <p:spPr>
            <a:xfrm>
              <a:off x="10851244" y="5958799"/>
              <a:ext cx="0" cy="19886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F31BBDF9-ECDE-F57A-D455-09F23C770F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11298400" y="5934841"/>
            <a:ext cx="766934" cy="70061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675CD79-7E75-1135-A80A-DA34C53397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3849" y="4931699"/>
            <a:ext cx="560425" cy="560425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CC74BAE2-ED7C-C7D5-5B05-3617ADF568E9}"/>
              </a:ext>
            </a:extLst>
          </p:cNvPr>
          <p:cNvGrpSpPr/>
          <p:nvPr/>
        </p:nvGrpSpPr>
        <p:grpSpPr>
          <a:xfrm>
            <a:off x="8957216" y="4931700"/>
            <a:ext cx="2883059" cy="564196"/>
            <a:chOff x="8957216" y="4931700"/>
            <a:chExt cx="2883059" cy="56419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DDF2C457-EB68-A932-08F1-E942A0165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57216" y="4931700"/>
              <a:ext cx="560425" cy="560425"/>
            </a:xfrm>
            <a:prstGeom prst="rect">
              <a:avLst/>
            </a:prstGeom>
          </p:spPr>
        </p:pic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8A60A03-26FC-25CC-9407-1AF3725FB714}"/>
                </a:ext>
              </a:extLst>
            </p:cNvPr>
            <p:cNvGrpSpPr/>
            <p:nvPr/>
          </p:nvGrpSpPr>
          <p:grpSpPr>
            <a:xfrm>
              <a:off x="10366483" y="4935470"/>
              <a:ext cx="1473792" cy="560426"/>
              <a:chOff x="8043849" y="4931699"/>
              <a:chExt cx="1473792" cy="560426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AA37E51E-5D94-DC7C-06CB-8183392A6F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043849" y="4931699"/>
                <a:ext cx="560425" cy="560425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986652F4-6676-D877-343A-8CC9AEABBA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957216" y="4931700"/>
                <a:ext cx="560425" cy="560425"/>
              </a:xfrm>
              <a:prstGeom prst="rect">
                <a:avLst/>
              </a:prstGeom>
            </p:spPr>
          </p:pic>
        </p:grp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355EE91A-83E8-5CE6-116B-B2587E9A1B59}"/>
              </a:ext>
            </a:extLst>
          </p:cNvPr>
          <p:cNvSpPr/>
          <p:nvPr/>
        </p:nvSpPr>
        <p:spPr>
          <a:xfrm>
            <a:off x="3580419" y="3837829"/>
            <a:ext cx="3869212" cy="30201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Content Placeholder 2">
            <a:extLst>
              <a:ext uri="{FF2B5EF4-FFF2-40B4-BE49-F238E27FC236}">
                <a16:creationId xmlns:a16="http://schemas.microsoft.com/office/drawing/2014/main" id="{A0D939D9-6296-3823-4B2B-7587B8BA8881}"/>
              </a:ext>
            </a:extLst>
          </p:cNvPr>
          <p:cNvSpPr txBox="1">
            <a:spLocks/>
          </p:cNvSpPr>
          <p:nvPr/>
        </p:nvSpPr>
        <p:spPr>
          <a:xfrm>
            <a:off x="3647961" y="3866464"/>
            <a:ext cx="4072841" cy="263350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Q:</a:t>
            </a:r>
            <a:r>
              <a:rPr lang="en-US" dirty="0"/>
              <a:t> Why can’t Process X steal data from Process Y’s variables, or overwrite variables in Process Y?</a:t>
            </a:r>
          </a:p>
          <a:p>
            <a:pPr marL="0" indent="0">
              <a:buNone/>
            </a:pPr>
            <a:r>
              <a:rPr lang="en-US" b="1" dirty="0"/>
              <a:t>A:</a:t>
            </a:r>
            <a:r>
              <a:rPr lang="en-US" dirty="0"/>
              <a:t> The kernel implements </a:t>
            </a:r>
            <a:r>
              <a:rPr lang="en-US" b="1" i="1" dirty="0"/>
              <a:t>virtual memory protection</a:t>
            </a:r>
            <a:r>
              <a:rPr lang="en-US" dirty="0"/>
              <a:t> for each process!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0C181DF2-4A16-8ECF-5259-492FB455904C}"/>
              </a:ext>
            </a:extLst>
          </p:cNvPr>
          <p:cNvGrpSpPr/>
          <p:nvPr/>
        </p:nvGrpSpPr>
        <p:grpSpPr>
          <a:xfrm>
            <a:off x="7374241" y="23528"/>
            <a:ext cx="4945873" cy="1142895"/>
            <a:chOff x="7374241" y="23528"/>
            <a:chExt cx="4945873" cy="1142895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C1816BAA-8941-E9D5-12C6-56B2B1516DA2}"/>
                </a:ext>
              </a:extLst>
            </p:cNvPr>
            <p:cNvSpPr txBox="1"/>
            <p:nvPr/>
          </p:nvSpPr>
          <p:spPr>
            <a:xfrm>
              <a:off x="7374241" y="23528"/>
              <a:ext cx="49458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Segoe UI" panose="020B0502040204020203" pitchFamily="34" charset="0"/>
                  <a:cs typeface="Segoe UI" panose="020B0502040204020203" pitchFamily="34" charset="0"/>
                </a:rPr>
                <a:t>Each process has its own private memory state (e.g., to hold C++ variables and code)</a:t>
              </a:r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9B570FB8-DDA1-9BCF-FA93-92218C3DB985}"/>
                </a:ext>
              </a:extLst>
            </p:cNvPr>
            <p:cNvCxnSpPr>
              <a:cxnSpLocks/>
              <a:endCxn id="7" idx="0"/>
            </p:cNvCxnSpPr>
            <p:nvPr/>
          </p:nvCxnSpPr>
          <p:spPr>
            <a:xfrm>
              <a:off x="9941644" y="621368"/>
              <a:ext cx="1" cy="545055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09D8351F-1684-3E8E-D19E-6299B496F508}"/>
                </a:ext>
              </a:extLst>
            </p:cNvPr>
            <p:cNvCxnSpPr>
              <a:cxnSpLocks/>
            </p:cNvCxnSpPr>
            <p:nvPr/>
          </p:nvCxnSpPr>
          <p:spPr>
            <a:xfrm>
              <a:off x="8393413" y="879678"/>
              <a:ext cx="0" cy="286745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12B7E2D3-643D-AECB-65A7-E8C221EF4CA7}"/>
                </a:ext>
              </a:extLst>
            </p:cNvPr>
            <p:cNvCxnSpPr>
              <a:cxnSpLocks/>
            </p:cNvCxnSpPr>
            <p:nvPr/>
          </p:nvCxnSpPr>
          <p:spPr>
            <a:xfrm>
              <a:off x="11444632" y="872649"/>
              <a:ext cx="0" cy="286745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1BEA7EF5-9B4A-8F4C-DC34-F7E5E5C91E6B}"/>
                </a:ext>
              </a:extLst>
            </p:cNvPr>
            <p:cNvCxnSpPr/>
            <p:nvPr/>
          </p:nvCxnSpPr>
          <p:spPr>
            <a:xfrm>
              <a:off x="8365959" y="879678"/>
              <a:ext cx="310896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5ABFA283-6641-6FCE-98EB-00649BD51F17}"/>
              </a:ext>
            </a:extLst>
          </p:cNvPr>
          <p:cNvGrpSpPr>
            <a:grpSpLocks noChangeAspect="1"/>
          </p:cNvGrpSpPr>
          <p:nvPr/>
        </p:nvGrpSpPr>
        <p:grpSpPr>
          <a:xfrm>
            <a:off x="7767429" y="5069471"/>
            <a:ext cx="466605" cy="284880"/>
            <a:chOff x="7946524" y="5652130"/>
            <a:chExt cx="554518" cy="338554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E4B83D8C-3ED8-81A1-15FC-09D9A40C19B0}"/>
                </a:ext>
              </a:extLst>
            </p:cNvPr>
            <p:cNvSpPr/>
            <p:nvPr/>
          </p:nvSpPr>
          <p:spPr>
            <a:xfrm>
              <a:off x="8016001" y="5652130"/>
              <a:ext cx="405114" cy="338554"/>
            </a:xfrm>
            <a:prstGeom prst="roundRect">
              <a:avLst/>
            </a:pr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22D6EF90-5947-82EA-96E3-02E47166710D}"/>
                </a:ext>
              </a:extLst>
            </p:cNvPr>
            <p:cNvSpPr txBox="1"/>
            <p:nvPr/>
          </p:nvSpPr>
          <p:spPr>
            <a:xfrm>
              <a:off x="7946524" y="5652130"/>
              <a:ext cx="554518" cy="329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Lucida Console" panose="020B0609040504020204" pitchFamily="49" charset="0"/>
                </a:rPr>
                <a:t>MMU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6F402A4-36E8-BBF0-5372-9049B776B37B}"/>
              </a:ext>
            </a:extLst>
          </p:cNvPr>
          <p:cNvGrpSpPr>
            <a:grpSpLocks noChangeAspect="1"/>
          </p:cNvGrpSpPr>
          <p:nvPr/>
        </p:nvGrpSpPr>
        <p:grpSpPr>
          <a:xfrm>
            <a:off x="9346064" y="5073242"/>
            <a:ext cx="466605" cy="284880"/>
            <a:chOff x="7946524" y="5652130"/>
            <a:chExt cx="554518" cy="338554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BA9DD841-9DDC-2A44-1574-0F2750AD37BC}"/>
                </a:ext>
              </a:extLst>
            </p:cNvPr>
            <p:cNvSpPr/>
            <p:nvPr/>
          </p:nvSpPr>
          <p:spPr>
            <a:xfrm>
              <a:off x="8016001" y="5652130"/>
              <a:ext cx="405114" cy="338554"/>
            </a:xfrm>
            <a:prstGeom prst="roundRect">
              <a:avLst/>
            </a:pr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B8A9AC5B-0B99-2867-248D-2571E62EC050}"/>
                </a:ext>
              </a:extLst>
            </p:cNvPr>
            <p:cNvSpPr txBox="1"/>
            <p:nvPr/>
          </p:nvSpPr>
          <p:spPr>
            <a:xfrm>
              <a:off x="7946524" y="5652130"/>
              <a:ext cx="554518" cy="329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Lucida Console" panose="020B0609040504020204" pitchFamily="49" charset="0"/>
                </a:rPr>
                <a:t>MMU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76788A6C-19D3-AD72-3804-FF460ECE4ACF}"/>
              </a:ext>
            </a:extLst>
          </p:cNvPr>
          <p:cNvGrpSpPr>
            <a:grpSpLocks noChangeAspect="1"/>
          </p:cNvGrpSpPr>
          <p:nvPr/>
        </p:nvGrpSpPr>
        <p:grpSpPr>
          <a:xfrm>
            <a:off x="10071455" y="5073610"/>
            <a:ext cx="466605" cy="284880"/>
            <a:chOff x="7946524" y="5652130"/>
            <a:chExt cx="554518" cy="338554"/>
          </a:xfrm>
        </p:grpSpPr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75310ED2-3C92-4EE9-055C-CF036A9124E8}"/>
                </a:ext>
              </a:extLst>
            </p:cNvPr>
            <p:cNvSpPr/>
            <p:nvPr/>
          </p:nvSpPr>
          <p:spPr>
            <a:xfrm>
              <a:off x="8016001" y="5652130"/>
              <a:ext cx="405114" cy="338554"/>
            </a:xfrm>
            <a:prstGeom prst="roundRect">
              <a:avLst/>
            </a:pr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31869F81-F6A7-DA21-7582-23E5A7C99B46}"/>
                </a:ext>
              </a:extLst>
            </p:cNvPr>
            <p:cNvSpPr txBox="1"/>
            <p:nvPr/>
          </p:nvSpPr>
          <p:spPr>
            <a:xfrm>
              <a:off x="7946524" y="5652130"/>
              <a:ext cx="554518" cy="329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Lucida Console" panose="020B0609040504020204" pitchFamily="49" charset="0"/>
                </a:rPr>
                <a:t>MMU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D3D8A789-2491-24B8-2CB1-99B9595213E9}"/>
              </a:ext>
            </a:extLst>
          </p:cNvPr>
          <p:cNvGrpSpPr>
            <a:grpSpLocks noChangeAspect="1"/>
          </p:cNvGrpSpPr>
          <p:nvPr/>
        </p:nvGrpSpPr>
        <p:grpSpPr>
          <a:xfrm>
            <a:off x="11643277" y="5068244"/>
            <a:ext cx="466605" cy="284880"/>
            <a:chOff x="7946524" y="5652130"/>
            <a:chExt cx="554518" cy="338554"/>
          </a:xfrm>
        </p:grpSpPr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id="{E69494B6-4D24-2FF7-C7E0-6542E8FD7610}"/>
                </a:ext>
              </a:extLst>
            </p:cNvPr>
            <p:cNvSpPr/>
            <p:nvPr/>
          </p:nvSpPr>
          <p:spPr>
            <a:xfrm>
              <a:off x="8016001" y="5652130"/>
              <a:ext cx="405114" cy="338554"/>
            </a:xfrm>
            <a:prstGeom prst="roundRect">
              <a:avLst/>
            </a:pr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6AD65193-34F2-36EC-616F-90D5C17D1C41}"/>
                </a:ext>
              </a:extLst>
            </p:cNvPr>
            <p:cNvSpPr txBox="1"/>
            <p:nvPr/>
          </p:nvSpPr>
          <p:spPr>
            <a:xfrm>
              <a:off x="7946524" y="5652130"/>
              <a:ext cx="554518" cy="329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Lucida Console" panose="020B0609040504020204" pitchFamily="49" charset="0"/>
                </a:rPr>
                <a:t>MMU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E607746-DE6E-D07B-2231-14D59972C30C}"/>
              </a:ext>
            </a:extLst>
          </p:cNvPr>
          <p:cNvGrpSpPr/>
          <p:nvPr/>
        </p:nvGrpSpPr>
        <p:grpSpPr>
          <a:xfrm>
            <a:off x="3020044" y="5353124"/>
            <a:ext cx="4976290" cy="1477969"/>
            <a:chOff x="3020044" y="5353124"/>
            <a:chExt cx="4976290" cy="1477969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D033DAA8-F051-C3D8-AF68-D9D9FB2B30F1}"/>
                </a:ext>
              </a:extLst>
            </p:cNvPr>
            <p:cNvSpPr txBox="1"/>
            <p:nvPr/>
          </p:nvSpPr>
          <p:spPr>
            <a:xfrm>
              <a:off x="3020044" y="6369428"/>
              <a:ext cx="46157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Hardware that is configured by the kernel and automatically checks whether a process’s memory accesses are valid!</a:t>
              </a:r>
            </a:p>
          </p:txBody>
        </p: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F8E04FC3-0594-06E3-6CBF-EFA98D879EF0}"/>
                </a:ext>
              </a:extLst>
            </p:cNvPr>
            <p:cNvCxnSpPr/>
            <p:nvPr/>
          </p:nvCxnSpPr>
          <p:spPr>
            <a:xfrm flipV="1">
              <a:off x="7449631" y="5353124"/>
              <a:ext cx="546703" cy="1016304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1B50A072-CBA8-CE4B-C6B7-9F3FF60D211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08232" y="5723501"/>
              <a:ext cx="389286" cy="71399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0995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C16764-4A2A-F970-F94F-2751450FDB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0190"/>
          <a:stretch/>
        </p:blipFill>
        <p:spPr>
          <a:xfrm>
            <a:off x="0" y="0"/>
            <a:ext cx="7292051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B771D43-0A9C-A5EE-7BDF-702D2BA52077}"/>
              </a:ext>
            </a:extLst>
          </p:cNvPr>
          <p:cNvSpPr/>
          <p:nvPr/>
        </p:nvSpPr>
        <p:spPr>
          <a:xfrm>
            <a:off x="7807037" y="5278497"/>
            <a:ext cx="4269217" cy="747268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Hardware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0C21544-90FF-EB9E-EF5C-BE490644B28E}"/>
              </a:ext>
            </a:extLst>
          </p:cNvPr>
          <p:cNvSpPr/>
          <p:nvPr/>
        </p:nvSpPr>
        <p:spPr>
          <a:xfrm>
            <a:off x="7807037" y="3977523"/>
            <a:ext cx="4269217" cy="859170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500"/>
              </a:lnSpc>
            </a:pPr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Operating system</a:t>
            </a:r>
          </a:p>
          <a:p>
            <a:pPr algn="ctr">
              <a:lnSpc>
                <a:spcPts val="2500"/>
              </a:lnSpc>
            </a:pPr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(Kernel-level code)</a:t>
            </a:r>
            <a:endParaRPr lang="en-US" sz="3600" b="1" dirty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CD7FEC-EEBC-7EC1-741B-9ED1CE6CDF8F}"/>
              </a:ext>
            </a:extLst>
          </p:cNvPr>
          <p:cNvSpPr/>
          <p:nvPr/>
        </p:nvSpPr>
        <p:spPr>
          <a:xfrm>
            <a:off x="9331036" y="1166423"/>
            <a:ext cx="1221217" cy="2481198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83EA8F-BCE1-C1DB-570D-06E4BC381281}"/>
              </a:ext>
            </a:extLst>
          </p:cNvPr>
          <p:cNvSpPr/>
          <p:nvPr/>
        </p:nvSpPr>
        <p:spPr>
          <a:xfrm>
            <a:off x="10855037" y="1166423"/>
            <a:ext cx="1221217" cy="2481198"/>
          </a:xfrm>
          <a:prstGeom prst="rect">
            <a:avLst/>
          </a:prstGeom>
          <a:solidFill>
            <a:srgbClr val="50FF1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1D7B504-E44C-3C28-4596-5DEE4AEF6C6F}"/>
              </a:ext>
            </a:extLst>
          </p:cNvPr>
          <p:cNvSpPr/>
          <p:nvPr/>
        </p:nvSpPr>
        <p:spPr>
          <a:xfrm>
            <a:off x="7831018" y="1166423"/>
            <a:ext cx="1221217" cy="2481198"/>
          </a:xfrm>
          <a:prstGeom prst="rect">
            <a:avLst/>
          </a:prstGeom>
          <a:solidFill>
            <a:srgbClr val="FF89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7E31F9-F234-3CA7-F905-21AB24525727}"/>
              </a:ext>
            </a:extLst>
          </p:cNvPr>
          <p:cNvSpPr txBox="1"/>
          <p:nvPr/>
        </p:nvSpPr>
        <p:spPr>
          <a:xfrm>
            <a:off x="7746136" y="2081360"/>
            <a:ext cx="1408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User-level process 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CF7D80-8AA2-C1FA-B3CB-103F026E08DD}"/>
              </a:ext>
            </a:extLst>
          </p:cNvPr>
          <p:cNvSpPr txBox="1"/>
          <p:nvPr/>
        </p:nvSpPr>
        <p:spPr>
          <a:xfrm>
            <a:off x="9237429" y="2081360"/>
            <a:ext cx="1408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User-level process 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82909C-9B87-AD93-44C1-15E39BD5C3BB}"/>
              </a:ext>
            </a:extLst>
          </p:cNvPr>
          <p:cNvSpPr txBox="1"/>
          <p:nvPr/>
        </p:nvSpPr>
        <p:spPr>
          <a:xfrm>
            <a:off x="10761430" y="2081359"/>
            <a:ext cx="1408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User-level process Z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D3A018-8D6D-6986-9DE4-6A9342CA064F}"/>
              </a:ext>
            </a:extLst>
          </p:cNvPr>
          <p:cNvSpPr txBox="1"/>
          <p:nvPr/>
        </p:nvSpPr>
        <p:spPr>
          <a:xfrm>
            <a:off x="7746136" y="6488668"/>
            <a:ext cx="842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RAM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D17E77-D9E0-8840-4AE8-8D1E089796D1}"/>
              </a:ext>
            </a:extLst>
          </p:cNvPr>
          <p:cNvSpPr txBox="1"/>
          <p:nvPr/>
        </p:nvSpPr>
        <p:spPr>
          <a:xfrm>
            <a:off x="8588592" y="6488668"/>
            <a:ext cx="989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SSD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84DC5C-956E-F61B-8673-959ECAC35D7B}"/>
              </a:ext>
            </a:extLst>
          </p:cNvPr>
          <p:cNvSpPr txBox="1"/>
          <p:nvPr/>
        </p:nvSpPr>
        <p:spPr>
          <a:xfrm>
            <a:off x="9562353" y="6488668"/>
            <a:ext cx="1456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UX devices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23D861-75A8-2DC9-321F-9FDC6E274FE1}"/>
              </a:ext>
            </a:extLst>
          </p:cNvPr>
          <p:cNvSpPr txBox="1"/>
          <p:nvPr/>
        </p:nvSpPr>
        <p:spPr>
          <a:xfrm>
            <a:off x="10947301" y="6488668"/>
            <a:ext cx="1456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Network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0DA8637-7492-FD59-260E-AE5C2A1957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38" b="22330"/>
          <a:stretch/>
        </p:blipFill>
        <p:spPr>
          <a:xfrm>
            <a:off x="7788344" y="6128158"/>
            <a:ext cx="754308" cy="436228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18382E0-CF43-E061-23B9-2A26A68B2F94}"/>
              </a:ext>
            </a:extLst>
          </p:cNvPr>
          <p:cNvCxnSpPr/>
          <p:nvPr/>
        </p:nvCxnSpPr>
        <p:spPr>
          <a:xfrm>
            <a:off x="8133124" y="6013183"/>
            <a:ext cx="0" cy="19886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A7A4C90D-DADD-4F87-FC97-255B13BDA1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784134" y="5986407"/>
            <a:ext cx="598815" cy="71973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3CAFE7D-B5B6-5149-8BF1-FFFC6737C942}"/>
              </a:ext>
            </a:extLst>
          </p:cNvPr>
          <p:cNvCxnSpPr/>
          <p:nvPr/>
        </p:nvCxnSpPr>
        <p:spPr>
          <a:xfrm>
            <a:off x="9052235" y="5955028"/>
            <a:ext cx="0" cy="19886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ACB671D-2326-127B-E2AA-60742D7C19EF}"/>
              </a:ext>
            </a:extLst>
          </p:cNvPr>
          <p:cNvGrpSpPr/>
          <p:nvPr/>
        </p:nvGrpSpPr>
        <p:grpSpPr>
          <a:xfrm>
            <a:off x="9473755" y="5877087"/>
            <a:ext cx="1603868" cy="768593"/>
            <a:chOff x="9486633" y="5877087"/>
            <a:chExt cx="1603868" cy="768593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02939B4-2D3A-C7AA-6FAB-1AD5897EB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86633" y="5877087"/>
              <a:ext cx="1603868" cy="768593"/>
            </a:xfrm>
            <a:prstGeom prst="rect">
              <a:avLst/>
            </a:prstGeom>
          </p:spPr>
        </p:pic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A8FCD0B-E884-115E-6F2B-9769454433B9}"/>
                </a:ext>
              </a:extLst>
            </p:cNvPr>
            <p:cNvCxnSpPr/>
            <p:nvPr/>
          </p:nvCxnSpPr>
          <p:spPr>
            <a:xfrm>
              <a:off x="10144796" y="5960712"/>
              <a:ext cx="0" cy="19886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C676F1D-B997-3D35-E5E5-4916ECA27E31}"/>
                </a:ext>
              </a:extLst>
            </p:cNvPr>
            <p:cNvCxnSpPr/>
            <p:nvPr/>
          </p:nvCxnSpPr>
          <p:spPr>
            <a:xfrm>
              <a:off x="10851244" y="5958799"/>
              <a:ext cx="0" cy="19886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0B543148-9AAB-AEAF-7085-6CBEF6E6F9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11298400" y="5934841"/>
            <a:ext cx="766934" cy="70061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B7B29EB-6285-47B3-A5AF-BB8440AC3A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3849" y="4931699"/>
            <a:ext cx="560425" cy="560425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5E7CA6B8-020D-D236-C6C7-20269F09E8F8}"/>
              </a:ext>
            </a:extLst>
          </p:cNvPr>
          <p:cNvGrpSpPr/>
          <p:nvPr/>
        </p:nvGrpSpPr>
        <p:grpSpPr>
          <a:xfrm>
            <a:off x="8957216" y="4931700"/>
            <a:ext cx="2883059" cy="564196"/>
            <a:chOff x="8957216" y="4931700"/>
            <a:chExt cx="2883059" cy="564196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CA13307B-034C-5E76-DCD8-1917A1CA1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57216" y="4931700"/>
              <a:ext cx="560425" cy="560425"/>
            </a:xfrm>
            <a:prstGeom prst="rect">
              <a:avLst/>
            </a:prstGeom>
          </p:spPr>
        </p:pic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F98B51AA-3324-D7B2-3107-B8F7041DDAF2}"/>
                </a:ext>
              </a:extLst>
            </p:cNvPr>
            <p:cNvGrpSpPr/>
            <p:nvPr/>
          </p:nvGrpSpPr>
          <p:grpSpPr>
            <a:xfrm>
              <a:off x="10366483" y="4935470"/>
              <a:ext cx="1473792" cy="560426"/>
              <a:chOff x="8043849" y="4931699"/>
              <a:chExt cx="1473792" cy="560426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8802AEE3-8194-F196-ABAA-983E1CDCC1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043849" y="4931699"/>
                <a:ext cx="560425" cy="560425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B5165FF3-3BAA-FB9A-ADA2-9DBDECDF24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957216" y="4931700"/>
                <a:ext cx="560425" cy="560425"/>
              </a:xfrm>
              <a:prstGeom prst="rect">
                <a:avLst/>
              </a:prstGeom>
            </p:spPr>
          </p:pic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9005F7D-8B08-E730-7DC8-E6A61F53159F}"/>
              </a:ext>
            </a:extLst>
          </p:cNvPr>
          <p:cNvGrpSpPr>
            <a:grpSpLocks noChangeAspect="1"/>
          </p:cNvGrpSpPr>
          <p:nvPr/>
        </p:nvGrpSpPr>
        <p:grpSpPr>
          <a:xfrm>
            <a:off x="7767429" y="5069471"/>
            <a:ext cx="466605" cy="284880"/>
            <a:chOff x="7946524" y="5652130"/>
            <a:chExt cx="554518" cy="338554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44732CC3-D2AF-0C39-C184-43D545DD5356}"/>
                </a:ext>
              </a:extLst>
            </p:cNvPr>
            <p:cNvSpPr/>
            <p:nvPr/>
          </p:nvSpPr>
          <p:spPr>
            <a:xfrm>
              <a:off x="8016001" y="5652130"/>
              <a:ext cx="405114" cy="338554"/>
            </a:xfrm>
            <a:prstGeom prst="roundRect">
              <a:avLst/>
            </a:pr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C479061-BE8F-E4E6-9E80-7289B946F8C2}"/>
                </a:ext>
              </a:extLst>
            </p:cNvPr>
            <p:cNvSpPr txBox="1"/>
            <p:nvPr/>
          </p:nvSpPr>
          <p:spPr>
            <a:xfrm>
              <a:off x="7946524" y="5652130"/>
              <a:ext cx="554518" cy="329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Lucida Console" panose="020B0609040504020204" pitchFamily="49" charset="0"/>
                </a:rPr>
                <a:t>MMU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CB00776-0E6C-7830-DC05-999B6942EA67}"/>
              </a:ext>
            </a:extLst>
          </p:cNvPr>
          <p:cNvGrpSpPr>
            <a:grpSpLocks noChangeAspect="1"/>
          </p:cNvGrpSpPr>
          <p:nvPr/>
        </p:nvGrpSpPr>
        <p:grpSpPr>
          <a:xfrm>
            <a:off x="9346064" y="5073242"/>
            <a:ext cx="466605" cy="284880"/>
            <a:chOff x="7946524" y="5652130"/>
            <a:chExt cx="554518" cy="338554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E7F19F68-0D6A-2200-FEDE-5ADD51DE041C}"/>
                </a:ext>
              </a:extLst>
            </p:cNvPr>
            <p:cNvSpPr/>
            <p:nvPr/>
          </p:nvSpPr>
          <p:spPr>
            <a:xfrm>
              <a:off x="8016001" y="5652130"/>
              <a:ext cx="405114" cy="338554"/>
            </a:xfrm>
            <a:prstGeom prst="roundRect">
              <a:avLst/>
            </a:pr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8D05B98-EDE0-C5DA-92BA-141345F685EA}"/>
                </a:ext>
              </a:extLst>
            </p:cNvPr>
            <p:cNvSpPr txBox="1"/>
            <p:nvPr/>
          </p:nvSpPr>
          <p:spPr>
            <a:xfrm>
              <a:off x="7946524" y="5652130"/>
              <a:ext cx="554518" cy="329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Lucida Console" panose="020B0609040504020204" pitchFamily="49" charset="0"/>
                </a:rPr>
                <a:t>MMU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EC781C8-A4FB-8A8B-28A8-63754F49A760}"/>
              </a:ext>
            </a:extLst>
          </p:cNvPr>
          <p:cNvGrpSpPr>
            <a:grpSpLocks noChangeAspect="1"/>
          </p:cNvGrpSpPr>
          <p:nvPr/>
        </p:nvGrpSpPr>
        <p:grpSpPr>
          <a:xfrm>
            <a:off x="10071455" y="5073610"/>
            <a:ext cx="466605" cy="284880"/>
            <a:chOff x="7946524" y="5652130"/>
            <a:chExt cx="554518" cy="338554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D9F4FD95-478E-FA38-7F72-64089E2D42FE}"/>
                </a:ext>
              </a:extLst>
            </p:cNvPr>
            <p:cNvSpPr/>
            <p:nvPr/>
          </p:nvSpPr>
          <p:spPr>
            <a:xfrm>
              <a:off x="8016001" y="5652130"/>
              <a:ext cx="405114" cy="338554"/>
            </a:xfrm>
            <a:prstGeom prst="roundRect">
              <a:avLst/>
            </a:pr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A44B2EA-BD6B-4919-4D14-947CEAB06892}"/>
                </a:ext>
              </a:extLst>
            </p:cNvPr>
            <p:cNvSpPr txBox="1"/>
            <p:nvPr/>
          </p:nvSpPr>
          <p:spPr>
            <a:xfrm>
              <a:off x="7946524" y="5652130"/>
              <a:ext cx="554518" cy="329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Lucida Console" panose="020B0609040504020204" pitchFamily="49" charset="0"/>
                </a:rPr>
                <a:t>MMU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33D9B2C-9200-3AB5-D641-3F9F235FCF1F}"/>
              </a:ext>
            </a:extLst>
          </p:cNvPr>
          <p:cNvGrpSpPr>
            <a:grpSpLocks noChangeAspect="1"/>
          </p:cNvGrpSpPr>
          <p:nvPr/>
        </p:nvGrpSpPr>
        <p:grpSpPr>
          <a:xfrm>
            <a:off x="11643277" y="5068244"/>
            <a:ext cx="466605" cy="284880"/>
            <a:chOff x="7946524" y="5652130"/>
            <a:chExt cx="554518" cy="338554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E84725BD-2D59-9F13-BFCD-63F9B6B0451D}"/>
                </a:ext>
              </a:extLst>
            </p:cNvPr>
            <p:cNvSpPr/>
            <p:nvPr/>
          </p:nvSpPr>
          <p:spPr>
            <a:xfrm>
              <a:off x="8016001" y="5652130"/>
              <a:ext cx="405114" cy="338554"/>
            </a:xfrm>
            <a:prstGeom prst="roundRect">
              <a:avLst/>
            </a:pr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1E60C6A-CF3E-9EA4-09EA-B55FDF9DB276}"/>
                </a:ext>
              </a:extLst>
            </p:cNvPr>
            <p:cNvSpPr txBox="1"/>
            <p:nvPr/>
          </p:nvSpPr>
          <p:spPr>
            <a:xfrm>
              <a:off x="7946524" y="5652130"/>
              <a:ext cx="554518" cy="329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Lucida Console" panose="020B0609040504020204" pitchFamily="49" charset="0"/>
                </a:rPr>
                <a:t>MMU</a:t>
              </a:r>
            </a:p>
          </p:txBody>
        </p:sp>
      </p:grp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D207720E-C591-5A32-8802-D4035C307839}"/>
              </a:ext>
            </a:extLst>
          </p:cNvPr>
          <p:cNvSpPr txBox="1">
            <a:spLocks/>
          </p:cNvSpPr>
          <p:nvPr/>
        </p:nvSpPr>
        <p:spPr>
          <a:xfrm>
            <a:off x="3647323" y="3924960"/>
            <a:ext cx="4191907" cy="34424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/>
              <a:t>Q:</a:t>
            </a:r>
            <a:r>
              <a:rPr lang="en-US" sz="2400" dirty="0"/>
              <a:t> Why can’t Process X directly interact with IO devices and do naughty things like fill up the storage device with junk?</a:t>
            </a:r>
          </a:p>
          <a:p>
            <a:pPr marL="0" indent="0">
              <a:buNone/>
            </a:pPr>
            <a:r>
              <a:rPr lang="en-US" sz="2400" b="1" dirty="0"/>
              <a:t>A:</a:t>
            </a:r>
            <a:r>
              <a:rPr lang="en-US" sz="2400" dirty="0"/>
              <a:t> The kernel forces a process to interact with IO devices via the kernel itself, using </a:t>
            </a:r>
            <a:r>
              <a:rPr lang="en-US" sz="2400" b="1" i="1" dirty="0"/>
              <a:t>system calls</a:t>
            </a:r>
            <a:r>
              <a:rPr lang="en-US" sz="24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0746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C16764-4A2A-F970-F94F-2751450FDB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0190"/>
          <a:stretch/>
        </p:blipFill>
        <p:spPr>
          <a:xfrm>
            <a:off x="0" y="0"/>
            <a:ext cx="7292051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B771D43-0A9C-A5EE-7BDF-702D2BA52077}"/>
              </a:ext>
            </a:extLst>
          </p:cNvPr>
          <p:cNvSpPr/>
          <p:nvPr/>
        </p:nvSpPr>
        <p:spPr>
          <a:xfrm>
            <a:off x="7807037" y="5278497"/>
            <a:ext cx="4269217" cy="747268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Hardware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0C21544-90FF-EB9E-EF5C-BE490644B28E}"/>
              </a:ext>
            </a:extLst>
          </p:cNvPr>
          <p:cNvSpPr/>
          <p:nvPr/>
        </p:nvSpPr>
        <p:spPr>
          <a:xfrm>
            <a:off x="7807037" y="3977523"/>
            <a:ext cx="4269217" cy="859170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500"/>
              </a:lnSpc>
            </a:pPr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Operating system</a:t>
            </a:r>
          </a:p>
          <a:p>
            <a:pPr algn="ctr">
              <a:lnSpc>
                <a:spcPts val="2500"/>
              </a:lnSpc>
            </a:pPr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(Kernel-level code)</a:t>
            </a:r>
            <a:endParaRPr lang="en-US" sz="3600" b="1" dirty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CD7FEC-EEBC-7EC1-741B-9ED1CE6CDF8F}"/>
              </a:ext>
            </a:extLst>
          </p:cNvPr>
          <p:cNvSpPr/>
          <p:nvPr/>
        </p:nvSpPr>
        <p:spPr>
          <a:xfrm>
            <a:off x="9331036" y="1166423"/>
            <a:ext cx="1221217" cy="2481198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83EA8F-BCE1-C1DB-570D-06E4BC381281}"/>
              </a:ext>
            </a:extLst>
          </p:cNvPr>
          <p:cNvSpPr/>
          <p:nvPr/>
        </p:nvSpPr>
        <p:spPr>
          <a:xfrm>
            <a:off x="10855037" y="1166423"/>
            <a:ext cx="1221217" cy="2481198"/>
          </a:xfrm>
          <a:prstGeom prst="rect">
            <a:avLst/>
          </a:prstGeom>
          <a:solidFill>
            <a:srgbClr val="50FF1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1D7B504-E44C-3C28-4596-5DEE4AEF6C6F}"/>
              </a:ext>
            </a:extLst>
          </p:cNvPr>
          <p:cNvSpPr/>
          <p:nvPr/>
        </p:nvSpPr>
        <p:spPr>
          <a:xfrm>
            <a:off x="7831018" y="1166423"/>
            <a:ext cx="1221217" cy="2481198"/>
          </a:xfrm>
          <a:prstGeom prst="rect">
            <a:avLst/>
          </a:prstGeom>
          <a:solidFill>
            <a:srgbClr val="FF89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7E31F9-F234-3CA7-F905-21AB24525727}"/>
              </a:ext>
            </a:extLst>
          </p:cNvPr>
          <p:cNvSpPr txBox="1"/>
          <p:nvPr/>
        </p:nvSpPr>
        <p:spPr>
          <a:xfrm>
            <a:off x="7746136" y="2081360"/>
            <a:ext cx="1408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User-level process 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CF7D80-8AA2-C1FA-B3CB-103F026E08DD}"/>
              </a:ext>
            </a:extLst>
          </p:cNvPr>
          <p:cNvSpPr txBox="1"/>
          <p:nvPr/>
        </p:nvSpPr>
        <p:spPr>
          <a:xfrm>
            <a:off x="9237429" y="2081360"/>
            <a:ext cx="1408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User-level process 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82909C-9B87-AD93-44C1-15E39BD5C3BB}"/>
              </a:ext>
            </a:extLst>
          </p:cNvPr>
          <p:cNvSpPr txBox="1"/>
          <p:nvPr/>
        </p:nvSpPr>
        <p:spPr>
          <a:xfrm>
            <a:off x="10761430" y="2081359"/>
            <a:ext cx="1408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User-level process Z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D3A018-8D6D-6986-9DE4-6A9342CA064F}"/>
              </a:ext>
            </a:extLst>
          </p:cNvPr>
          <p:cNvSpPr txBox="1"/>
          <p:nvPr/>
        </p:nvSpPr>
        <p:spPr>
          <a:xfrm>
            <a:off x="7746136" y="6488668"/>
            <a:ext cx="842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RAM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D17E77-D9E0-8840-4AE8-8D1E089796D1}"/>
              </a:ext>
            </a:extLst>
          </p:cNvPr>
          <p:cNvSpPr txBox="1"/>
          <p:nvPr/>
        </p:nvSpPr>
        <p:spPr>
          <a:xfrm>
            <a:off x="8588592" y="6488668"/>
            <a:ext cx="989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SSD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84DC5C-956E-F61B-8673-959ECAC35D7B}"/>
              </a:ext>
            </a:extLst>
          </p:cNvPr>
          <p:cNvSpPr txBox="1"/>
          <p:nvPr/>
        </p:nvSpPr>
        <p:spPr>
          <a:xfrm>
            <a:off x="9562353" y="6488668"/>
            <a:ext cx="1456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UX devices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23D861-75A8-2DC9-321F-9FDC6E274FE1}"/>
              </a:ext>
            </a:extLst>
          </p:cNvPr>
          <p:cNvSpPr txBox="1"/>
          <p:nvPr/>
        </p:nvSpPr>
        <p:spPr>
          <a:xfrm>
            <a:off x="10947301" y="6488668"/>
            <a:ext cx="1456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Network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0DA8637-7492-FD59-260E-AE5C2A1957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38" b="22330"/>
          <a:stretch/>
        </p:blipFill>
        <p:spPr>
          <a:xfrm>
            <a:off x="7788344" y="6128158"/>
            <a:ext cx="754308" cy="436228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18382E0-CF43-E061-23B9-2A26A68B2F94}"/>
              </a:ext>
            </a:extLst>
          </p:cNvPr>
          <p:cNvCxnSpPr/>
          <p:nvPr/>
        </p:nvCxnSpPr>
        <p:spPr>
          <a:xfrm>
            <a:off x="8133124" y="6013183"/>
            <a:ext cx="0" cy="19886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A7A4C90D-DADD-4F87-FC97-255B13BDA1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784134" y="5986407"/>
            <a:ext cx="598815" cy="71973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3CAFE7D-B5B6-5149-8BF1-FFFC6737C942}"/>
              </a:ext>
            </a:extLst>
          </p:cNvPr>
          <p:cNvCxnSpPr/>
          <p:nvPr/>
        </p:nvCxnSpPr>
        <p:spPr>
          <a:xfrm>
            <a:off x="9052235" y="5955028"/>
            <a:ext cx="0" cy="19886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ACB671D-2326-127B-E2AA-60742D7C19EF}"/>
              </a:ext>
            </a:extLst>
          </p:cNvPr>
          <p:cNvGrpSpPr/>
          <p:nvPr/>
        </p:nvGrpSpPr>
        <p:grpSpPr>
          <a:xfrm>
            <a:off x="9473755" y="5877087"/>
            <a:ext cx="1603868" cy="768593"/>
            <a:chOff x="9486633" y="5877087"/>
            <a:chExt cx="1603868" cy="768593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02939B4-2D3A-C7AA-6FAB-1AD5897EB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86633" y="5877087"/>
              <a:ext cx="1603868" cy="768593"/>
            </a:xfrm>
            <a:prstGeom prst="rect">
              <a:avLst/>
            </a:prstGeom>
          </p:spPr>
        </p:pic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A8FCD0B-E884-115E-6F2B-9769454433B9}"/>
                </a:ext>
              </a:extLst>
            </p:cNvPr>
            <p:cNvCxnSpPr/>
            <p:nvPr/>
          </p:nvCxnSpPr>
          <p:spPr>
            <a:xfrm>
              <a:off x="10144796" y="5960712"/>
              <a:ext cx="0" cy="19886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C676F1D-B997-3D35-E5E5-4916ECA27E31}"/>
                </a:ext>
              </a:extLst>
            </p:cNvPr>
            <p:cNvCxnSpPr/>
            <p:nvPr/>
          </p:nvCxnSpPr>
          <p:spPr>
            <a:xfrm>
              <a:off x="10851244" y="5958799"/>
              <a:ext cx="0" cy="19886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0B543148-9AAB-AEAF-7085-6CBEF6E6F9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11298400" y="5934841"/>
            <a:ext cx="766934" cy="70061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B7B29EB-6285-47B3-A5AF-BB8440AC3A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3849" y="4931699"/>
            <a:ext cx="560425" cy="560425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5E7CA6B8-020D-D236-C6C7-20269F09E8F8}"/>
              </a:ext>
            </a:extLst>
          </p:cNvPr>
          <p:cNvGrpSpPr/>
          <p:nvPr/>
        </p:nvGrpSpPr>
        <p:grpSpPr>
          <a:xfrm>
            <a:off x="8957216" y="4931700"/>
            <a:ext cx="2883059" cy="564196"/>
            <a:chOff x="8957216" y="4931700"/>
            <a:chExt cx="2883059" cy="564196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CA13307B-034C-5E76-DCD8-1917A1CA1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57216" y="4931700"/>
              <a:ext cx="560425" cy="560425"/>
            </a:xfrm>
            <a:prstGeom prst="rect">
              <a:avLst/>
            </a:prstGeom>
          </p:spPr>
        </p:pic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F98B51AA-3324-D7B2-3107-B8F7041DDAF2}"/>
                </a:ext>
              </a:extLst>
            </p:cNvPr>
            <p:cNvGrpSpPr/>
            <p:nvPr/>
          </p:nvGrpSpPr>
          <p:grpSpPr>
            <a:xfrm>
              <a:off x="10366483" y="4935470"/>
              <a:ext cx="1473792" cy="560426"/>
              <a:chOff x="8043849" y="4931699"/>
              <a:chExt cx="1473792" cy="560426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8802AEE3-8194-F196-ABAA-983E1CDCC1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043849" y="4931699"/>
                <a:ext cx="560425" cy="560425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B5165FF3-3BAA-FB9A-ADA2-9DBDECDF24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957216" y="4931700"/>
                <a:ext cx="560425" cy="560425"/>
              </a:xfrm>
              <a:prstGeom prst="rect">
                <a:avLst/>
              </a:prstGeom>
            </p:spPr>
          </p:pic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9005F7D-8B08-E730-7DC8-E6A61F53159F}"/>
              </a:ext>
            </a:extLst>
          </p:cNvPr>
          <p:cNvGrpSpPr>
            <a:grpSpLocks noChangeAspect="1"/>
          </p:cNvGrpSpPr>
          <p:nvPr/>
        </p:nvGrpSpPr>
        <p:grpSpPr>
          <a:xfrm>
            <a:off x="7767429" y="5069471"/>
            <a:ext cx="466605" cy="284880"/>
            <a:chOff x="7946524" y="5652130"/>
            <a:chExt cx="554518" cy="338554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44732CC3-D2AF-0C39-C184-43D545DD5356}"/>
                </a:ext>
              </a:extLst>
            </p:cNvPr>
            <p:cNvSpPr/>
            <p:nvPr/>
          </p:nvSpPr>
          <p:spPr>
            <a:xfrm>
              <a:off x="8016001" y="5652130"/>
              <a:ext cx="405114" cy="338554"/>
            </a:xfrm>
            <a:prstGeom prst="roundRect">
              <a:avLst/>
            </a:pr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C479061-BE8F-E4E6-9E80-7289B946F8C2}"/>
                </a:ext>
              </a:extLst>
            </p:cNvPr>
            <p:cNvSpPr txBox="1"/>
            <p:nvPr/>
          </p:nvSpPr>
          <p:spPr>
            <a:xfrm>
              <a:off x="7946524" y="5652130"/>
              <a:ext cx="554518" cy="329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Lucida Console" panose="020B0609040504020204" pitchFamily="49" charset="0"/>
                </a:rPr>
                <a:t>MMU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CB00776-0E6C-7830-DC05-999B6942EA67}"/>
              </a:ext>
            </a:extLst>
          </p:cNvPr>
          <p:cNvGrpSpPr>
            <a:grpSpLocks noChangeAspect="1"/>
          </p:cNvGrpSpPr>
          <p:nvPr/>
        </p:nvGrpSpPr>
        <p:grpSpPr>
          <a:xfrm>
            <a:off x="9346064" y="5073242"/>
            <a:ext cx="466605" cy="284880"/>
            <a:chOff x="7946524" y="5652130"/>
            <a:chExt cx="554518" cy="338554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E7F19F68-0D6A-2200-FEDE-5ADD51DE041C}"/>
                </a:ext>
              </a:extLst>
            </p:cNvPr>
            <p:cNvSpPr/>
            <p:nvPr/>
          </p:nvSpPr>
          <p:spPr>
            <a:xfrm>
              <a:off x="8016001" y="5652130"/>
              <a:ext cx="405114" cy="338554"/>
            </a:xfrm>
            <a:prstGeom prst="roundRect">
              <a:avLst/>
            </a:pr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8D05B98-EDE0-C5DA-92BA-141345F685EA}"/>
                </a:ext>
              </a:extLst>
            </p:cNvPr>
            <p:cNvSpPr txBox="1"/>
            <p:nvPr/>
          </p:nvSpPr>
          <p:spPr>
            <a:xfrm>
              <a:off x="7946524" y="5652130"/>
              <a:ext cx="554518" cy="329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Lucida Console" panose="020B0609040504020204" pitchFamily="49" charset="0"/>
                </a:rPr>
                <a:t>MMU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EC781C8-A4FB-8A8B-28A8-63754F49A760}"/>
              </a:ext>
            </a:extLst>
          </p:cNvPr>
          <p:cNvGrpSpPr>
            <a:grpSpLocks noChangeAspect="1"/>
          </p:cNvGrpSpPr>
          <p:nvPr/>
        </p:nvGrpSpPr>
        <p:grpSpPr>
          <a:xfrm>
            <a:off x="10071455" y="5073610"/>
            <a:ext cx="466605" cy="284880"/>
            <a:chOff x="7946524" y="5652130"/>
            <a:chExt cx="554518" cy="338554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D9F4FD95-478E-FA38-7F72-64089E2D42FE}"/>
                </a:ext>
              </a:extLst>
            </p:cNvPr>
            <p:cNvSpPr/>
            <p:nvPr/>
          </p:nvSpPr>
          <p:spPr>
            <a:xfrm>
              <a:off x="8016001" y="5652130"/>
              <a:ext cx="405114" cy="338554"/>
            </a:xfrm>
            <a:prstGeom prst="roundRect">
              <a:avLst/>
            </a:pr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A44B2EA-BD6B-4919-4D14-947CEAB06892}"/>
                </a:ext>
              </a:extLst>
            </p:cNvPr>
            <p:cNvSpPr txBox="1"/>
            <p:nvPr/>
          </p:nvSpPr>
          <p:spPr>
            <a:xfrm>
              <a:off x="7946524" y="5652130"/>
              <a:ext cx="554518" cy="329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Lucida Console" panose="020B0609040504020204" pitchFamily="49" charset="0"/>
                </a:rPr>
                <a:t>MMU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33D9B2C-9200-3AB5-D641-3F9F235FCF1F}"/>
              </a:ext>
            </a:extLst>
          </p:cNvPr>
          <p:cNvGrpSpPr>
            <a:grpSpLocks noChangeAspect="1"/>
          </p:cNvGrpSpPr>
          <p:nvPr/>
        </p:nvGrpSpPr>
        <p:grpSpPr>
          <a:xfrm>
            <a:off x="11643277" y="5068244"/>
            <a:ext cx="466605" cy="284880"/>
            <a:chOff x="7946524" y="5652130"/>
            <a:chExt cx="554518" cy="338554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E84725BD-2D59-9F13-BFCD-63F9B6B0451D}"/>
                </a:ext>
              </a:extLst>
            </p:cNvPr>
            <p:cNvSpPr/>
            <p:nvPr/>
          </p:nvSpPr>
          <p:spPr>
            <a:xfrm>
              <a:off x="8016001" y="5652130"/>
              <a:ext cx="405114" cy="338554"/>
            </a:xfrm>
            <a:prstGeom prst="roundRect">
              <a:avLst/>
            </a:pr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1E60C6A-CF3E-9EA4-09EA-B55FDF9DB276}"/>
                </a:ext>
              </a:extLst>
            </p:cNvPr>
            <p:cNvSpPr txBox="1"/>
            <p:nvPr/>
          </p:nvSpPr>
          <p:spPr>
            <a:xfrm>
              <a:off x="7946524" y="5652130"/>
              <a:ext cx="554518" cy="329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Lucida Console" panose="020B0609040504020204" pitchFamily="49" charset="0"/>
                </a:rPr>
                <a:t>MMU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901B8CD-5FB3-C96A-5004-481519A5D41D}"/>
              </a:ext>
            </a:extLst>
          </p:cNvPr>
          <p:cNvGrpSpPr/>
          <p:nvPr/>
        </p:nvGrpSpPr>
        <p:grpSpPr>
          <a:xfrm>
            <a:off x="7868335" y="3785393"/>
            <a:ext cx="4143175" cy="270958"/>
            <a:chOff x="7868335" y="3785393"/>
            <a:chExt cx="4143175" cy="27095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4F2E036B-E726-6C47-521B-C65328F62F8B}"/>
                </a:ext>
              </a:extLst>
            </p:cNvPr>
            <p:cNvGrpSpPr/>
            <p:nvPr/>
          </p:nvGrpSpPr>
          <p:grpSpPr>
            <a:xfrm>
              <a:off x="7868335" y="3785393"/>
              <a:ext cx="1184499" cy="270958"/>
              <a:chOff x="7868335" y="3785393"/>
              <a:chExt cx="1184499" cy="270958"/>
            </a:xfrm>
          </p:grpSpPr>
          <p:sp>
            <p:nvSpPr>
              <p:cNvPr id="48" name="Double Bracket 47">
                <a:extLst>
                  <a:ext uri="{FF2B5EF4-FFF2-40B4-BE49-F238E27FC236}">
                    <a16:creationId xmlns:a16="http://schemas.microsoft.com/office/drawing/2014/main" id="{2ECE1D07-45CE-B52C-C059-69A0E0120CAD}"/>
                  </a:ext>
                </a:extLst>
              </p:cNvPr>
              <p:cNvSpPr/>
              <p:nvPr/>
            </p:nvSpPr>
            <p:spPr>
              <a:xfrm>
                <a:off x="7868335" y="3785393"/>
                <a:ext cx="190185" cy="270958"/>
              </a:xfrm>
              <a:prstGeom prst="bracketPair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Double Bracket 48">
                <a:extLst>
                  <a:ext uri="{FF2B5EF4-FFF2-40B4-BE49-F238E27FC236}">
                    <a16:creationId xmlns:a16="http://schemas.microsoft.com/office/drawing/2014/main" id="{1ADC33A6-A1FA-768A-B53F-FB8550BF3F1E}"/>
                  </a:ext>
                </a:extLst>
              </p:cNvPr>
              <p:cNvSpPr/>
              <p:nvPr/>
            </p:nvSpPr>
            <p:spPr>
              <a:xfrm>
                <a:off x="8365492" y="3785393"/>
                <a:ext cx="190185" cy="270958"/>
              </a:xfrm>
              <a:prstGeom prst="bracketPair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Double Bracket 49">
                <a:extLst>
                  <a:ext uri="{FF2B5EF4-FFF2-40B4-BE49-F238E27FC236}">
                    <a16:creationId xmlns:a16="http://schemas.microsoft.com/office/drawing/2014/main" id="{E4FB1B91-29CE-8E27-77AC-EB5D4045FB6C}"/>
                  </a:ext>
                </a:extLst>
              </p:cNvPr>
              <p:cNvSpPr/>
              <p:nvPr/>
            </p:nvSpPr>
            <p:spPr>
              <a:xfrm>
                <a:off x="8862649" y="3785393"/>
                <a:ext cx="190185" cy="270958"/>
              </a:xfrm>
              <a:prstGeom prst="bracketPair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6205FD47-E7BE-C126-E371-1C0D6E553CB1}"/>
                </a:ext>
              </a:extLst>
            </p:cNvPr>
            <p:cNvGrpSpPr/>
            <p:nvPr/>
          </p:nvGrpSpPr>
          <p:grpSpPr>
            <a:xfrm>
              <a:off x="9349394" y="3785393"/>
              <a:ext cx="1184499" cy="270958"/>
              <a:chOff x="7868335" y="3785393"/>
              <a:chExt cx="1184499" cy="270958"/>
            </a:xfrm>
          </p:grpSpPr>
          <p:sp>
            <p:nvSpPr>
              <p:cNvPr id="53" name="Double Bracket 52">
                <a:extLst>
                  <a:ext uri="{FF2B5EF4-FFF2-40B4-BE49-F238E27FC236}">
                    <a16:creationId xmlns:a16="http://schemas.microsoft.com/office/drawing/2014/main" id="{273A435E-EB18-F0D1-271B-A51EBBF52558}"/>
                  </a:ext>
                </a:extLst>
              </p:cNvPr>
              <p:cNvSpPr/>
              <p:nvPr/>
            </p:nvSpPr>
            <p:spPr>
              <a:xfrm>
                <a:off x="7868335" y="3785393"/>
                <a:ext cx="190185" cy="270958"/>
              </a:xfrm>
              <a:prstGeom prst="bracketPair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Double Bracket 53">
                <a:extLst>
                  <a:ext uri="{FF2B5EF4-FFF2-40B4-BE49-F238E27FC236}">
                    <a16:creationId xmlns:a16="http://schemas.microsoft.com/office/drawing/2014/main" id="{60036AC9-B793-15DF-2924-9B93D160F9B2}"/>
                  </a:ext>
                </a:extLst>
              </p:cNvPr>
              <p:cNvSpPr/>
              <p:nvPr/>
            </p:nvSpPr>
            <p:spPr>
              <a:xfrm>
                <a:off x="8365492" y="3785393"/>
                <a:ext cx="190185" cy="270958"/>
              </a:xfrm>
              <a:prstGeom prst="bracketPair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Double Bracket 54">
                <a:extLst>
                  <a:ext uri="{FF2B5EF4-FFF2-40B4-BE49-F238E27FC236}">
                    <a16:creationId xmlns:a16="http://schemas.microsoft.com/office/drawing/2014/main" id="{5D3E2CC6-53D3-5A59-BF7A-6C56F84211E1}"/>
                  </a:ext>
                </a:extLst>
              </p:cNvPr>
              <p:cNvSpPr/>
              <p:nvPr/>
            </p:nvSpPr>
            <p:spPr>
              <a:xfrm>
                <a:off x="8862649" y="3785393"/>
                <a:ext cx="190185" cy="270958"/>
              </a:xfrm>
              <a:prstGeom prst="bracketPair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486C45D1-1A5C-0189-9512-AC12F405D575}"/>
                </a:ext>
              </a:extLst>
            </p:cNvPr>
            <p:cNvGrpSpPr/>
            <p:nvPr/>
          </p:nvGrpSpPr>
          <p:grpSpPr>
            <a:xfrm>
              <a:off x="10827011" y="3785393"/>
              <a:ext cx="1184499" cy="270958"/>
              <a:chOff x="7868335" y="3785393"/>
              <a:chExt cx="1184499" cy="270958"/>
            </a:xfrm>
          </p:grpSpPr>
          <p:sp>
            <p:nvSpPr>
              <p:cNvPr id="57" name="Double Bracket 56">
                <a:extLst>
                  <a:ext uri="{FF2B5EF4-FFF2-40B4-BE49-F238E27FC236}">
                    <a16:creationId xmlns:a16="http://schemas.microsoft.com/office/drawing/2014/main" id="{BDBE3D87-265E-D1D6-1490-41D4B196F538}"/>
                  </a:ext>
                </a:extLst>
              </p:cNvPr>
              <p:cNvSpPr/>
              <p:nvPr/>
            </p:nvSpPr>
            <p:spPr>
              <a:xfrm>
                <a:off x="7868335" y="3785393"/>
                <a:ext cx="190185" cy="270958"/>
              </a:xfrm>
              <a:prstGeom prst="bracketPair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Double Bracket 57">
                <a:extLst>
                  <a:ext uri="{FF2B5EF4-FFF2-40B4-BE49-F238E27FC236}">
                    <a16:creationId xmlns:a16="http://schemas.microsoft.com/office/drawing/2014/main" id="{30C32E80-67D6-6EAC-34ED-DC1330B8428D}"/>
                  </a:ext>
                </a:extLst>
              </p:cNvPr>
              <p:cNvSpPr/>
              <p:nvPr/>
            </p:nvSpPr>
            <p:spPr>
              <a:xfrm>
                <a:off x="8365492" y="3785393"/>
                <a:ext cx="190185" cy="270958"/>
              </a:xfrm>
              <a:prstGeom prst="bracketPair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Double Bracket 58">
                <a:extLst>
                  <a:ext uri="{FF2B5EF4-FFF2-40B4-BE49-F238E27FC236}">
                    <a16:creationId xmlns:a16="http://schemas.microsoft.com/office/drawing/2014/main" id="{67312B19-1670-C906-9697-D31D298FF613}"/>
                  </a:ext>
                </a:extLst>
              </p:cNvPr>
              <p:cNvSpPr/>
              <p:nvPr/>
            </p:nvSpPr>
            <p:spPr>
              <a:xfrm>
                <a:off x="8862649" y="3785393"/>
                <a:ext cx="190185" cy="270958"/>
              </a:xfrm>
              <a:prstGeom prst="bracketPair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6735D93-479E-DBA2-B666-3DF7D69DB2F3}"/>
              </a:ext>
            </a:extLst>
          </p:cNvPr>
          <p:cNvCxnSpPr>
            <a:cxnSpLocks/>
          </p:cNvCxnSpPr>
          <p:nvPr/>
        </p:nvCxnSpPr>
        <p:spPr>
          <a:xfrm flipV="1">
            <a:off x="7341168" y="3881464"/>
            <a:ext cx="460986" cy="21851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Content Placeholder 2">
            <a:extLst>
              <a:ext uri="{FF2B5EF4-FFF2-40B4-BE49-F238E27FC236}">
                <a16:creationId xmlns:a16="http://schemas.microsoft.com/office/drawing/2014/main" id="{ACE1EC0E-1010-DCAB-F81A-6B952CF635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4105" y="3881464"/>
            <a:ext cx="3991849" cy="319645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Bahnschrift Light" panose="020B0502040204020203" pitchFamily="34" charset="0"/>
              </a:rPr>
              <a:t>System calls are the way that user-level processes interact with the kernel (and thus the outside world!)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Bahnschrift Light" panose="020B0502040204020203" pitchFamily="34" charset="0"/>
              </a:rPr>
              <a:t>Modern kernels define hundreds of system calls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Bahnschrift Light" panose="020B0502040204020203" pitchFamily="34" charset="0"/>
              </a:rPr>
              <a:t>IO: </a:t>
            </a:r>
            <a:r>
              <a:rPr lang="en-US" sz="1600" dirty="0">
                <a:latin typeface="Lucida Console" panose="020B0609040504020204" pitchFamily="49" charset="0"/>
              </a:rPr>
              <a:t>open()</a:t>
            </a:r>
            <a:r>
              <a:rPr lang="en-US" sz="1600" dirty="0">
                <a:latin typeface="Bahnschrift Light" panose="020B0502040204020203" pitchFamily="34" charset="0"/>
              </a:rPr>
              <a:t>, </a:t>
            </a:r>
            <a:r>
              <a:rPr lang="en-US" sz="1600" dirty="0">
                <a:latin typeface="Lucida Console" panose="020B0609040504020204" pitchFamily="49" charset="0"/>
              </a:rPr>
              <a:t>read()</a:t>
            </a:r>
            <a:r>
              <a:rPr lang="en-US" sz="1600" dirty="0">
                <a:latin typeface="Bahnschrift Light" panose="020B0502040204020203" pitchFamily="34" charset="0"/>
              </a:rPr>
              <a:t>, </a:t>
            </a:r>
            <a:r>
              <a:rPr lang="en-US" sz="1600" dirty="0">
                <a:latin typeface="Lucida Console" panose="020B0609040504020204" pitchFamily="49" charset="0"/>
              </a:rPr>
              <a:t>write()</a:t>
            </a:r>
            <a:endParaRPr lang="en-US" sz="1600" dirty="0">
              <a:latin typeface="Bahnschrift Light" panose="020B0502040204020203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Bahnschrift Light" panose="020B0502040204020203" pitchFamily="34" charset="0"/>
              </a:rPr>
              <a:t>Process management: </a:t>
            </a:r>
            <a:r>
              <a:rPr lang="en-US" sz="1600" dirty="0">
                <a:latin typeface="Lucida Console" panose="020B0609040504020204" pitchFamily="49" charset="0"/>
              </a:rPr>
              <a:t>fork()</a:t>
            </a:r>
            <a:r>
              <a:rPr lang="en-US" sz="1600" dirty="0">
                <a:latin typeface="Bahnschrift Light" panose="020B0502040204020203" pitchFamily="34" charset="0"/>
              </a:rPr>
              <a:t>, </a:t>
            </a:r>
            <a:r>
              <a:rPr lang="en-US" sz="1600" dirty="0">
                <a:latin typeface="Lucida Console" panose="020B0609040504020204" pitchFamily="49" charset="0"/>
              </a:rPr>
              <a:t>exec()</a:t>
            </a:r>
            <a:r>
              <a:rPr lang="en-US" sz="1600" dirty="0">
                <a:latin typeface="Bahnschrift Light" panose="020B0502040204020203" pitchFamily="34" charset="0"/>
              </a:rPr>
              <a:t>, </a:t>
            </a:r>
            <a:r>
              <a:rPr lang="en-US" sz="1600" dirty="0" err="1">
                <a:latin typeface="Lucida Console" panose="020B0609040504020204" pitchFamily="49" charset="0"/>
              </a:rPr>
              <a:t>waitpid</a:t>
            </a:r>
            <a:r>
              <a:rPr lang="en-US" sz="1600" dirty="0">
                <a:latin typeface="Lucida Console" panose="020B0609040504020204" pitchFamily="49" charset="0"/>
              </a:rPr>
              <a:t>()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Bahnschrift Light" panose="020B0502040204020203" pitchFamily="34" charset="0"/>
              </a:rPr>
              <a:t>. . . and many more!</a:t>
            </a:r>
          </a:p>
        </p:txBody>
      </p:sp>
    </p:spTree>
    <p:extLst>
      <p:ext uri="{BB962C8B-B14F-4D97-AF65-F5344CB8AC3E}">
        <p14:creationId xmlns:p14="http://schemas.microsoft.com/office/powerpoint/2010/main" val="273542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C16764-4A2A-F970-F94F-2751450FDB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0190"/>
          <a:stretch/>
        </p:blipFill>
        <p:spPr>
          <a:xfrm>
            <a:off x="0" y="0"/>
            <a:ext cx="7292051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B771D43-0A9C-A5EE-7BDF-702D2BA52077}"/>
              </a:ext>
            </a:extLst>
          </p:cNvPr>
          <p:cNvSpPr/>
          <p:nvPr/>
        </p:nvSpPr>
        <p:spPr>
          <a:xfrm>
            <a:off x="7807037" y="5278497"/>
            <a:ext cx="4269217" cy="747268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Hardware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0C21544-90FF-EB9E-EF5C-BE490644B28E}"/>
              </a:ext>
            </a:extLst>
          </p:cNvPr>
          <p:cNvSpPr/>
          <p:nvPr/>
        </p:nvSpPr>
        <p:spPr>
          <a:xfrm>
            <a:off x="7807037" y="3977523"/>
            <a:ext cx="4269217" cy="859170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500"/>
              </a:lnSpc>
            </a:pPr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Operating system</a:t>
            </a:r>
          </a:p>
          <a:p>
            <a:pPr algn="ctr">
              <a:lnSpc>
                <a:spcPts val="2500"/>
              </a:lnSpc>
            </a:pPr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(Kernel-level code)</a:t>
            </a:r>
            <a:endParaRPr lang="en-US" sz="3600" b="1" dirty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CD7FEC-EEBC-7EC1-741B-9ED1CE6CDF8F}"/>
              </a:ext>
            </a:extLst>
          </p:cNvPr>
          <p:cNvSpPr/>
          <p:nvPr/>
        </p:nvSpPr>
        <p:spPr>
          <a:xfrm>
            <a:off x="9331036" y="1166423"/>
            <a:ext cx="1221217" cy="2481198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83EA8F-BCE1-C1DB-570D-06E4BC381281}"/>
              </a:ext>
            </a:extLst>
          </p:cNvPr>
          <p:cNvSpPr/>
          <p:nvPr/>
        </p:nvSpPr>
        <p:spPr>
          <a:xfrm>
            <a:off x="10855037" y="1166423"/>
            <a:ext cx="1221217" cy="2481198"/>
          </a:xfrm>
          <a:prstGeom prst="rect">
            <a:avLst/>
          </a:prstGeom>
          <a:solidFill>
            <a:srgbClr val="50FF1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1D7B504-E44C-3C28-4596-5DEE4AEF6C6F}"/>
              </a:ext>
            </a:extLst>
          </p:cNvPr>
          <p:cNvSpPr/>
          <p:nvPr/>
        </p:nvSpPr>
        <p:spPr>
          <a:xfrm>
            <a:off x="7831018" y="1166423"/>
            <a:ext cx="1221217" cy="2481198"/>
          </a:xfrm>
          <a:prstGeom prst="rect">
            <a:avLst/>
          </a:prstGeom>
          <a:solidFill>
            <a:srgbClr val="FF89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7E31F9-F234-3CA7-F905-21AB24525727}"/>
              </a:ext>
            </a:extLst>
          </p:cNvPr>
          <p:cNvSpPr txBox="1"/>
          <p:nvPr/>
        </p:nvSpPr>
        <p:spPr>
          <a:xfrm>
            <a:off x="7746136" y="2081360"/>
            <a:ext cx="1408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User-level process 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CF7D80-8AA2-C1FA-B3CB-103F026E08DD}"/>
              </a:ext>
            </a:extLst>
          </p:cNvPr>
          <p:cNvSpPr txBox="1"/>
          <p:nvPr/>
        </p:nvSpPr>
        <p:spPr>
          <a:xfrm>
            <a:off x="9237429" y="2081360"/>
            <a:ext cx="1408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User-level process 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82909C-9B87-AD93-44C1-15E39BD5C3BB}"/>
              </a:ext>
            </a:extLst>
          </p:cNvPr>
          <p:cNvSpPr txBox="1"/>
          <p:nvPr/>
        </p:nvSpPr>
        <p:spPr>
          <a:xfrm>
            <a:off x="10761430" y="2081359"/>
            <a:ext cx="1408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User-level process Z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D3A018-8D6D-6986-9DE4-6A9342CA064F}"/>
              </a:ext>
            </a:extLst>
          </p:cNvPr>
          <p:cNvSpPr txBox="1"/>
          <p:nvPr/>
        </p:nvSpPr>
        <p:spPr>
          <a:xfrm>
            <a:off x="7746136" y="6488668"/>
            <a:ext cx="842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RAM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D17E77-D9E0-8840-4AE8-8D1E089796D1}"/>
              </a:ext>
            </a:extLst>
          </p:cNvPr>
          <p:cNvSpPr txBox="1"/>
          <p:nvPr/>
        </p:nvSpPr>
        <p:spPr>
          <a:xfrm>
            <a:off x="8588592" y="6488668"/>
            <a:ext cx="989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SSD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84DC5C-956E-F61B-8673-959ECAC35D7B}"/>
              </a:ext>
            </a:extLst>
          </p:cNvPr>
          <p:cNvSpPr txBox="1"/>
          <p:nvPr/>
        </p:nvSpPr>
        <p:spPr>
          <a:xfrm>
            <a:off x="9562353" y="6488668"/>
            <a:ext cx="1456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UX devices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23D861-75A8-2DC9-321F-9FDC6E274FE1}"/>
              </a:ext>
            </a:extLst>
          </p:cNvPr>
          <p:cNvSpPr txBox="1"/>
          <p:nvPr/>
        </p:nvSpPr>
        <p:spPr>
          <a:xfrm>
            <a:off x="10947301" y="6488668"/>
            <a:ext cx="1456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Network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0DA8637-7492-FD59-260E-AE5C2A1957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38" b="22330"/>
          <a:stretch/>
        </p:blipFill>
        <p:spPr>
          <a:xfrm>
            <a:off x="7788344" y="6128158"/>
            <a:ext cx="754308" cy="436228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18382E0-CF43-E061-23B9-2A26A68B2F94}"/>
              </a:ext>
            </a:extLst>
          </p:cNvPr>
          <p:cNvCxnSpPr/>
          <p:nvPr/>
        </p:nvCxnSpPr>
        <p:spPr>
          <a:xfrm>
            <a:off x="8133124" y="6013183"/>
            <a:ext cx="0" cy="19886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A7A4C90D-DADD-4F87-FC97-255B13BDA1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784134" y="5986407"/>
            <a:ext cx="598815" cy="71973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3CAFE7D-B5B6-5149-8BF1-FFFC6737C942}"/>
              </a:ext>
            </a:extLst>
          </p:cNvPr>
          <p:cNvCxnSpPr/>
          <p:nvPr/>
        </p:nvCxnSpPr>
        <p:spPr>
          <a:xfrm>
            <a:off x="9052235" y="5955028"/>
            <a:ext cx="0" cy="19886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ACB671D-2326-127B-E2AA-60742D7C19EF}"/>
              </a:ext>
            </a:extLst>
          </p:cNvPr>
          <p:cNvGrpSpPr/>
          <p:nvPr/>
        </p:nvGrpSpPr>
        <p:grpSpPr>
          <a:xfrm>
            <a:off x="9473755" y="5877087"/>
            <a:ext cx="1603868" cy="768593"/>
            <a:chOff x="9486633" y="5877087"/>
            <a:chExt cx="1603868" cy="768593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02939B4-2D3A-C7AA-6FAB-1AD5897EB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86633" y="5877087"/>
              <a:ext cx="1603868" cy="768593"/>
            </a:xfrm>
            <a:prstGeom prst="rect">
              <a:avLst/>
            </a:prstGeom>
          </p:spPr>
        </p:pic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A8FCD0B-E884-115E-6F2B-9769454433B9}"/>
                </a:ext>
              </a:extLst>
            </p:cNvPr>
            <p:cNvCxnSpPr/>
            <p:nvPr/>
          </p:nvCxnSpPr>
          <p:spPr>
            <a:xfrm>
              <a:off x="10144796" y="5960712"/>
              <a:ext cx="0" cy="19886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C676F1D-B997-3D35-E5E5-4916ECA27E31}"/>
                </a:ext>
              </a:extLst>
            </p:cNvPr>
            <p:cNvCxnSpPr/>
            <p:nvPr/>
          </p:nvCxnSpPr>
          <p:spPr>
            <a:xfrm>
              <a:off x="10851244" y="5958799"/>
              <a:ext cx="0" cy="19886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0B543148-9AAB-AEAF-7085-6CBEF6E6F9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11298400" y="5934841"/>
            <a:ext cx="766934" cy="70061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B7B29EB-6285-47B3-A5AF-BB8440AC3A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3849" y="4931699"/>
            <a:ext cx="560425" cy="560425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5E7CA6B8-020D-D236-C6C7-20269F09E8F8}"/>
              </a:ext>
            </a:extLst>
          </p:cNvPr>
          <p:cNvGrpSpPr/>
          <p:nvPr/>
        </p:nvGrpSpPr>
        <p:grpSpPr>
          <a:xfrm>
            <a:off x="8957216" y="4931700"/>
            <a:ext cx="2883059" cy="564196"/>
            <a:chOff x="8957216" y="4931700"/>
            <a:chExt cx="2883059" cy="564196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CA13307B-034C-5E76-DCD8-1917A1CA1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57216" y="4931700"/>
              <a:ext cx="560425" cy="560425"/>
            </a:xfrm>
            <a:prstGeom prst="rect">
              <a:avLst/>
            </a:prstGeom>
          </p:spPr>
        </p:pic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F98B51AA-3324-D7B2-3107-B8F7041DDAF2}"/>
                </a:ext>
              </a:extLst>
            </p:cNvPr>
            <p:cNvGrpSpPr/>
            <p:nvPr/>
          </p:nvGrpSpPr>
          <p:grpSpPr>
            <a:xfrm>
              <a:off x="10366483" y="4935470"/>
              <a:ext cx="1473792" cy="560426"/>
              <a:chOff x="8043849" y="4931699"/>
              <a:chExt cx="1473792" cy="560426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8802AEE3-8194-F196-ABAA-983E1CDCC1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043849" y="4931699"/>
                <a:ext cx="560425" cy="560425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B5165FF3-3BAA-FB9A-ADA2-9DBDECDF24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957216" y="4931700"/>
                <a:ext cx="560425" cy="560425"/>
              </a:xfrm>
              <a:prstGeom prst="rect">
                <a:avLst/>
              </a:prstGeom>
            </p:spPr>
          </p:pic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9005F7D-8B08-E730-7DC8-E6A61F53159F}"/>
              </a:ext>
            </a:extLst>
          </p:cNvPr>
          <p:cNvGrpSpPr>
            <a:grpSpLocks noChangeAspect="1"/>
          </p:cNvGrpSpPr>
          <p:nvPr/>
        </p:nvGrpSpPr>
        <p:grpSpPr>
          <a:xfrm>
            <a:off x="7767429" y="5069471"/>
            <a:ext cx="466605" cy="284880"/>
            <a:chOff x="7946524" y="5652130"/>
            <a:chExt cx="554518" cy="338554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44732CC3-D2AF-0C39-C184-43D545DD5356}"/>
                </a:ext>
              </a:extLst>
            </p:cNvPr>
            <p:cNvSpPr/>
            <p:nvPr/>
          </p:nvSpPr>
          <p:spPr>
            <a:xfrm>
              <a:off x="8016001" y="5652130"/>
              <a:ext cx="405114" cy="338554"/>
            </a:xfrm>
            <a:prstGeom prst="roundRect">
              <a:avLst/>
            </a:pr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C479061-BE8F-E4E6-9E80-7289B946F8C2}"/>
                </a:ext>
              </a:extLst>
            </p:cNvPr>
            <p:cNvSpPr txBox="1"/>
            <p:nvPr/>
          </p:nvSpPr>
          <p:spPr>
            <a:xfrm>
              <a:off x="7946524" y="5652130"/>
              <a:ext cx="554518" cy="329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Lucida Console" panose="020B0609040504020204" pitchFamily="49" charset="0"/>
                </a:rPr>
                <a:t>MMU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CB00776-0E6C-7830-DC05-999B6942EA67}"/>
              </a:ext>
            </a:extLst>
          </p:cNvPr>
          <p:cNvGrpSpPr>
            <a:grpSpLocks noChangeAspect="1"/>
          </p:cNvGrpSpPr>
          <p:nvPr/>
        </p:nvGrpSpPr>
        <p:grpSpPr>
          <a:xfrm>
            <a:off x="9346064" y="5073242"/>
            <a:ext cx="466605" cy="284880"/>
            <a:chOff x="7946524" y="5652130"/>
            <a:chExt cx="554518" cy="338554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E7F19F68-0D6A-2200-FEDE-5ADD51DE041C}"/>
                </a:ext>
              </a:extLst>
            </p:cNvPr>
            <p:cNvSpPr/>
            <p:nvPr/>
          </p:nvSpPr>
          <p:spPr>
            <a:xfrm>
              <a:off x="8016001" y="5652130"/>
              <a:ext cx="405114" cy="338554"/>
            </a:xfrm>
            <a:prstGeom prst="roundRect">
              <a:avLst/>
            </a:pr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8D05B98-EDE0-C5DA-92BA-141345F685EA}"/>
                </a:ext>
              </a:extLst>
            </p:cNvPr>
            <p:cNvSpPr txBox="1"/>
            <p:nvPr/>
          </p:nvSpPr>
          <p:spPr>
            <a:xfrm>
              <a:off x="7946524" y="5652130"/>
              <a:ext cx="554518" cy="329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Lucida Console" panose="020B0609040504020204" pitchFamily="49" charset="0"/>
                </a:rPr>
                <a:t>MMU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EC781C8-A4FB-8A8B-28A8-63754F49A760}"/>
              </a:ext>
            </a:extLst>
          </p:cNvPr>
          <p:cNvGrpSpPr>
            <a:grpSpLocks noChangeAspect="1"/>
          </p:cNvGrpSpPr>
          <p:nvPr/>
        </p:nvGrpSpPr>
        <p:grpSpPr>
          <a:xfrm>
            <a:off x="10071455" y="5073610"/>
            <a:ext cx="466605" cy="284880"/>
            <a:chOff x="7946524" y="5652130"/>
            <a:chExt cx="554518" cy="338554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D9F4FD95-478E-FA38-7F72-64089E2D42FE}"/>
                </a:ext>
              </a:extLst>
            </p:cNvPr>
            <p:cNvSpPr/>
            <p:nvPr/>
          </p:nvSpPr>
          <p:spPr>
            <a:xfrm>
              <a:off x="8016001" y="5652130"/>
              <a:ext cx="405114" cy="338554"/>
            </a:xfrm>
            <a:prstGeom prst="roundRect">
              <a:avLst/>
            </a:pr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A44B2EA-BD6B-4919-4D14-947CEAB06892}"/>
                </a:ext>
              </a:extLst>
            </p:cNvPr>
            <p:cNvSpPr txBox="1"/>
            <p:nvPr/>
          </p:nvSpPr>
          <p:spPr>
            <a:xfrm>
              <a:off x="7946524" y="5652130"/>
              <a:ext cx="554518" cy="329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Lucida Console" panose="020B0609040504020204" pitchFamily="49" charset="0"/>
                </a:rPr>
                <a:t>MMU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33D9B2C-9200-3AB5-D641-3F9F235FCF1F}"/>
              </a:ext>
            </a:extLst>
          </p:cNvPr>
          <p:cNvGrpSpPr>
            <a:grpSpLocks noChangeAspect="1"/>
          </p:cNvGrpSpPr>
          <p:nvPr/>
        </p:nvGrpSpPr>
        <p:grpSpPr>
          <a:xfrm>
            <a:off x="11643277" y="5068244"/>
            <a:ext cx="466605" cy="284880"/>
            <a:chOff x="7946524" y="5652130"/>
            <a:chExt cx="554518" cy="338554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E84725BD-2D59-9F13-BFCD-63F9B6B0451D}"/>
                </a:ext>
              </a:extLst>
            </p:cNvPr>
            <p:cNvSpPr/>
            <p:nvPr/>
          </p:nvSpPr>
          <p:spPr>
            <a:xfrm>
              <a:off x="8016001" y="5652130"/>
              <a:ext cx="405114" cy="338554"/>
            </a:xfrm>
            <a:prstGeom prst="roundRect">
              <a:avLst/>
            </a:pr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1E60C6A-CF3E-9EA4-09EA-B55FDF9DB276}"/>
                </a:ext>
              </a:extLst>
            </p:cNvPr>
            <p:cNvSpPr txBox="1"/>
            <p:nvPr/>
          </p:nvSpPr>
          <p:spPr>
            <a:xfrm>
              <a:off x="7946524" y="5652130"/>
              <a:ext cx="554518" cy="329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Lucida Console" panose="020B0609040504020204" pitchFamily="49" charset="0"/>
                </a:rPr>
                <a:t>MMU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901B8CD-5FB3-C96A-5004-481519A5D41D}"/>
              </a:ext>
            </a:extLst>
          </p:cNvPr>
          <p:cNvGrpSpPr/>
          <p:nvPr/>
        </p:nvGrpSpPr>
        <p:grpSpPr>
          <a:xfrm>
            <a:off x="7868335" y="3785393"/>
            <a:ext cx="4143175" cy="270958"/>
            <a:chOff x="7868335" y="3785393"/>
            <a:chExt cx="4143175" cy="27095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4F2E036B-E726-6C47-521B-C65328F62F8B}"/>
                </a:ext>
              </a:extLst>
            </p:cNvPr>
            <p:cNvGrpSpPr/>
            <p:nvPr/>
          </p:nvGrpSpPr>
          <p:grpSpPr>
            <a:xfrm>
              <a:off x="7868335" y="3785393"/>
              <a:ext cx="1184499" cy="270958"/>
              <a:chOff x="7868335" y="3785393"/>
              <a:chExt cx="1184499" cy="270958"/>
            </a:xfrm>
          </p:grpSpPr>
          <p:sp>
            <p:nvSpPr>
              <p:cNvPr id="48" name="Double Bracket 47">
                <a:extLst>
                  <a:ext uri="{FF2B5EF4-FFF2-40B4-BE49-F238E27FC236}">
                    <a16:creationId xmlns:a16="http://schemas.microsoft.com/office/drawing/2014/main" id="{2ECE1D07-45CE-B52C-C059-69A0E0120CAD}"/>
                  </a:ext>
                </a:extLst>
              </p:cNvPr>
              <p:cNvSpPr/>
              <p:nvPr/>
            </p:nvSpPr>
            <p:spPr>
              <a:xfrm>
                <a:off x="7868335" y="3785393"/>
                <a:ext cx="190185" cy="270958"/>
              </a:xfrm>
              <a:prstGeom prst="bracketPair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Double Bracket 48">
                <a:extLst>
                  <a:ext uri="{FF2B5EF4-FFF2-40B4-BE49-F238E27FC236}">
                    <a16:creationId xmlns:a16="http://schemas.microsoft.com/office/drawing/2014/main" id="{1ADC33A6-A1FA-768A-B53F-FB8550BF3F1E}"/>
                  </a:ext>
                </a:extLst>
              </p:cNvPr>
              <p:cNvSpPr/>
              <p:nvPr/>
            </p:nvSpPr>
            <p:spPr>
              <a:xfrm>
                <a:off x="8365492" y="3785393"/>
                <a:ext cx="190185" cy="270958"/>
              </a:xfrm>
              <a:prstGeom prst="bracketPair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Double Bracket 49">
                <a:extLst>
                  <a:ext uri="{FF2B5EF4-FFF2-40B4-BE49-F238E27FC236}">
                    <a16:creationId xmlns:a16="http://schemas.microsoft.com/office/drawing/2014/main" id="{E4FB1B91-29CE-8E27-77AC-EB5D4045FB6C}"/>
                  </a:ext>
                </a:extLst>
              </p:cNvPr>
              <p:cNvSpPr/>
              <p:nvPr/>
            </p:nvSpPr>
            <p:spPr>
              <a:xfrm>
                <a:off x="8862649" y="3785393"/>
                <a:ext cx="190185" cy="270958"/>
              </a:xfrm>
              <a:prstGeom prst="bracketPair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6205FD47-E7BE-C126-E371-1C0D6E553CB1}"/>
                </a:ext>
              </a:extLst>
            </p:cNvPr>
            <p:cNvGrpSpPr/>
            <p:nvPr/>
          </p:nvGrpSpPr>
          <p:grpSpPr>
            <a:xfrm>
              <a:off x="9349394" y="3785393"/>
              <a:ext cx="1184499" cy="270958"/>
              <a:chOff x="7868335" y="3785393"/>
              <a:chExt cx="1184499" cy="270958"/>
            </a:xfrm>
          </p:grpSpPr>
          <p:sp>
            <p:nvSpPr>
              <p:cNvPr id="53" name="Double Bracket 52">
                <a:extLst>
                  <a:ext uri="{FF2B5EF4-FFF2-40B4-BE49-F238E27FC236}">
                    <a16:creationId xmlns:a16="http://schemas.microsoft.com/office/drawing/2014/main" id="{273A435E-EB18-F0D1-271B-A51EBBF52558}"/>
                  </a:ext>
                </a:extLst>
              </p:cNvPr>
              <p:cNvSpPr/>
              <p:nvPr/>
            </p:nvSpPr>
            <p:spPr>
              <a:xfrm>
                <a:off x="7868335" y="3785393"/>
                <a:ext cx="190185" cy="270958"/>
              </a:xfrm>
              <a:prstGeom prst="bracketPair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Double Bracket 53">
                <a:extLst>
                  <a:ext uri="{FF2B5EF4-FFF2-40B4-BE49-F238E27FC236}">
                    <a16:creationId xmlns:a16="http://schemas.microsoft.com/office/drawing/2014/main" id="{60036AC9-B793-15DF-2924-9B93D160F9B2}"/>
                  </a:ext>
                </a:extLst>
              </p:cNvPr>
              <p:cNvSpPr/>
              <p:nvPr/>
            </p:nvSpPr>
            <p:spPr>
              <a:xfrm>
                <a:off x="8365492" y="3785393"/>
                <a:ext cx="190185" cy="270958"/>
              </a:xfrm>
              <a:prstGeom prst="bracketPair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Double Bracket 54">
                <a:extLst>
                  <a:ext uri="{FF2B5EF4-FFF2-40B4-BE49-F238E27FC236}">
                    <a16:creationId xmlns:a16="http://schemas.microsoft.com/office/drawing/2014/main" id="{5D3E2CC6-53D3-5A59-BF7A-6C56F84211E1}"/>
                  </a:ext>
                </a:extLst>
              </p:cNvPr>
              <p:cNvSpPr/>
              <p:nvPr/>
            </p:nvSpPr>
            <p:spPr>
              <a:xfrm>
                <a:off x="8862649" y="3785393"/>
                <a:ext cx="190185" cy="270958"/>
              </a:xfrm>
              <a:prstGeom prst="bracketPair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486C45D1-1A5C-0189-9512-AC12F405D575}"/>
                </a:ext>
              </a:extLst>
            </p:cNvPr>
            <p:cNvGrpSpPr/>
            <p:nvPr/>
          </p:nvGrpSpPr>
          <p:grpSpPr>
            <a:xfrm>
              <a:off x="10827011" y="3785393"/>
              <a:ext cx="1184499" cy="270958"/>
              <a:chOff x="7868335" y="3785393"/>
              <a:chExt cx="1184499" cy="270958"/>
            </a:xfrm>
          </p:grpSpPr>
          <p:sp>
            <p:nvSpPr>
              <p:cNvPr id="57" name="Double Bracket 56">
                <a:extLst>
                  <a:ext uri="{FF2B5EF4-FFF2-40B4-BE49-F238E27FC236}">
                    <a16:creationId xmlns:a16="http://schemas.microsoft.com/office/drawing/2014/main" id="{BDBE3D87-265E-D1D6-1490-41D4B196F538}"/>
                  </a:ext>
                </a:extLst>
              </p:cNvPr>
              <p:cNvSpPr/>
              <p:nvPr/>
            </p:nvSpPr>
            <p:spPr>
              <a:xfrm>
                <a:off x="7868335" y="3785393"/>
                <a:ext cx="190185" cy="270958"/>
              </a:xfrm>
              <a:prstGeom prst="bracketPair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Double Bracket 57">
                <a:extLst>
                  <a:ext uri="{FF2B5EF4-FFF2-40B4-BE49-F238E27FC236}">
                    <a16:creationId xmlns:a16="http://schemas.microsoft.com/office/drawing/2014/main" id="{30C32E80-67D6-6EAC-34ED-DC1330B8428D}"/>
                  </a:ext>
                </a:extLst>
              </p:cNvPr>
              <p:cNvSpPr/>
              <p:nvPr/>
            </p:nvSpPr>
            <p:spPr>
              <a:xfrm>
                <a:off x="8365492" y="3785393"/>
                <a:ext cx="190185" cy="270958"/>
              </a:xfrm>
              <a:prstGeom prst="bracketPair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Double Bracket 58">
                <a:extLst>
                  <a:ext uri="{FF2B5EF4-FFF2-40B4-BE49-F238E27FC236}">
                    <a16:creationId xmlns:a16="http://schemas.microsoft.com/office/drawing/2014/main" id="{67312B19-1670-C906-9697-D31D298FF613}"/>
                  </a:ext>
                </a:extLst>
              </p:cNvPr>
              <p:cNvSpPr/>
              <p:nvPr/>
            </p:nvSpPr>
            <p:spPr>
              <a:xfrm>
                <a:off x="8862649" y="3785393"/>
                <a:ext cx="190185" cy="270958"/>
              </a:xfrm>
              <a:prstGeom prst="bracketPair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C4ADB2F-EC1C-0E87-1366-8A720E0B80D7}"/>
              </a:ext>
            </a:extLst>
          </p:cNvPr>
          <p:cNvSpPr txBox="1">
            <a:spLocks/>
          </p:cNvSpPr>
          <p:nvPr/>
        </p:nvSpPr>
        <p:spPr>
          <a:xfrm>
            <a:off x="3720636" y="3907971"/>
            <a:ext cx="3938410" cy="300790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b="1" dirty="0"/>
              <a:t>Q:</a:t>
            </a:r>
            <a:r>
              <a:rPr lang="en-US" sz="2600" dirty="0"/>
              <a:t> Why can’t Process X just run forever and prevent other processes from using a CPU?</a:t>
            </a:r>
          </a:p>
          <a:p>
            <a:pPr marL="0" indent="0">
              <a:buNone/>
            </a:pPr>
            <a:r>
              <a:rPr lang="en-US" sz="2600" b="1" dirty="0"/>
              <a:t>A:</a:t>
            </a:r>
            <a:r>
              <a:rPr lang="en-US" sz="2600" dirty="0"/>
              <a:t> The CPU periodically generates a timer </a:t>
            </a:r>
            <a:r>
              <a:rPr lang="en-US" sz="2600" b="1" i="1" dirty="0"/>
              <a:t>interrupt</a:t>
            </a:r>
            <a:r>
              <a:rPr lang="en-US" sz="2600" dirty="0"/>
              <a:t> that vectors control back to the kernel!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7388AA89-6698-4C08-5001-E04F862095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8205772" y="5272115"/>
            <a:ext cx="256314" cy="255994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166F078F-84BA-A913-B941-8C5AE2EBF3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9117745" y="5278497"/>
            <a:ext cx="256314" cy="255994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B5BCE514-2F58-7B67-C389-B18E43010F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533354" y="5278497"/>
            <a:ext cx="256314" cy="255994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11AFE2B9-B127-4627-0F64-0B9DFAAFD3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1448210" y="5268443"/>
            <a:ext cx="256314" cy="25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40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C16764-4A2A-F970-F94F-2751450FDB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0190"/>
          <a:stretch/>
        </p:blipFill>
        <p:spPr>
          <a:xfrm>
            <a:off x="0" y="0"/>
            <a:ext cx="7292051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B771D43-0A9C-A5EE-7BDF-702D2BA52077}"/>
              </a:ext>
            </a:extLst>
          </p:cNvPr>
          <p:cNvSpPr/>
          <p:nvPr/>
        </p:nvSpPr>
        <p:spPr>
          <a:xfrm>
            <a:off x="7807037" y="5278497"/>
            <a:ext cx="4269217" cy="747268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Hardware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D3A018-8D6D-6986-9DE4-6A9342CA064F}"/>
              </a:ext>
            </a:extLst>
          </p:cNvPr>
          <p:cNvSpPr txBox="1"/>
          <p:nvPr/>
        </p:nvSpPr>
        <p:spPr>
          <a:xfrm>
            <a:off x="7746136" y="6488668"/>
            <a:ext cx="842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RAM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D17E77-D9E0-8840-4AE8-8D1E089796D1}"/>
              </a:ext>
            </a:extLst>
          </p:cNvPr>
          <p:cNvSpPr txBox="1"/>
          <p:nvPr/>
        </p:nvSpPr>
        <p:spPr>
          <a:xfrm>
            <a:off x="8588592" y="6488668"/>
            <a:ext cx="989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SSD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84DC5C-956E-F61B-8673-959ECAC35D7B}"/>
              </a:ext>
            </a:extLst>
          </p:cNvPr>
          <p:cNvSpPr txBox="1"/>
          <p:nvPr/>
        </p:nvSpPr>
        <p:spPr>
          <a:xfrm>
            <a:off x="9562353" y="6488668"/>
            <a:ext cx="1456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UX devices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23D861-75A8-2DC9-321F-9FDC6E274FE1}"/>
              </a:ext>
            </a:extLst>
          </p:cNvPr>
          <p:cNvSpPr txBox="1"/>
          <p:nvPr/>
        </p:nvSpPr>
        <p:spPr>
          <a:xfrm>
            <a:off x="10947301" y="6488668"/>
            <a:ext cx="1456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Network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0DA8637-7492-FD59-260E-AE5C2A1957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38" b="22330"/>
          <a:stretch/>
        </p:blipFill>
        <p:spPr>
          <a:xfrm>
            <a:off x="7788344" y="6128158"/>
            <a:ext cx="754308" cy="436228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18382E0-CF43-E061-23B9-2A26A68B2F94}"/>
              </a:ext>
            </a:extLst>
          </p:cNvPr>
          <p:cNvCxnSpPr/>
          <p:nvPr/>
        </p:nvCxnSpPr>
        <p:spPr>
          <a:xfrm>
            <a:off x="8133124" y="6013183"/>
            <a:ext cx="0" cy="19886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A7A4C90D-DADD-4F87-FC97-255B13BDA1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784134" y="5986407"/>
            <a:ext cx="598815" cy="71973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3CAFE7D-B5B6-5149-8BF1-FFFC6737C942}"/>
              </a:ext>
            </a:extLst>
          </p:cNvPr>
          <p:cNvCxnSpPr/>
          <p:nvPr/>
        </p:nvCxnSpPr>
        <p:spPr>
          <a:xfrm>
            <a:off x="9052235" y="5955028"/>
            <a:ext cx="0" cy="19886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ACB671D-2326-127B-E2AA-60742D7C19EF}"/>
              </a:ext>
            </a:extLst>
          </p:cNvPr>
          <p:cNvGrpSpPr/>
          <p:nvPr/>
        </p:nvGrpSpPr>
        <p:grpSpPr>
          <a:xfrm>
            <a:off x="9473755" y="5877087"/>
            <a:ext cx="1603868" cy="768593"/>
            <a:chOff x="9486633" y="5877087"/>
            <a:chExt cx="1603868" cy="768593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02939B4-2D3A-C7AA-6FAB-1AD5897EB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86633" y="5877087"/>
              <a:ext cx="1603868" cy="768593"/>
            </a:xfrm>
            <a:prstGeom prst="rect">
              <a:avLst/>
            </a:prstGeom>
          </p:spPr>
        </p:pic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A8FCD0B-E884-115E-6F2B-9769454433B9}"/>
                </a:ext>
              </a:extLst>
            </p:cNvPr>
            <p:cNvCxnSpPr/>
            <p:nvPr/>
          </p:nvCxnSpPr>
          <p:spPr>
            <a:xfrm>
              <a:off x="10144796" y="5960712"/>
              <a:ext cx="0" cy="19886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C676F1D-B997-3D35-E5E5-4916ECA27E31}"/>
                </a:ext>
              </a:extLst>
            </p:cNvPr>
            <p:cNvCxnSpPr/>
            <p:nvPr/>
          </p:nvCxnSpPr>
          <p:spPr>
            <a:xfrm>
              <a:off x="10851244" y="5958799"/>
              <a:ext cx="0" cy="19886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0B543148-9AAB-AEAF-7085-6CBEF6E6F9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11298400" y="5934841"/>
            <a:ext cx="766934" cy="70061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B7B29EB-6285-47B3-A5AF-BB8440AC3A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3849" y="4931699"/>
            <a:ext cx="560425" cy="560425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5E7CA6B8-020D-D236-C6C7-20269F09E8F8}"/>
              </a:ext>
            </a:extLst>
          </p:cNvPr>
          <p:cNvGrpSpPr/>
          <p:nvPr/>
        </p:nvGrpSpPr>
        <p:grpSpPr>
          <a:xfrm>
            <a:off x="8957216" y="4931700"/>
            <a:ext cx="2883059" cy="564196"/>
            <a:chOff x="8957216" y="4931700"/>
            <a:chExt cx="2883059" cy="564196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CA13307B-034C-5E76-DCD8-1917A1CA1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57216" y="4931700"/>
              <a:ext cx="560425" cy="560425"/>
            </a:xfrm>
            <a:prstGeom prst="rect">
              <a:avLst/>
            </a:prstGeom>
          </p:spPr>
        </p:pic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F98B51AA-3324-D7B2-3107-B8F7041DDAF2}"/>
                </a:ext>
              </a:extLst>
            </p:cNvPr>
            <p:cNvGrpSpPr/>
            <p:nvPr/>
          </p:nvGrpSpPr>
          <p:grpSpPr>
            <a:xfrm>
              <a:off x="10366483" y="4935470"/>
              <a:ext cx="1473792" cy="560426"/>
              <a:chOff x="8043849" y="4931699"/>
              <a:chExt cx="1473792" cy="560426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8802AEE3-8194-F196-ABAA-983E1CDCC1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043849" y="4931699"/>
                <a:ext cx="560425" cy="560425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B5165FF3-3BAA-FB9A-ADA2-9DBDECDF24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957216" y="4931700"/>
                <a:ext cx="560425" cy="560425"/>
              </a:xfrm>
              <a:prstGeom prst="rect">
                <a:avLst/>
              </a:prstGeom>
            </p:spPr>
          </p:pic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9005F7D-8B08-E730-7DC8-E6A61F53159F}"/>
              </a:ext>
            </a:extLst>
          </p:cNvPr>
          <p:cNvGrpSpPr>
            <a:grpSpLocks noChangeAspect="1"/>
          </p:cNvGrpSpPr>
          <p:nvPr/>
        </p:nvGrpSpPr>
        <p:grpSpPr>
          <a:xfrm>
            <a:off x="7767429" y="5069471"/>
            <a:ext cx="466605" cy="284880"/>
            <a:chOff x="7946524" y="5652130"/>
            <a:chExt cx="554518" cy="338554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44732CC3-D2AF-0C39-C184-43D545DD5356}"/>
                </a:ext>
              </a:extLst>
            </p:cNvPr>
            <p:cNvSpPr/>
            <p:nvPr/>
          </p:nvSpPr>
          <p:spPr>
            <a:xfrm>
              <a:off x="8016001" y="5652130"/>
              <a:ext cx="405114" cy="338554"/>
            </a:xfrm>
            <a:prstGeom prst="roundRect">
              <a:avLst/>
            </a:pr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C479061-BE8F-E4E6-9E80-7289B946F8C2}"/>
                </a:ext>
              </a:extLst>
            </p:cNvPr>
            <p:cNvSpPr txBox="1"/>
            <p:nvPr/>
          </p:nvSpPr>
          <p:spPr>
            <a:xfrm>
              <a:off x="7946524" y="5652130"/>
              <a:ext cx="554518" cy="329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Lucida Console" panose="020B0609040504020204" pitchFamily="49" charset="0"/>
                </a:rPr>
                <a:t>MMU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CB00776-0E6C-7830-DC05-999B6942EA67}"/>
              </a:ext>
            </a:extLst>
          </p:cNvPr>
          <p:cNvGrpSpPr>
            <a:grpSpLocks noChangeAspect="1"/>
          </p:cNvGrpSpPr>
          <p:nvPr/>
        </p:nvGrpSpPr>
        <p:grpSpPr>
          <a:xfrm>
            <a:off x="9346064" y="5073242"/>
            <a:ext cx="466605" cy="284880"/>
            <a:chOff x="7946524" y="5652130"/>
            <a:chExt cx="554518" cy="338554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E7F19F68-0D6A-2200-FEDE-5ADD51DE041C}"/>
                </a:ext>
              </a:extLst>
            </p:cNvPr>
            <p:cNvSpPr/>
            <p:nvPr/>
          </p:nvSpPr>
          <p:spPr>
            <a:xfrm>
              <a:off x="8016001" y="5652130"/>
              <a:ext cx="405114" cy="338554"/>
            </a:xfrm>
            <a:prstGeom prst="roundRect">
              <a:avLst/>
            </a:pr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8D05B98-EDE0-C5DA-92BA-141345F685EA}"/>
                </a:ext>
              </a:extLst>
            </p:cNvPr>
            <p:cNvSpPr txBox="1"/>
            <p:nvPr/>
          </p:nvSpPr>
          <p:spPr>
            <a:xfrm>
              <a:off x="7946524" y="5652130"/>
              <a:ext cx="554518" cy="329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Lucida Console" panose="020B0609040504020204" pitchFamily="49" charset="0"/>
                </a:rPr>
                <a:t>MMU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EC781C8-A4FB-8A8B-28A8-63754F49A760}"/>
              </a:ext>
            </a:extLst>
          </p:cNvPr>
          <p:cNvGrpSpPr>
            <a:grpSpLocks noChangeAspect="1"/>
          </p:cNvGrpSpPr>
          <p:nvPr/>
        </p:nvGrpSpPr>
        <p:grpSpPr>
          <a:xfrm>
            <a:off x="10071455" y="5073610"/>
            <a:ext cx="466605" cy="284880"/>
            <a:chOff x="7946524" y="5652130"/>
            <a:chExt cx="554518" cy="338554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D9F4FD95-478E-FA38-7F72-64089E2D42FE}"/>
                </a:ext>
              </a:extLst>
            </p:cNvPr>
            <p:cNvSpPr/>
            <p:nvPr/>
          </p:nvSpPr>
          <p:spPr>
            <a:xfrm>
              <a:off x="8016001" y="5652130"/>
              <a:ext cx="405114" cy="338554"/>
            </a:xfrm>
            <a:prstGeom prst="roundRect">
              <a:avLst/>
            </a:pr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A44B2EA-BD6B-4919-4D14-947CEAB06892}"/>
                </a:ext>
              </a:extLst>
            </p:cNvPr>
            <p:cNvSpPr txBox="1"/>
            <p:nvPr/>
          </p:nvSpPr>
          <p:spPr>
            <a:xfrm>
              <a:off x="7946524" y="5652130"/>
              <a:ext cx="554518" cy="329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Lucida Console" panose="020B0609040504020204" pitchFamily="49" charset="0"/>
                </a:rPr>
                <a:t>MMU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33D9B2C-9200-3AB5-D641-3F9F235FCF1F}"/>
              </a:ext>
            </a:extLst>
          </p:cNvPr>
          <p:cNvGrpSpPr>
            <a:grpSpLocks noChangeAspect="1"/>
          </p:cNvGrpSpPr>
          <p:nvPr/>
        </p:nvGrpSpPr>
        <p:grpSpPr>
          <a:xfrm>
            <a:off x="11643277" y="5068244"/>
            <a:ext cx="466605" cy="284880"/>
            <a:chOff x="7946524" y="5652130"/>
            <a:chExt cx="554518" cy="338554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E84725BD-2D59-9F13-BFCD-63F9B6B0451D}"/>
                </a:ext>
              </a:extLst>
            </p:cNvPr>
            <p:cNvSpPr/>
            <p:nvPr/>
          </p:nvSpPr>
          <p:spPr>
            <a:xfrm>
              <a:off x="8016001" y="5652130"/>
              <a:ext cx="405114" cy="338554"/>
            </a:xfrm>
            <a:prstGeom prst="roundRect">
              <a:avLst/>
            </a:pr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1E60C6A-CF3E-9EA4-09EA-B55FDF9DB276}"/>
                </a:ext>
              </a:extLst>
            </p:cNvPr>
            <p:cNvSpPr txBox="1"/>
            <p:nvPr/>
          </p:nvSpPr>
          <p:spPr>
            <a:xfrm>
              <a:off x="7946524" y="5652130"/>
              <a:ext cx="554518" cy="329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Lucida Console" panose="020B0609040504020204" pitchFamily="49" charset="0"/>
                </a:rPr>
                <a:t>MMU</a:t>
              </a:r>
            </a:p>
          </p:txBody>
        </p:sp>
      </p:grp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C4ADB2F-EC1C-0E87-1366-8A720E0B80D7}"/>
              </a:ext>
            </a:extLst>
          </p:cNvPr>
          <p:cNvSpPr txBox="1">
            <a:spLocks/>
          </p:cNvSpPr>
          <p:nvPr/>
        </p:nvSpPr>
        <p:spPr>
          <a:xfrm>
            <a:off x="3720636" y="3907971"/>
            <a:ext cx="3938410" cy="300790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b="1" dirty="0"/>
              <a:t>Q:</a:t>
            </a:r>
            <a:r>
              <a:rPr lang="en-US" sz="2600" dirty="0"/>
              <a:t> Why can’t Process X just run forever and prevent other processes from using a CPU?</a:t>
            </a:r>
          </a:p>
          <a:p>
            <a:pPr marL="0" indent="0">
              <a:buNone/>
            </a:pPr>
            <a:r>
              <a:rPr lang="en-US" sz="2600" b="1" dirty="0"/>
              <a:t>A:</a:t>
            </a:r>
            <a:r>
              <a:rPr lang="en-US" sz="2600" dirty="0"/>
              <a:t> The CPU periodically generates a timer </a:t>
            </a:r>
            <a:r>
              <a:rPr lang="en-US" sz="2600" b="1" i="1" dirty="0"/>
              <a:t>interrupt</a:t>
            </a:r>
            <a:r>
              <a:rPr lang="en-US" sz="2600" dirty="0"/>
              <a:t> that vectors control back to the kernel!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7388AA89-6698-4C08-5001-E04F862095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8205772" y="5272115"/>
            <a:ext cx="256314" cy="255994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166F078F-84BA-A913-B941-8C5AE2EBF3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9117745" y="5278497"/>
            <a:ext cx="256314" cy="255994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B5BCE514-2F58-7B67-C389-B18E43010F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533354" y="5278497"/>
            <a:ext cx="256314" cy="255994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11AFE2B9-B127-4627-0F64-0B9DFAAFD3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1448210" y="5268443"/>
            <a:ext cx="256314" cy="255994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E84B3BBC-C7AD-9935-5542-1A33DDEA892D}"/>
              </a:ext>
            </a:extLst>
          </p:cNvPr>
          <p:cNvSpPr txBox="1"/>
          <p:nvPr/>
        </p:nvSpPr>
        <p:spPr>
          <a:xfrm>
            <a:off x="7708824" y="44255"/>
            <a:ext cx="44813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At any given time, only one thing (the kernel or a user-level process) executes on a CPU!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4D316DD-644F-0AB0-C8DE-4499BF53500D}"/>
              </a:ext>
            </a:extLst>
          </p:cNvPr>
          <p:cNvGrpSpPr/>
          <p:nvPr/>
        </p:nvGrpSpPr>
        <p:grpSpPr>
          <a:xfrm>
            <a:off x="7746136" y="3462542"/>
            <a:ext cx="4319198" cy="1423793"/>
            <a:chOff x="7746136" y="3462542"/>
            <a:chExt cx="4319198" cy="1423793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CE3F1FCA-C029-491D-77C1-80366AD2BFB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746136" y="3620220"/>
              <a:ext cx="364128" cy="1266115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B4F08F31-00B0-A686-140B-3BD6E6F766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88592" y="3607474"/>
              <a:ext cx="3412451" cy="1267948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390079C2-D23E-B8AB-1780-179FD1DCAE97}"/>
                </a:ext>
              </a:extLst>
            </p:cNvPr>
            <p:cNvCxnSpPr>
              <a:cxnSpLocks/>
            </p:cNvCxnSpPr>
            <p:nvPr/>
          </p:nvCxnSpPr>
          <p:spPr>
            <a:xfrm>
              <a:off x="7748891" y="3462542"/>
              <a:ext cx="4316443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D6906B84-7C23-43AF-F12F-C43BC35730E0}"/>
                </a:ext>
              </a:extLst>
            </p:cNvPr>
            <p:cNvSpPr txBox="1"/>
            <p:nvPr/>
          </p:nvSpPr>
          <p:spPr>
            <a:xfrm>
              <a:off x="7975877" y="3463388"/>
              <a:ext cx="35218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Flow of time from the perspective of the leftmost CPU</a:t>
              </a:r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86796D76-72DD-5145-D9CD-CCA23A8140BD}"/>
              </a:ext>
            </a:extLst>
          </p:cNvPr>
          <p:cNvSpPr txBox="1"/>
          <p:nvPr/>
        </p:nvSpPr>
        <p:spPr>
          <a:xfrm>
            <a:off x="7922699" y="971411"/>
            <a:ext cx="43267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(1) A </a:t>
            </a:r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rgbClr val="FF89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user-level process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executes and then invokes a system call, giving up the CPU so that the </a:t>
            </a:r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kernel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can run.</a:t>
            </a: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C210B4F0-468D-685E-D8C0-3AC156C08C2C}"/>
              </a:ext>
            </a:extLst>
          </p:cNvPr>
          <p:cNvGrpSpPr/>
          <p:nvPr/>
        </p:nvGrpSpPr>
        <p:grpSpPr>
          <a:xfrm>
            <a:off x="7702419" y="2017915"/>
            <a:ext cx="1671640" cy="1325686"/>
            <a:chOff x="7702419" y="2017915"/>
            <a:chExt cx="1671640" cy="1325686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6D03A572-4F61-7096-80CE-0CD9E3111152}"/>
                </a:ext>
              </a:extLst>
            </p:cNvPr>
            <p:cNvGrpSpPr/>
            <p:nvPr/>
          </p:nvGrpSpPr>
          <p:grpSpPr>
            <a:xfrm>
              <a:off x="7702419" y="2017915"/>
              <a:ext cx="1671640" cy="1325686"/>
              <a:chOff x="7702419" y="2017915"/>
              <a:chExt cx="1671640" cy="1325686"/>
            </a:xfrm>
          </p:grpSpPr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39CFEE2C-245C-29D1-5117-0D4AC78DD3FB}"/>
                  </a:ext>
                </a:extLst>
              </p:cNvPr>
              <p:cNvSpPr/>
              <p:nvPr/>
            </p:nvSpPr>
            <p:spPr>
              <a:xfrm>
                <a:off x="7702419" y="2017916"/>
                <a:ext cx="584749" cy="1325685"/>
              </a:xfrm>
              <a:prstGeom prst="rect">
                <a:avLst/>
              </a:prstGeom>
              <a:solidFill>
                <a:srgbClr val="FF89FF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b="1" dirty="0">
                  <a:ln w="31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499FB685-4451-776C-31F5-30F4AE30F161}"/>
                  </a:ext>
                </a:extLst>
              </p:cNvPr>
              <p:cNvSpPr/>
              <p:nvPr/>
            </p:nvSpPr>
            <p:spPr>
              <a:xfrm>
                <a:off x="8396881" y="2017915"/>
                <a:ext cx="977178" cy="132568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2500"/>
                  </a:lnSpc>
                </a:pPr>
                <a:endParaRPr lang="en-US" sz="3600" b="1" dirty="0">
                  <a:ln w="31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84" name="Arrow: Right 83">
                <a:extLst>
                  <a:ext uri="{FF2B5EF4-FFF2-40B4-BE49-F238E27FC236}">
                    <a16:creationId xmlns:a16="http://schemas.microsoft.com/office/drawing/2014/main" id="{8424B3CA-F4C7-493F-90FD-79EC5E47C329}"/>
                  </a:ext>
                </a:extLst>
              </p:cNvPr>
              <p:cNvSpPr/>
              <p:nvPr/>
            </p:nvSpPr>
            <p:spPr>
              <a:xfrm>
                <a:off x="8110264" y="2443203"/>
                <a:ext cx="613412" cy="505408"/>
              </a:xfrm>
              <a:prstGeom prst="rightArrow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(1)</a:t>
                </a:r>
              </a:p>
            </p:txBody>
          </p:sp>
        </p:grp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6BB12DF9-11A6-D513-6202-6629787932A6}"/>
                </a:ext>
              </a:extLst>
            </p:cNvPr>
            <p:cNvSpPr txBox="1"/>
            <p:nvPr/>
          </p:nvSpPr>
          <p:spPr>
            <a:xfrm rot="16200000">
              <a:off x="7509704" y="2528684"/>
              <a:ext cx="9259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syscall</a:t>
              </a:r>
              <a:endParaRPr lang="en-US" b="1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321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1"/>
      <p:bldP spid="67" grpId="2"/>
      <p:bldP spid="8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C16764-4A2A-F970-F94F-2751450FDB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0190"/>
          <a:stretch/>
        </p:blipFill>
        <p:spPr>
          <a:xfrm>
            <a:off x="0" y="0"/>
            <a:ext cx="7292051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B771D43-0A9C-A5EE-7BDF-702D2BA52077}"/>
              </a:ext>
            </a:extLst>
          </p:cNvPr>
          <p:cNvSpPr/>
          <p:nvPr/>
        </p:nvSpPr>
        <p:spPr>
          <a:xfrm>
            <a:off x="7807037" y="5278497"/>
            <a:ext cx="4269217" cy="747268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Hardware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D3A018-8D6D-6986-9DE4-6A9342CA064F}"/>
              </a:ext>
            </a:extLst>
          </p:cNvPr>
          <p:cNvSpPr txBox="1"/>
          <p:nvPr/>
        </p:nvSpPr>
        <p:spPr>
          <a:xfrm>
            <a:off x="7746136" y="6488668"/>
            <a:ext cx="842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RAM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D17E77-D9E0-8840-4AE8-8D1E089796D1}"/>
              </a:ext>
            </a:extLst>
          </p:cNvPr>
          <p:cNvSpPr txBox="1"/>
          <p:nvPr/>
        </p:nvSpPr>
        <p:spPr>
          <a:xfrm>
            <a:off x="8588592" y="6488668"/>
            <a:ext cx="989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SSD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84DC5C-956E-F61B-8673-959ECAC35D7B}"/>
              </a:ext>
            </a:extLst>
          </p:cNvPr>
          <p:cNvSpPr txBox="1"/>
          <p:nvPr/>
        </p:nvSpPr>
        <p:spPr>
          <a:xfrm>
            <a:off x="9562353" y="6488668"/>
            <a:ext cx="1456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UX devices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23D861-75A8-2DC9-321F-9FDC6E274FE1}"/>
              </a:ext>
            </a:extLst>
          </p:cNvPr>
          <p:cNvSpPr txBox="1"/>
          <p:nvPr/>
        </p:nvSpPr>
        <p:spPr>
          <a:xfrm>
            <a:off x="10947301" y="6488668"/>
            <a:ext cx="1456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Network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0DA8637-7492-FD59-260E-AE5C2A1957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38" b="22330"/>
          <a:stretch/>
        </p:blipFill>
        <p:spPr>
          <a:xfrm>
            <a:off x="7788344" y="6128158"/>
            <a:ext cx="754308" cy="436228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18382E0-CF43-E061-23B9-2A26A68B2F94}"/>
              </a:ext>
            </a:extLst>
          </p:cNvPr>
          <p:cNvCxnSpPr/>
          <p:nvPr/>
        </p:nvCxnSpPr>
        <p:spPr>
          <a:xfrm>
            <a:off x="8133124" y="6013183"/>
            <a:ext cx="0" cy="19886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A7A4C90D-DADD-4F87-FC97-255B13BDA1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784134" y="5986407"/>
            <a:ext cx="598815" cy="71973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3CAFE7D-B5B6-5149-8BF1-FFFC6737C942}"/>
              </a:ext>
            </a:extLst>
          </p:cNvPr>
          <p:cNvCxnSpPr/>
          <p:nvPr/>
        </p:nvCxnSpPr>
        <p:spPr>
          <a:xfrm>
            <a:off x="9052235" y="5955028"/>
            <a:ext cx="0" cy="19886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ACB671D-2326-127B-E2AA-60742D7C19EF}"/>
              </a:ext>
            </a:extLst>
          </p:cNvPr>
          <p:cNvGrpSpPr/>
          <p:nvPr/>
        </p:nvGrpSpPr>
        <p:grpSpPr>
          <a:xfrm>
            <a:off x="9473755" y="5877087"/>
            <a:ext cx="1603868" cy="768593"/>
            <a:chOff x="9486633" y="5877087"/>
            <a:chExt cx="1603868" cy="768593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02939B4-2D3A-C7AA-6FAB-1AD5897EB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86633" y="5877087"/>
              <a:ext cx="1603868" cy="768593"/>
            </a:xfrm>
            <a:prstGeom prst="rect">
              <a:avLst/>
            </a:prstGeom>
          </p:spPr>
        </p:pic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A8FCD0B-E884-115E-6F2B-9769454433B9}"/>
                </a:ext>
              </a:extLst>
            </p:cNvPr>
            <p:cNvCxnSpPr/>
            <p:nvPr/>
          </p:nvCxnSpPr>
          <p:spPr>
            <a:xfrm>
              <a:off x="10144796" y="5960712"/>
              <a:ext cx="0" cy="19886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C676F1D-B997-3D35-E5E5-4916ECA27E31}"/>
                </a:ext>
              </a:extLst>
            </p:cNvPr>
            <p:cNvCxnSpPr/>
            <p:nvPr/>
          </p:nvCxnSpPr>
          <p:spPr>
            <a:xfrm>
              <a:off x="10851244" y="5958799"/>
              <a:ext cx="0" cy="19886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0B543148-9AAB-AEAF-7085-6CBEF6E6F9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11298400" y="5934841"/>
            <a:ext cx="766934" cy="70061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B7B29EB-6285-47B3-A5AF-BB8440AC3A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3849" y="4931699"/>
            <a:ext cx="560425" cy="560425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5E7CA6B8-020D-D236-C6C7-20269F09E8F8}"/>
              </a:ext>
            </a:extLst>
          </p:cNvPr>
          <p:cNvGrpSpPr/>
          <p:nvPr/>
        </p:nvGrpSpPr>
        <p:grpSpPr>
          <a:xfrm>
            <a:off x="8957216" y="4931700"/>
            <a:ext cx="2883059" cy="564196"/>
            <a:chOff x="8957216" y="4931700"/>
            <a:chExt cx="2883059" cy="564196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CA13307B-034C-5E76-DCD8-1917A1CA1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57216" y="4931700"/>
              <a:ext cx="560425" cy="560425"/>
            </a:xfrm>
            <a:prstGeom prst="rect">
              <a:avLst/>
            </a:prstGeom>
          </p:spPr>
        </p:pic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F98B51AA-3324-D7B2-3107-B8F7041DDAF2}"/>
                </a:ext>
              </a:extLst>
            </p:cNvPr>
            <p:cNvGrpSpPr/>
            <p:nvPr/>
          </p:nvGrpSpPr>
          <p:grpSpPr>
            <a:xfrm>
              <a:off x="10366483" y="4935470"/>
              <a:ext cx="1473792" cy="560426"/>
              <a:chOff x="8043849" y="4931699"/>
              <a:chExt cx="1473792" cy="560426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8802AEE3-8194-F196-ABAA-983E1CDCC1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043849" y="4931699"/>
                <a:ext cx="560425" cy="560425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B5165FF3-3BAA-FB9A-ADA2-9DBDECDF24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957216" y="4931700"/>
                <a:ext cx="560425" cy="560425"/>
              </a:xfrm>
              <a:prstGeom prst="rect">
                <a:avLst/>
              </a:prstGeom>
            </p:spPr>
          </p:pic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9005F7D-8B08-E730-7DC8-E6A61F53159F}"/>
              </a:ext>
            </a:extLst>
          </p:cNvPr>
          <p:cNvGrpSpPr>
            <a:grpSpLocks noChangeAspect="1"/>
          </p:cNvGrpSpPr>
          <p:nvPr/>
        </p:nvGrpSpPr>
        <p:grpSpPr>
          <a:xfrm>
            <a:off x="7767429" y="5069471"/>
            <a:ext cx="466605" cy="284880"/>
            <a:chOff x="7946524" y="5652130"/>
            <a:chExt cx="554518" cy="338554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44732CC3-D2AF-0C39-C184-43D545DD5356}"/>
                </a:ext>
              </a:extLst>
            </p:cNvPr>
            <p:cNvSpPr/>
            <p:nvPr/>
          </p:nvSpPr>
          <p:spPr>
            <a:xfrm>
              <a:off x="8016001" y="5652130"/>
              <a:ext cx="405114" cy="338554"/>
            </a:xfrm>
            <a:prstGeom prst="roundRect">
              <a:avLst/>
            </a:pr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C479061-BE8F-E4E6-9E80-7289B946F8C2}"/>
                </a:ext>
              </a:extLst>
            </p:cNvPr>
            <p:cNvSpPr txBox="1"/>
            <p:nvPr/>
          </p:nvSpPr>
          <p:spPr>
            <a:xfrm>
              <a:off x="7946524" y="5652130"/>
              <a:ext cx="554518" cy="329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Lucida Console" panose="020B0609040504020204" pitchFamily="49" charset="0"/>
                </a:rPr>
                <a:t>MMU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CB00776-0E6C-7830-DC05-999B6942EA67}"/>
              </a:ext>
            </a:extLst>
          </p:cNvPr>
          <p:cNvGrpSpPr>
            <a:grpSpLocks noChangeAspect="1"/>
          </p:cNvGrpSpPr>
          <p:nvPr/>
        </p:nvGrpSpPr>
        <p:grpSpPr>
          <a:xfrm>
            <a:off x="9346064" y="5073242"/>
            <a:ext cx="466605" cy="284880"/>
            <a:chOff x="7946524" y="5652130"/>
            <a:chExt cx="554518" cy="338554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E7F19F68-0D6A-2200-FEDE-5ADD51DE041C}"/>
                </a:ext>
              </a:extLst>
            </p:cNvPr>
            <p:cNvSpPr/>
            <p:nvPr/>
          </p:nvSpPr>
          <p:spPr>
            <a:xfrm>
              <a:off x="8016001" y="5652130"/>
              <a:ext cx="405114" cy="338554"/>
            </a:xfrm>
            <a:prstGeom prst="roundRect">
              <a:avLst/>
            </a:pr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8D05B98-EDE0-C5DA-92BA-141345F685EA}"/>
                </a:ext>
              </a:extLst>
            </p:cNvPr>
            <p:cNvSpPr txBox="1"/>
            <p:nvPr/>
          </p:nvSpPr>
          <p:spPr>
            <a:xfrm>
              <a:off x="7946524" y="5652130"/>
              <a:ext cx="554518" cy="329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Lucida Console" panose="020B0609040504020204" pitchFamily="49" charset="0"/>
                </a:rPr>
                <a:t>MMU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EC781C8-A4FB-8A8B-28A8-63754F49A760}"/>
              </a:ext>
            </a:extLst>
          </p:cNvPr>
          <p:cNvGrpSpPr>
            <a:grpSpLocks noChangeAspect="1"/>
          </p:cNvGrpSpPr>
          <p:nvPr/>
        </p:nvGrpSpPr>
        <p:grpSpPr>
          <a:xfrm>
            <a:off x="10071455" y="5073610"/>
            <a:ext cx="466605" cy="284880"/>
            <a:chOff x="7946524" y="5652130"/>
            <a:chExt cx="554518" cy="338554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D9F4FD95-478E-FA38-7F72-64089E2D42FE}"/>
                </a:ext>
              </a:extLst>
            </p:cNvPr>
            <p:cNvSpPr/>
            <p:nvPr/>
          </p:nvSpPr>
          <p:spPr>
            <a:xfrm>
              <a:off x="8016001" y="5652130"/>
              <a:ext cx="405114" cy="338554"/>
            </a:xfrm>
            <a:prstGeom prst="roundRect">
              <a:avLst/>
            </a:pr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A44B2EA-BD6B-4919-4D14-947CEAB06892}"/>
                </a:ext>
              </a:extLst>
            </p:cNvPr>
            <p:cNvSpPr txBox="1"/>
            <p:nvPr/>
          </p:nvSpPr>
          <p:spPr>
            <a:xfrm>
              <a:off x="7946524" y="5652130"/>
              <a:ext cx="554518" cy="329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Lucida Console" panose="020B0609040504020204" pitchFamily="49" charset="0"/>
                </a:rPr>
                <a:t>MMU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33D9B2C-9200-3AB5-D641-3F9F235FCF1F}"/>
              </a:ext>
            </a:extLst>
          </p:cNvPr>
          <p:cNvGrpSpPr>
            <a:grpSpLocks noChangeAspect="1"/>
          </p:cNvGrpSpPr>
          <p:nvPr/>
        </p:nvGrpSpPr>
        <p:grpSpPr>
          <a:xfrm>
            <a:off x="11643277" y="5068244"/>
            <a:ext cx="466605" cy="284880"/>
            <a:chOff x="7946524" y="5652130"/>
            <a:chExt cx="554518" cy="338554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E84725BD-2D59-9F13-BFCD-63F9B6B0451D}"/>
                </a:ext>
              </a:extLst>
            </p:cNvPr>
            <p:cNvSpPr/>
            <p:nvPr/>
          </p:nvSpPr>
          <p:spPr>
            <a:xfrm>
              <a:off x="8016001" y="5652130"/>
              <a:ext cx="405114" cy="338554"/>
            </a:xfrm>
            <a:prstGeom prst="roundRect">
              <a:avLst/>
            </a:pr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1E60C6A-CF3E-9EA4-09EA-B55FDF9DB276}"/>
                </a:ext>
              </a:extLst>
            </p:cNvPr>
            <p:cNvSpPr txBox="1"/>
            <p:nvPr/>
          </p:nvSpPr>
          <p:spPr>
            <a:xfrm>
              <a:off x="7946524" y="5652130"/>
              <a:ext cx="554518" cy="329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Lucida Console" panose="020B0609040504020204" pitchFamily="49" charset="0"/>
                </a:rPr>
                <a:t>MMU</a:t>
              </a:r>
            </a:p>
          </p:txBody>
        </p:sp>
      </p:grp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C4ADB2F-EC1C-0E87-1366-8A720E0B80D7}"/>
              </a:ext>
            </a:extLst>
          </p:cNvPr>
          <p:cNvSpPr txBox="1">
            <a:spLocks/>
          </p:cNvSpPr>
          <p:nvPr/>
        </p:nvSpPr>
        <p:spPr>
          <a:xfrm>
            <a:off x="3720636" y="3907971"/>
            <a:ext cx="3938410" cy="300790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b="1" dirty="0"/>
              <a:t>Q:</a:t>
            </a:r>
            <a:r>
              <a:rPr lang="en-US" sz="2600" dirty="0"/>
              <a:t> Why can’t Process X just run forever and prevent other processes from using a CPU?</a:t>
            </a:r>
          </a:p>
          <a:p>
            <a:pPr marL="0" indent="0">
              <a:buNone/>
            </a:pPr>
            <a:r>
              <a:rPr lang="en-US" sz="2600" b="1" dirty="0"/>
              <a:t>A:</a:t>
            </a:r>
            <a:r>
              <a:rPr lang="en-US" sz="2600" dirty="0"/>
              <a:t> The CPU periodically generates a timer </a:t>
            </a:r>
            <a:r>
              <a:rPr lang="en-US" sz="2600" b="1" i="1" dirty="0"/>
              <a:t>interrupt</a:t>
            </a:r>
            <a:r>
              <a:rPr lang="en-US" sz="2600" dirty="0"/>
              <a:t> that vectors control back to the kernel!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7388AA89-6698-4C08-5001-E04F862095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8205772" y="5272115"/>
            <a:ext cx="256314" cy="255994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166F078F-84BA-A913-B941-8C5AE2EBF3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9117745" y="5278497"/>
            <a:ext cx="256314" cy="255994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B5BCE514-2F58-7B67-C389-B18E43010F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533354" y="5278497"/>
            <a:ext cx="256314" cy="255994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11AFE2B9-B127-4627-0F64-0B9DFAAFD3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1448210" y="5268443"/>
            <a:ext cx="256314" cy="255994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E3F1FCA-C029-491D-77C1-80366AD2BFB6}"/>
              </a:ext>
            </a:extLst>
          </p:cNvPr>
          <p:cNvCxnSpPr>
            <a:cxnSpLocks/>
          </p:cNvCxnSpPr>
          <p:nvPr/>
        </p:nvCxnSpPr>
        <p:spPr>
          <a:xfrm flipH="1" flipV="1">
            <a:off x="7746136" y="3620220"/>
            <a:ext cx="364128" cy="1266115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4F08F31-00B0-A686-140B-3BD6E6F76678}"/>
              </a:ext>
            </a:extLst>
          </p:cNvPr>
          <p:cNvCxnSpPr>
            <a:cxnSpLocks/>
          </p:cNvCxnSpPr>
          <p:nvPr/>
        </p:nvCxnSpPr>
        <p:spPr>
          <a:xfrm flipV="1">
            <a:off x="8588592" y="3607474"/>
            <a:ext cx="3412451" cy="1267948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E84B3BBC-C7AD-9935-5542-1A33DDEA892D}"/>
              </a:ext>
            </a:extLst>
          </p:cNvPr>
          <p:cNvSpPr txBox="1"/>
          <p:nvPr/>
        </p:nvSpPr>
        <p:spPr>
          <a:xfrm>
            <a:off x="7708824" y="44255"/>
            <a:ext cx="44813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At any given time, only one thing (the kernel or a user-level process) executes on a CPU!</a:t>
            </a: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390079C2-D23E-B8AB-1780-179FD1DCAE97}"/>
              </a:ext>
            </a:extLst>
          </p:cNvPr>
          <p:cNvCxnSpPr>
            <a:cxnSpLocks/>
          </p:cNvCxnSpPr>
          <p:nvPr/>
        </p:nvCxnSpPr>
        <p:spPr>
          <a:xfrm>
            <a:off x="7748891" y="3462542"/>
            <a:ext cx="4316443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D6906B84-7C23-43AF-F12F-C43BC35730E0}"/>
              </a:ext>
            </a:extLst>
          </p:cNvPr>
          <p:cNvSpPr txBox="1"/>
          <p:nvPr/>
        </p:nvSpPr>
        <p:spPr>
          <a:xfrm>
            <a:off x="7975877" y="3463388"/>
            <a:ext cx="35218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Segoe UI" panose="020B0502040204020203" pitchFamily="34" charset="0"/>
                <a:cs typeface="Segoe UI" panose="020B0502040204020203" pitchFamily="34" charset="0"/>
              </a:rPr>
              <a:t>Flow of time from the perspective of the leftmost CPU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9CFEE2C-245C-29D1-5117-0D4AC78DD3FB}"/>
              </a:ext>
            </a:extLst>
          </p:cNvPr>
          <p:cNvSpPr/>
          <p:nvPr/>
        </p:nvSpPr>
        <p:spPr>
          <a:xfrm>
            <a:off x="7702419" y="2017916"/>
            <a:ext cx="584749" cy="1325685"/>
          </a:xfrm>
          <a:prstGeom prst="rect">
            <a:avLst/>
          </a:prstGeom>
          <a:solidFill>
            <a:srgbClr val="FF89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499FB685-4451-776C-31F5-30F4AE30F161}"/>
              </a:ext>
            </a:extLst>
          </p:cNvPr>
          <p:cNvSpPr/>
          <p:nvPr/>
        </p:nvSpPr>
        <p:spPr>
          <a:xfrm>
            <a:off x="8396881" y="2017915"/>
            <a:ext cx="977178" cy="1325681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500"/>
              </a:lnSpc>
            </a:pPr>
            <a:endParaRPr lang="en-US" sz="3600" b="1" dirty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86796D76-72DD-5145-D9CD-CCA23A8140BD}"/>
              </a:ext>
            </a:extLst>
          </p:cNvPr>
          <p:cNvSpPr txBox="1"/>
          <p:nvPr/>
        </p:nvSpPr>
        <p:spPr>
          <a:xfrm>
            <a:off x="7922699" y="971411"/>
            <a:ext cx="43267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(2) The </a:t>
            </a:r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kernel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does some work to handle the system call, and decides to run a different </a:t>
            </a:r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rgbClr val="50FF1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user-level process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on the CPU. </a:t>
            </a:r>
          </a:p>
        </p:txBody>
      </p:sp>
      <p:sp>
        <p:nvSpPr>
          <p:cNvPr id="84" name="Arrow: Right 83">
            <a:extLst>
              <a:ext uri="{FF2B5EF4-FFF2-40B4-BE49-F238E27FC236}">
                <a16:creationId xmlns:a16="http://schemas.microsoft.com/office/drawing/2014/main" id="{8424B3CA-F4C7-493F-90FD-79EC5E47C329}"/>
              </a:ext>
            </a:extLst>
          </p:cNvPr>
          <p:cNvSpPr/>
          <p:nvPr/>
        </p:nvSpPr>
        <p:spPr>
          <a:xfrm>
            <a:off x="8110264" y="2443203"/>
            <a:ext cx="613412" cy="505408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(1)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75DCA0-5510-8BF1-6DEA-16FFE19C0C71}"/>
              </a:ext>
            </a:extLst>
          </p:cNvPr>
          <p:cNvSpPr txBox="1"/>
          <p:nvPr/>
        </p:nvSpPr>
        <p:spPr>
          <a:xfrm rot="16200000">
            <a:off x="7509704" y="2528684"/>
            <a:ext cx="925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Segoe UI" panose="020B0502040204020203" pitchFamily="34" charset="0"/>
                <a:cs typeface="Segoe UI" panose="020B0502040204020203" pitchFamily="34" charset="0"/>
              </a:rPr>
              <a:t>syscall</a:t>
            </a:r>
            <a:endParaRPr lang="en-US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9FA14AD-42E8-7814-A56E-B4B18E14DC38}"/>
              </a:ext>
            </a:extLst>
          </p:cNvPr>
          <p:cNvGrpSpPr/>
          <p:nvPr/>
        </p:nvGrpSpPr>
        <p:grpSpPr>
          <a:xfrm>
            <a:off x="8861249" y="2015022"/>
            <a:ext cx="1846891" cy="1339124"/>
            <a:chOff x="8861249" y="2015022"/>
            <a:chExt cx="1846891" cy="1339124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350257D8-F868-B2FC-7AF9-95F60390043A}"/>
                </a:ext>
              </a:extLst>
            </p:cNvPr>
            <p:cNvSpPr/>
            <p:nvPr/>
          </p:nvSpPr>
          <p:spPr>
            <a:xfrm>
              <a:off x="9473755" y="2015022"/>
              <a:ext cx="1234385" cy="1332570"/>
            </a:xfrm>
            <a:prstGeom prst="rect">
              <a:avLst/>
            </a:prstGeom>
            <a:solidFill>
              <a:srgbClr val="50FF19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5" name="Arrow: Right 84">
              <a:extLst>
                <a:ext uri="{FF2B5EF4-FFF2-40B4-BE49-F238E27FC236}">
                  <a16:creationId xmlns:a16="http://schemas.microsoft.com/office/drawing/2014/main" id="{8A918D47-A4A7-0B88-D35C-C41F52245CED}"/>
                </a:ext>
              </a:extLst>
            </p:cNvPr>
            <p:cNvSpPr/>
            <p:nvPr/>
          </p:nvSpPr>
          <p:spPr>
            <a:xfrm>
              <a:off x="9167049" y="2463841"/>
              <a:ext cx="613412" cy="505408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(2)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0F84BDD-540D-F95C-881E-4DC09CEE3A05}"/>
                </a:ext>
              </a:extLst>
            </p:cNvPr>
            <p:cNvSpPr txBox="1"/>
            <p:nvPr/>
          </p:nvSpPr>
          <p:spPr>
            <a:xfrm rot="16200000">
              <a:off x="8383072" y="2506637"/>
              <a:ext cx="13256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Segoe UI" panose="020B0502040204020203" pitchFamily="34" charset="0"/>
                  <a:cs typeface="Segoe UI" panose="020B0502040204020203" pitchFamily="34" charset="0"/>
                </a:rPr>
                <a:t>schedule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295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847F5-26D9-D892-1D4C-DDD1FC7B8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5756"/>
            <a:ext cx="7652603" cy="884941"/>
          </a:xfrm>
        </p:spPr>
        <p:txBody>
          <a:bodyPr/>
          <a:lstStyle/>
          <a:p>
            <a:r>
              <a:rPr lang="en-US" dirty="0"/>
              <a:t>What is CS 61?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3BD22-A27C-E7E7-24C6-7EFF5B0533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396" y="838439"/>
            <a:ext cx="7347812" cy="6088806"/>
          </a:xfrm>
        </p:spPr>
        <p:txBody>
          <a:bodyPr>
            <a:normAutofit/>
          </a:bodyPr>
          <a:lstStyle/>
          <a:p>
            <a:r>
              <a:rPr lang="en-US" sz="3200" dirty="0"/>
              <a:t>Short answer: CS 61 is an experience of religious ecstasy in which you transform into a master software engineer</a:t>
            </a:r>
          </a:p>
          <a:p>
            <a:r>
              <a:rPr lang="en-US" sz="3200" dirty="0"/>
              <a:t>Longer answer: CS 61 is an introduction to </a:t>
            </a:r>
            <a:r>
              <a:rPr lang="en-US" sz="3200" i="1" dirty="0"/>
              <a:t>computer systems programming</a:t>
            </a:r>
          </a:p>
          <a:p>
            <a:pPr lvl="1"/>
            <a:r>
              <a:rPr lang="en-US" sz="2800" dirty="0"/>
              <a:t>Ultimate goal: Learn how to build high-performance software that uses hardware efficiently</a:t>
            </a:r>
          </a:p>
          <a:p>
            <a:pPr lvl="1"/>
            <a:r>
              <a:rPr lang="en-US" sz="2800" dirty="0"/>
              <a:t>To achieve that goal, you must understand your tools!</a:t>
            </a:r>
          </a:p>
          <a:p>
            <a:pPr lvl="2"/>
            <a:r>
              <a:rPr lang="en-US" sz="2400" dirty="0"/>
              <a:t>How do CPUs work?</a:t>
            </a:r>
          </a:p>
          <a:p>
            <a:pPr lvl="2"/>
            <a:r>
              <a:rPr lang="en-US" sz="2400" dirty="0"/>
              <a:t>How do compilers work?</a:t>
            </a:r>
          </a:p>
          <a:p>
            <a:pPr lvl="2"/>
            <a:r>
              <a:rPr lang="en-US" sz="2400" dirty="0"/>
              <a:t>How do OSes allow multiple programs to run on the same machine safely and efficiently?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1C8B1DE-048B-CC57-6770-F2BAA8F3E76A}"/>
              </a:ext>
            </a:extLst>
          </p:cNvPr>
          <p:cNvGrpSpPr/>
          <p:nvPr/>
        </p:nvGrpSpPr>
        <p:grpSpPr>
          <a:xfrm>
            <a:off x="7536857" y="0"/>
            <a:ext cx="4655143" cy="6858000"/>
            <a:chOff x="-115747" y="0"/>
            <a:chExt cx="4655143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A1AE4FE-F491-126D-E1E5-D540D03A4C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58" r="3308"/>
            <a:stretch/>
          </p:blipFill>
          <p:spPr>
            <a:xfrm>
              <a:off x="-1" y="0"/>
              <a:ext cx="4539397" cy="68580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B73EDC5-8808-1892-596B-C3069CB7CC8F}"/>
                </a:ext>
              </a:extLst>
            </p:cNvPr>
            <p:cNvSpPr txBox="1"/>
            <p:nvPr/>
          </p:nvSpPr>
          <p:spPr>
            <a:xfrm>
              <a:off x="1307939" y="75756"/>
              <a:ext cx="14468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You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CA693E7-1A18-3F89-B5E0-2DC22740B285}"/>
                </a:ext>
              </a:extLst>
            </p:cNvPr>
            <p:cNvSpPr txBox="1"/>
            <p:nvPr/>
          </p:nvSpPr>
          <p:spPr>
            <a:xfrm>
              <a:off x="3014718" y="1765902"/>
              <a:ext cx="10164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C++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FABFB7E-B657-4962-F852-6A85CD90BA07}"/>
                </a:ext>
              </a:extLst>
            </p:cNvPr>
            <p:cNvSpPr txBox="1"/>
            <p:nvPr/>
          </p:nvSpPr>
          <p:spPr>
            <a:xfrm>
              <a:off x="-115747" y="1939360"/>
              <a:ext cx="14468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OSes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E9FE327-22BB-BAE9-657B-451BD34CD6DF}"/>
                </a:ext>
              </a:extLst>
            </p:cNvPr>
            <p:cNvSpPr txBox="1"/>
            <p:nvPr/>
          </p:nvSpPr>
          <p:spPr>
            <a:xfrm>
              <a:off x="1971407" y="3666375"/>
              <a:ext cx="160517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Not grade grubbing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A47BC5B-2145-48C1-0793-6F525DF770BE}"/>
                </a:ext>
              </a:extLst>
            </p:cNvPr>
            <p:cNvSpPr txBox="1"/>
            <p:nvPr/>
          </p:nvSpPr>
          <p:spPr>
            <a:xfrm>
              <a:off x="1277452" y="2814314"/>
              <a:ext cx="10164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psets</a:t>
              </a:r>
              <a:endParaRPr lang="en-US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137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C16764-4A2A-F970-F94F-2751450FDB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0190"/>
          <a:stretch/>
        </p:blipFill>
        <p:spPr>
          <a:xfrm>
            <a:off x="0" y="0"/>
            <a:ext cx="7292051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B771D43-0A9C-A5EE-7BDF-702D2BA52077}"/>
              </a:ext>
            </a:extLst>
          </p:cNvPr>
          <p:cNvSpPr/>
          <p:nvPr/>
        </p:nvSpPr>
        <p:spPr>
          <a:xfrm>
            <a:off x="7807037" y="5278497"/>
            <a:ext cx="4269217" cy="747268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Hardware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D3A018-8D6D-6986-9DE4-6A9342CA064F}"/>
              </a:ext>
            </a:extLst>
          </p:cNvPr>
          <p:cNvSpPr txBox="1"/>
          <p:nvPr/>
        </p:nvSpPr>
        <p:spPr>
          <a:xfrm>
            <a:off x="7746136" y="6488668"/>
            <a:ext cx="842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RAM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D17E77-D9E0-8840-4AE8-8D1E089796D1}"/>
              </a:ext>
            </a:extLst>
          </p:cNvPr>
          <p:cNvSpPr txBox="1"/>
          <p:nvPr/>
        </p:nvSpPr>
        <p:spPr>
          <a:xfrm>
            <a:off x="8588592" y="6488668"/>
            <a:ext cx="989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SSD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84DC5C-956E-F61B-8673-959ECAC35D7B}"/>
              </a:ext>
            </a:extLst>
          </p:cNvPr>
          <p:cNvSpPr txBox="1"/>
          <p:nvPr/>
        </p:nvSpPr>
        <p:spPr>
          <a:xfrm>
            <a:off x="9562353" y="6488668"/>
            <a:ext cx="1456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UX devices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23D861-75A8-2DC9-321F-9FDC6E274FE1}"/>
              </a:ext>
            </a:extLst>
          </p:cNvPr>
          <p:cNvSpPr txBox="1"/>
          <p:nvPr/>
        </p:nvSpPr>
        <p:spPr>
          <a:xfrm>
            <a:off x="10947301" y="6488668"/>
            <a:ext cx="1456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Network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0DA8637-7492-FD59-260E-AE5C2A1957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38" b="22330"/>
          <a:stretch/>
        </p:blipFill>
        <p:spPr>
          <a:xfrm>
            <a:off x="7788344" y="6128158"/>
            <a:ext cx="754308" cy="436228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18382E0-CF43-E061-23B9-2A26A68B2F94}"/>
              </a:ext>
            </a:extLst>
          </p:cNvPr>
          <p:cNvCxnSpPr/>
          <p:nvPr/>
        </p:nvCxnSpPr>
        <p:spPr>
          <a:xfrm>
            <a:off x="8133124" y="6013183"/>
            <a:ext cx="0" cy="19886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A7A4C90D-DADD-4F87-FC97-255B13BDA1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784134" y="5986407"/>
            <a:ext cx="598815" cy="71973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3CAFE7D-B5B6-5149-8BF1-FFFC6737C942}"/>
              </a:ext>
            </a:extLst>
          </p:cNvPr>
          <p:cNvCxnSpPr/>
          <p:nvPr/>
        </p:nvCxnSpPr>
        <p:spPr>
          <a:xfrm>
            <a:off x="9052235" y="5955028"/>
            <a:ext cx="0" cy="19886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ACB671D-2326-127B-E2AA-60742D7C19EF}"/>
              </a:ext>
            </a:extLst>
          </p:cNvPr>
          <p:cNvGrpSpPr/>
          <p:nvPr/>
        </p:nvGrpSpPr>
        <p:grpSpPr>
          <a:xfrm>
            <a:off x="9473755" y="5877087"/>
            <a:ext cx="1603868" cy="768593"/>
            <a:chOff x="9486633" y="5877087"/>
            <a:chExt cx="1603868" cy="768593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02939B4-2D3A-C7AA-6FAB-1AD5897EB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86633" y="5877087"/>
              <a:ext cx="1603868" cy="768593"/>
            </a:xfrm>
            <a:prstGeom prst="rect">
              <a:avLst/>
            </a:prstGeom>
          </p:spPr>
        </p:pic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A8FCD0B-E884-115E-6F2B-9769454433B9}"/>
                </a:ext>
              </a:extLst>
            </p:cNvPr>
            <p:cNvCxnSpPr/>
            <p:nvPr/>
          </p:nvCxnSpPr>
          <p:spPr>
            <a:xfrm>
              <a:off x="10144796" y="5960712"/>
              <a:ext cx="0" cy="19886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C676F1D-B997-3D35-E5E5-4916ECA27E31}"/>
                </a:ext>
              </a:extLst>
            </p:cNvPr>
            <p:cNvCxnSpPr/>
            <p:nvPr/>
          </p:nvCxnSpPr>
          <p:spPr>
            <a:xfrm>
              <a:off x="10851244" y="5958799"/>
              <a:ext cx="0" cy="19886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0B543148-9AAB-AEAF-7085-6CBEF6E6F9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11298400" y="5934841"/>
            <a:ext cx="766934" cy="70061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B7B29EB-6285-47B3-A5AF-BB8440AC3A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3849" y="4931699"/>
            <a:ext cx="560425" cy="560425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5E7CA6B8-020D-D236-C6C7-20269F09E8F8}"/>
              </a:ext>
            </a:extLst>
          </p:cNvPr>
          <p:cNvGrpSpPr/>
          <p:nvPr/>
        </p:nvGrpSpPr>
        <p:grpSpPr>
          <a:xfrm>
            <a:off x="8957216" y="4931700"/>
            <a:ext cx="2883059" cy="564196"/>
            <a:chOff x="8957216" y="4931700"/>
            <a:chExt cx="2883059" cy="564196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CA13307B-034C-5E76-DCD8-1917A1CA1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57216" y="4931700"/>
              <a:ext cx="560425" cy="560425"/>
            </a:xfrm>
            <a:prstGeom prst="rect">
              <a:avLst/>
            </a:prstGeom>
          </p:spPr>
        </p:pic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F98B51AA-3324-D7B2-3107-B8F7041DDAF2}"/>
                </a:ext>
              </a:extLst>
            </p:cNvPr>
            <p:cNvGrpSpPr/>
            <p:nvPr/>
          </p:nvGrpSpPr>
          <p:grpSpPr>
            <a:xfrm>
              <a:off x="10366483" y="4935470"/>
              <a:ext cx="1473792" cy="560426"/>
              <a:chOff x="8043849" y="4931699"/>
              <a:chExt cx="1473792" cy="560426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8802AEE3-8194-F196-ABAA-983E1CDCC1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043849" y="4931699"/>
                <a:ext cx="560425" cy="560425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B5165FF3-3BAA-FB9A-ADA2-9DBDECDF24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957216" y="4931700"/>
                <a:ext cx="560425" cy="560425"/>
              </a:xfrm>
              <a:prstGeom prst="rect">
                <a:avLst/>
              </a:prstGeom>
            </p:spPr>
          </p:pic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9005F7D-8B08-E730-7DC8-E6A61F53159F}"/>
              </a:ext>
            </a:extLst>
          </p:cNvPr>
          <p:cNvGrpSpPr>
            <a:grpSpLocks noChangeAspect="1"/>
          </p:cNvGrpSpPr>
          <p:nvPr/>
        </p:nvGrpSpPr>
        <p:grpSpPr>
          <a:xfrm>
            <a:off x="7767429" y="5069471"/>
            <a:ext cx="466605" cy="284880"/>
            <a:chOff x="7946524" y="5652130"/>
            <a:chExt cx="554518" cy="338554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44732CC3-D2AF-0C39-C184-43D545DD5356}"/>
                </a:ext>
              </a:extLst>
            </p:cNvPr>
            <p:cNvSpPr/>
            <p:nvPr/>
          </p:nvSpPr>
          <p:spPr>
            <a:xfrm>
              <a:off x="8016001" y="5652130"/>
              <a:ext cx="405114" cy="338554"/>
            </a:xfrm>
            <a:prstGeom prst="roundRect">
              <a:avLst/>
            </a:pr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C479061-BE8F-E4E6-9E80-7289B946F8C2}"/>
                </a:ext>
              </a:extLst>
            </p:cNvPr>
            <p:cNvSpPr txBox="1"/>
            <p:nvPr/>
          </p:nvSpPr>
          <p:spPr>
            <a:xfrm>
              <a:off x="7946524" y="5652130"/>
              <a:ext cx="554518" cy="329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Lucida Console" panose="020B0609040504020204" pitchFamily="49" charset="0"/>
                </a:rPr>
                <a:t>MMU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CB00776-0E6C-7830-DC05-999B6942EA67}"/>
              </a:ext>
            </a:extLst>
          </p:cNvPr>
          <p:cNvGrpSpPr>
            <a:grpSpLocks noChangeAspect="1"/>
          </p:cNvGrpSpPr>
          <p:nvPr/>
        </p:nvGrpSpPr>
        <p:grpSpPr>
          <a:xfrm>
            <a:off x="9346064" y="5073242"/>
            <a:ext cx="466605" cy="284880"/>
            <a:chOff x="7946524" y="5652130"/>
            <a:chExt cx="554518" cy="338554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E7F19F68-0D6A-2200-FEDE-5ADD51DE041C}"/>
                </a:ext>
              </a:extLst>
            </p:cNvPr>
            <p:cNvSpPr/>
            <p:nvPr/>
          </p:nvSpPr>
          <p:spPr>
            <a:xfrm>
              <a:off x="8016001" y="5652130"/>
              <a:ext cx="405114" cy="338554"/>
            </a:xfrm>
            <a:prstGeom prst="roundRect">
              <a:avLst/>
            </a:pr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8D05B98-EDE0-C5DA-92BA-141345F685EA}"/>
                </a:ext>
              </a:extLst>
            </p:cNvPr>
            <p:cNvSpPr txBox="1"/>
            <p:nvPr/>
          </p:nvSpPr>
          <p:spPr>
            <a:xfrm>
              <a:off x="7946524" y="5652130"/>
              <a:ext cx="554518" cy="329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Lucida Console" panose="020B0609040504020204" pitchFamily="49" charset="0"/>
                </a:rPr>
                <a:t>MMU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EC781C8-A4FB-8A8B-28A8-63754F49A760}"/>
              </a:ext>
            </a:extLst>
          </p:cNvPr>
          <p:cNvGrpSpPr>
            <a:grpSpLocks noChangeAspect="1"/>
          </p:cNvGrpSpPr>
          <p:nvPr/>
        </p:nvGrpSpPr>
        <p:grpSpPr>
          <a:xfrm>
            <a:off x="10071455" y="5073610"/>
            <a:ext cx="466605" cy="284880"/>
            <a:chOff x="7946524" y="5652130"/>
            <a:chExt cx="554518" cy="338554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D9F4FD95-478E-FA38-7F72-64089E2D42FE}"/>
                </a:ext>
              </a:extLst>
            </p:cNvPr>
            <p:cNvSpPr/>
            <p:nvPr/>
          </p:nvSpPr>
          <p:spPr>
            <a:xfrm>
              <a:off x="8016001" y="5652130"/>
              <a:ext cx="405114" cy="338554"/>
            </a:xfrm>
            <a:prstGeom prst="roundRect">
              <a:avLst/>
            </a:pr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A44B2EA-BD6B-4919-4D14-947CEAB06892}"/>
                </a:ext>
              </a:extLst>
            </p:cNvPr>
            <p:cNvSpPr txBox="1"/>
            <p:nvPr/>
          </p:nvSpPr>
          <p:spPr>
            <a:xfrm>
              <a:off x="7946524" y="5652130"/>
              <a:ext cx="554518" cy="329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Lucida Console" panose="020B0609040504020204" pitchFamily="49" charset="0"/>
                </a:rPr>
                <a:t>MMU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33D9B2C-9200-3AB5-D641-3F9F235FCF1F}"/>
              </a:ext>
            </a:extLst>
          </p:cNvPr>
          <p:cNvGrpSpPr>
            <a:grpSpLocks noChangeAspect="1"/>
          </p:cNvGrpSpPr>
          <p:nvPr/>
        </p:nvGrpSpPr>
        <p:grpSpPr>
          <a:xfrm>
            <a:off x="11643277" y="5068244"/>
            <a:ext cx="466605" cy="284880"/>
            <a:chOff x="7946524" y="5652130"/>
            <a:chExt cx="554518" cy="338554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E84725BD-2D59-9F13-BFCD-63F9B6B0451D}"/>
                </a:ext>
              </a:extLst>
            </p:cNvPr>
            <p:cNvSpPr/>
            <p:nvPr/>
          </p:nvSpPr>
          <p:spPr>
            <a:xfrm>
              <a:off x="8016001" y="5652130"/>
              <a:ext cx="405114" cy="338554"/>
            </a:xfrm>
            <a:prstGeom prst="roundRect">
              <a:avLst/>
            </a:pr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1E60C6A-CF3E-9EA4-09EA-B55FDF9DB276}"/>
                </a:ext>
              </a:extLst>
            </p:cNvPr>
            <p:cNvSpPr txBox="1"/>
            <p:nvPr/>
          </p:nvSpPr>
          <p:spPr>
            <a:xfrm>
              <a:off x="7946524" y="5652130"/>
              <a:ext cx="554518" cy="329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Lucida Console" panose="020B0609040504020204" pitchFamily="49" charset="0"/>
                </a:rPr>
                <a:t>MMU</a:t>
              </a:r>
            </a:p>
          </p:txBody>
        </p:sp>
      </p:grp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C4ADB2F-EC1C-0E87-1366-8A720E0B80D7}"/>
              </a:ext>
            </a:extLst>
          </p:cNvPr>
          <p:cNvSpPr txBox="1">
            <a:spLocks/>
          </p:cNvSpPr>
          <p:nvPr/>
        </p:nvSpPr>
        <p:spPr>
          <a:xfrm>
            <a:off x="3720636" y="3907971"/>
            <a:ext cx="3938410" cy="300790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b="1" dirty="0"/>
              <a:t>Q:</a:t>
            </a:r>
            <a:r>
              <a:rPr lang="en-US" sz="2600" dirty="0"/>
              <a:t> Why can’t Process X just run forever and prevent other processes from using a CPU?</a:t>
            </a:r>
          </a:p>
          <a:p>
            <a:pPr marL="0" indent="0">
              <a:buNone/>
            </a:pPr>
            <a:r>
              <a:rPr lang="en-US" sz="2600" b="1" dirty="0"/>
              <a:t>A:</a:t>
            </a:r>
            <a:r>
              <a:rPr lang="en-US" sz="2600" dirty="0"/>
              <a:t> The CPU periodically generates a timer </a:t>
            </a:r>
            <a:r>
              <a:rPr lang="en-US" sz="2600" b="1" i="1" dirty="0"/>
              <a:t>interrupt</a:t>
            </a:r>
            <a:r>
              <a:rPr lang="en-US" sz="2600" dirty="0"/>
              <a:t> that vectors control back to the kernel!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7388AA89-6698-4C08-5001-E04F862095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8205772" y="5272115"/>
            <a:ext cx="256314" cy="255994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166F078F-84BA-A913-B941-8C5AE2EBF3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9117745" y="5278497"/>
            <a:ext cx="256314" cy="255994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B5BCE514-2F58-7B67-C389-B18E43010F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533354" y="5278497"/>
            <a:ext cx="256314" cy="255994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11AFE2B9-B127-4627-0F64-0B9DFAAFD3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1448210" y="5268443"/>
            <a:ext cx="256314" cy="255994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E3F1FCA-C029-491D-77C1-80366AD2BFB6}"/>
              </a:ext>
            </a:extLst>
          </p:cNvPr>
          <p:cNvCxnSpPr>
            <a:cxnSpLocks/>
          </p:cNvCxnSpPr>
          <p:nvPr/>
        </p:nvCxnSpPr>
        <p:spPr>
          <a:xfrm flipH="1" flipV="1">
            <a:off x="7746136" y="3620220"/>
            <a:ext cx="364128" cy="1266115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4F08F31-00B0-A686-140B-3BD6E6F76678}"/>
              </a:ext>
            </a:extLst>
          </p:cNvPr>
          <p:cNvCxnSpPr>
            <a:cxnSpLocks/>
          </p:cNvCxnSpPr>
          <p:nvPr/>
        </p:nvCxnSpPr>
        <p:spPr>
          <a:xfrm flipV="1">
            <a:off x="8588592" y="3607474"/>
            <a:ext cx="3412451" cy="1267948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E84B3BBC-C7AD-9935-5542-1A33DDEA892D}"/>
              </a:ext>
            </a:extLst>
          </p:cNvPr>
          <p:cNvSpPr txBox="1"/>
          <p:nvPr/>
        </p:nvSpPr>
        <p:spPr>
          <a:xfrm>
            <a:off x="7708824" y="44255"/>
            <a:ext cx="44813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At any given time, only one thing (the kernel or a user-level process) executes on a CPU!</a:t>
            </a: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390079C2-D23E-B8AB-1780-179FD1DCAE97}"/>
              </a:ext>
            </a:extLst>
          </p:cNvPr>
          <p:cNvCxnSpPr>
            <a:cxnSpLocks/>
          </p:cNvCxnSpPr>
          <p:nvPr/>
        </p:nvCxnSpPr>
        <p:spPr>
          <a:xfrm>
            <a:off x="7748891" y="3462542"/>
            <a:ext cx="4316443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D6906B84-7C23-43AF-F12F-C43BC35730E0}"/>
              </a:ext>
            </a:extLst>
          </p:cNvPr>
          <p:cNvSpPr txBox="1"/>
          <p:nvPr/>
        </p:nvSpPr>
        <p:spPr>
          <a:xfrm>
            <a:off x="7975877" y="3463388"/>
            <a:ext cx="35218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Segoe UI" panose="020B0502040204020203" pitchFamily="34" charset="0"/>
                <a:cs typeface="Segoe UI" panose="020B0502040204020203" pitchFamily="34" charset="0"/>
              </a:rPr>
              <a:t>Flow of time from the perspective of the leftmost CPU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350257D8-F868-B2FC-7AF9-95F60390043A}"/>
              </a:ext>
            </a:extLst>
          </p:cNvPr>
          <p:cNvSpPr/>
          <p:nvPr/>
        </p:nvSpPr>
        <p:spPr>
          <a:xfrm>
            <a:off x="9473755" y="2015022"/>
            <a:ext cx="1234385" cy="1332570"/>
          </a:xfrm>
          <a:prstGeom prst="rect">
            <a:avLst/>
          </a:prstGeom>
          <a:solidFill>
            <a:srgbClr val="50FF1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9CFEE2C-245C-29D1-5117-0D4AC78DD3FB}"/>
              </a:ext>
            </a:extLst>
          </p:cNvPr>
          <p:cNvSpPr/>
          <p:nvPr/>
        </p:nvSpPr>
        <p:spPr>
          <a:xfrm>
            <a:off x="7702419" y="2017916"/>
            <a:ext cx="584749" cy="1325685"/>
          </a:xfrm>
          <a:prstGeom prst="rect">
            <a:avLst/>
          </a:prstGeom>
          <a:solidFill>
            <a:srgbClr val="FF89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499FB685-4451-776C-31F5-30F4AE30F161}"/>
              </a:ext>
            </a:extLst>
          </p:cNvPr>
          <p:cNvSpPr/>
          <p:nvPr/>
        </p:nvSpPr>
        <p:spPr>
          <a:xfrm>
            <a:off x="8396881" y="2017915"/>
            <a:ext cx="977178" cy="1325681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500"/>
              </a:lnSpc>
            </a:pPr>
            <a:endParaRPr lang="en-US" sz="3600" b="1" dirty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86796D76-72DD-5145-D9CD-CCA23A8140BD}"/>
              </a:ext>
            </a:extLst>
          </p:cNvPr>
          <p:cNvSpPr txBox="1"/>
          <p:nvPr/>
        </p:nvSpPr>
        <p:spPr>
          <a:xfrm>
            <a:off x="7922699" y="971411"/>
            <a:ext cx="43267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(3) The </a:t>
            </a:r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rgbClr val="50FF1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user-level process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has an infinite loop! The hardware timer eventually fires and puts the </a:t>
            </a:r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kernel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on the CPU.</a:t>
            </a:r>
          </a:p>
        </p:txBody>
      </p:sp>
      <p:sp>
        <p:nvSpPr>
          <p:cNvPr id="84" name="Arrow: Right 83">
            <a:extLst>
              <a:ext uri="{FF2B5EF4-FFF2-40B4-BE49-F238E27FC236}">
                <a16:creationId xmlns:a16="http://schemas.microsoft.com/office/drawing/2014/main" id="{8424B3CA-F4C7-493F-90FD-79EC5E47C329}"/>
              </a:ext>
            </a:extLst>
          </p:cNvPr>
          <p:cNvSpPr/>
          <p:nvPr/>
        </p:nvSpPr>
        <p:spPr>
          <a:xfrm>
            <a:off x="8110264" y="2443203"/>
            <a:ext cx="613412" cy="505408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(1)</a:t>
            </a:r>
          </a:p>
        </p:txBody>
      </p:sp>
      <p:sp>
        <p:nvSpPr>
          <p:cNvPr id="85" name="Arrow: Right 84">
            <a:extLst>
              <a:ext uri="{FF2B5EF4-FFF2-40B4-BE49-F238E27FC236}">
                <a16:creationId xmlns:a16="http://schemas.microsoft.com/office/drawing/2014/main" id="{8A918D47-A4A7-0B88-D35C-C41F52245CED}"/>
              </a:ext>
            </a:extLst>
          </p:cNvPr>
          <p:cNvSpPr/>
          <p:nvPr/>
        </p:nvSpPr>
        <p:spPr>
          <a:xfrm>
            <a:off x="9167049" y="2463841"/>
            <a:ext cx="613412" cy="505408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(2)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B92E8F-6CF1-983F-5011-C2C0BCFDCB2B}"/>
              </a:ext>
            </a:extLst>
          </p:cNvPr>
          <p:cNvSpPr txBox="1"/>
          <p:nvPr/>
        </p:nvSpPr>
        <p:spPr>
          <a:xfrm rot="16200000">
            <a:off x="7509704" y="2528684"/>
            <a:ext cx="925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Segoe UI" panose="020B0502040204020203" pitchFamily="34" charset="0"/>
                <a:cs typeface="Segoe UI" panose="020B0502040204020203" pitchFamily="34" charset="0"/>
              </a:rPr>
              <a:t>syscall</a:t>
            </a:r>
            <a:endParaRPr lang="en-US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A6EC59-B501-95F8-A102-587A86531029}"/>
              </a:ext>
            </a:extLst>
          </p:cNvPr>
          <p:cNvSpPr txBox="1"/>
          <p:nvPr/>
        </p:nvSpPr>
        <p:spPr>
          <a:xfrm rot="16200000">
            <a:off x="8383072" y="2506637"/>
            <a:ext cx="1325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schedule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4327A89-0F9B-857F-62A2-D8104FFD2FF9}"/>
              </a:ext>
            </a:extLst>
          </p:cNvPr>
          <p:cNvGrpSpPr/>
          <p:nvPr/>
        </p:nvGrpSpPr>
        <p:grpSpPr>
          <a:xfrm>
            <a:off x="9804112" y="2012986"/>
            <a:ext cx="1494288" cy="1344430"/>
            <a:chOff x="9804112" y="2012986"/>
            <a:chExt cx="1494288" cy="1344430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95A6933D-3612-15CA-22CD-8ADDD4E50556}"/>
                </a:ext>
              </a:extLst>
            </p:cNvPr>
            <p:cNvSpPr/>
            <p:nvPr/>
          </p:nvSpPr>
          <p:spPr>
            <a:xfrm>
              <a:off x="10789668" y="2012986"/>
              <a:ext cx="508732" cy="133181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500"/>
                </a:lnSpc>
              </a:pPr>
              <a:endPara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6" name="Arrow: Right 85">
              <a:extLst>
                <a:ext uri="{FF2B5EF4-FFF2-40B4-BE49-F238E27FC236}">
                  <a16:creationId xmlns:a16="http://schemas.microsoft.com/office/drawing/2014/main" id="{1EF9BE02-BE18-989C-2F0D-4CF37F15E14E}"/>
                </a:ext>
              </a:extLst>
            </p:cNvPr>
            <p:cNvSpPr/>
            <p:nvPr/>
          </p:nvSpPr>
          <p:spPr>
            <a:xfrm>
              <a:off x="10245617" y="2463841"/>
              <a:ext cx="613412" cy="505408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(3)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564087C-7D49-7470-F857-9F68285FDD04}"/>
                </a:ext>
              </a:extLst>
            </p:cNvPr>
            <p:cNvSpPr txBox="1"/>
            <p:nvPr/>
          </p:nvSpPr>
          <p:spPr>
            <a:xfrm rot="16200000">
              <a:off x="9381880" y="2453962"/>
              <a:ext cx="1325686" cy="481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b="1" dirty="0">
                  <a:latin typeface="Segoe UI" panose="020B0502040204020203" pitchFamily="34" charset="0"/>
                  <a:cs typeface="Segoe UI" panose="020B0502040204020203" pitchFamily="34" charset="0"/>
                </a:rPr>
                <a:t>timer interrupt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721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C16764-4A2A-F970-F94F-2751450FDB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0190"/>
          <a:stretch/>
        </p:blipFill>
        <p:spPr>
          <a:xfrm>
            <a:off x="0" y="0"/>
            <a:ext cx="7292051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B771D43-0A9C-A5EE-7BDF-702D2BA52077}"/>
              </a:ext>
            </a:extLst>
          </p:cNvPr>
          <p:cNvSpPr/>
          <p:nvPr/>
        </p:nvSpPr>
        <p:spPr>
          <a:xfrm>
            <a:off x="7807037" y="5278497"/>
            <a:ext cx="4269217" cy="747268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Hardware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D3A018-8D6D-6986-9DE4-6A9342CA064F}"/>
              </a:ext>
            </a:extLst>
          </p:cNvPr>
          <p:cNvSpPr txBox="1"/>
          <p:nvPr/>
        </p:nvSpPr>
        <p:spPr>
          <a:xfrm>
            <a:off x="7746136" y="6488668"/>
            <a:ext cx="842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RAM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D17E77-D9E0-8840-4AE8-8D1E089796D1}"/>
              </a:ext>
            </a:extLst>
          </p:cNvPr>
          <p:cNvSpPr txBox="1"/>
          <p:nvPr/>
        </p:nvSpPr>
        <p:spPr>
          <a:xfrm>
            <a:off x="8588592" y="6488668"/>
            <a:ext cx="989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SSD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84DC5C-956E-F61B-8673-959ECAC35D7B}"/>
              </a:ext>
            </a:extLst>
          </p:cNvPr>
          <p:cNvSpPr txBox="1"/>
          <p:nvPr/>
        </p:nvSpPr>
        <p:spPr>
          <a:xfrm>
            <a:off x="9562353" y="6488668"/>
            <a:ext cx="1456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UX devices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23D861-75A8-2DC9-321F-9FDC6E274FE1}"/>
              </a:ext>
            </a:extLst>
          </p:cNvPr>
          <p:cNvSpPr txBox="1"/>
          <p:nvPr/>
        </p:nvSpPr>
        <p:spPr>
          <a:xfrm>
            <a:off x="10947301" y="6488668"/>
            <a:ext cx="1456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Network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0DA8637-7492-FD59-260E-AE5C2A1957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38" b="22330"/>
          <a:stretch/>
        </p:blipFill>
        <p:spPr>
          <a:xfrm>
            <a:off x="7788344" y="6128158"/>
            <a:ext cx="754308" cy="436228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18382E0-CF43-E061-23B9-2A26A68B2F94}"/>
              </a:ext>
            </a:extLst>
          </p:cNvPr>
          <p:cNvCxnSpPr/>
          <p:nvPr/>
        </p:nvCxnSpPr>
        <p:spPr>
          <a:xfrm>
            <a:off x="8133124" y="6013183"/>
            <a:ext cx="0" cy="19886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A7A4C90D-DADD-4F87-FC97-255B13BDA1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784134" y="5986407"/>
            <a:ext cx="598815" cy="71973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3CAFE7D-B5B6-5149-8BF1-FFFC6737C942}"/>
              </a:ext>
            </a:extLst>
          </p:cNvPr>
          <p:cNvCxnSpPr/>
          <p:nvPr/>
        </p:nvCxnSpPr>
        <p:spPr>
          <a:xfrm>
            <a:off x="9052235" y="5955028"/>
            <a:ext cx="0" cy="19886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ACB671D-2326-127B-E2AA-60742D7C19EF}"/>
              </a:ext>
            </a:extLst>
          </p:cNvPr>
          <p:cNvGrpSpPr/>
          <p:nvPr/>
        </p:nvGrpSpPr>
        <p:grpSpPr>
          <a:xfrm>
            <a:off x="9473755" y="5877087"/>
            <a:ext cx="1603868" cy="768593"/>
            <a:chOff x="9486633" y="5877087"/>
            <a:chExt cx="1603868" cy="768593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02939B4-2D3A-C7AA-6FAB-1AD5897EB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86633" y="5877087"/>
              <a:ext cx="1603868" cy="768593"/>
            </a:xfrm>
            <a:prstGeom prst="rect">
              <a:avLst/>
            </a:prstGeom>
          </p:spPr>
        </p:pic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A8FCD0B-E884-115E-6F2B-9769454433B9}"/>
                </a:ext>
              </a:extLst>
            </p:cNvPr>
            <p:cNvCxnSpPr/>
            <p:nvPr/>
          </p:nvCxnSpPr>
          <p:spPr>
            <a:xfrm>
              <a:off x="10144796" y="5960712"/>
              <a:ext cx="0" cy="19886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C676F1D-B997-3D35-E5E5-4916ECA27E31}"/>
                </a:ext>
              </a:extLst>
            </p:cNvPr>
            <p:cNvCxnSpPr/>
            <p:nvPr/>
          </p:nvCxnSpPr>
          <p:spPr>
            <a:xfrm>
              <a:off x="10851244" y="5958799"/>
              <a:ext cx="0" cy="19886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0B543148-9AAB-AEAF-7085-6CBEF6E6F9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11298400" y="5934841"/>
            <a:ext cx="766934" cy="70061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B7B29EB-6285-47B3-A5AF-BB8440AC3A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3849" y="4931699"/>
            <a:ext cx="560425" cy="560425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5E7CA6B8-020D-D236-C6C7-20269F09E8F8}"/>
              </a:ext>
            </a:extLst>
          </p:cNvPr>
          <p:cNvGrpSpPr/>
          <p:nvPr/>
        </p:nvGrpSpPr>
        <p:grpSpPr>
          <a:xfrm>
            <a:off x="8957216" y="4931700"/>
            <a:ext cx="2883059" cy="564196"/>
            <a:chOff x="8957216" y="4931700"/>
            <a:chExt cx="2883059" cy="564196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CA13307B-034C-5E76-DCD8-1917A1CA1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57216" y="4931700"/>
              <a:ext cx="560425" cy="560425"/>
            </a:xfrm>
            <a:prstGeom prst="rect">
              <a:avLst/>
            </a:prstGeom>
          </p:spPr>
        </p:pic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F98B51AA-3324-D7B2-3107-B8F7041DDAF2}"/>
                </a:ext>
              </a:extLst>
            </p:cNvPr>
            <p:cNvGrpSpPr/>
            <p:nvPr/>
          </p:nvGrpSpPr>
          <p:grpSpPr>
            <a:xfrm>
              <a:off x="10366483" y="4935470"/>
              <a:ext cx="1473792" cy="560426"/>
              <a:chOff x="8043849" y="4931699"/>
              <a:chExt cx="1473792" cy="560426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8802AEE3-8194-F196-ABAA-983E1CDCC1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043849" y="4931699"/>
                <a:ext cx="560425" cy="560425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B5165FF3-3BAA-FB9A-ADA2-9DBDECDF24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957216" y="4931700"/>
                <a:ext cx="560425" cy="560425"/>
              </a:xfrm>
              <a:prstGeom prst="rect">
                <a:avLst/>
              </a:prstGeom>
            </p:spPr>
          </p:pic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9005F7D-8B08-E730-7DC8-E6A61F53159F}"/>
              </a:ext>
            </a:extLst>
          </p:cNvPr>
          <p:cNvGrpSpPr>
            <a:grpSpLocks noChangeAspect="1"/>
          </p:cNvGrpSpPr>
          <p:nvPr/>
        </p:nvGrpSpPr>
        <p:grpSpPr>
          <a:xfrm>
            <a:off x="7767429" y="5069471"/>
            <a:ext cx="466605" cy="284880"/>
            <a:chOff x="7946524" y="5652130"/>
            <a:chExt cx="554518" cy="338554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44732CC3-D2AF-0C39-C184-43D545DD5356}"/>
                </a:ext>
              </a:extLst>
            </p:cNvPr>
            <p:cNvSpPr/>
            <p:nvPr/>
          </p:nvSpPr>
          <p:spPr>
            <a:xfrm>
              <a:off x="8016001" y="5652130"/>
              <a:ext cx="405114" cy="338554"/>
            </a:xfrm>
            <a:prstGeom prst="roundRect">
              <a:avLst/>
            </a:pr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C479061-BE8F-E4E6-9E80-7289B946F8C2}"/>
                </a:ext>
              </a:extLst>
            </p:cNvPr>
            <p:cNvSpPr txBox="1"/>
            <p:nvPr/>
          </p:nvSpPr>
          <p:spPr>
            <a:xfrm>
              <a:off x="7946524" y="5652130"/>
              <a:ext cx="554518" cy="329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Lucida Console" panose="020B0609040504020204" pitchFamily="49" charset="0"/>
                </a:rPr>
                <a:t>MMU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CB00776-0E6C-7830-DC05-999B6942EA67}"/>
              </a:ext>
            </a:extLst>
          </p:cNvPr>
          <p:cNvGrpSpPr>
            <a:grpSpLocks noChangeAspect="1"/>
          </p:cNvGrpSpPr>
          <p:nvPr/>
        </p:nvGrpSpPr>
        <p:grpSpPr>
          <a:xfrm>
            <a:off x="9346064" y="5073242"/>
            <a:ext cx="466605" cy="284880"/>
            <a:chOff x="7946524" y="5652130"/>
            <a:chExt cx="554518" cy="338554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E7F19F68-0D6A-2200-FEDE-5ADD51DE041C}"/>
                </a:ext>
              </a:extLst>
            </p:cNvPr>
            <p:cNvSpPr/>
            <p:nvPr/>
          </p:nvSpPr>
          <p:spPr>
            <a:xfrm>
              <a:off x="8016001" y="5652130"/>
              <a:ext cx="405114" cy="338554"/>
            </a:xfrm>
            <a:prstGeom prst="roundRect">
              <a:avLst/>
            </a:pr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8D05B98-EDE0-C5DA-92BA-141345F685EA}"/>
                </a:ext>
              </a:extLst>
            </p:cNvPr>
            <p:cNvSpPr txBox="1"/>
            <p:nvPr/>
          </p:nvSpPr>
          <p:spPr>
            <a:xfrm>
              <a:off x="7946524" y="5652130"/>
              <a:ext cx="554518" cy="329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Lucida Console" panose="020B0609040504020204" pitchFamily="49" charset="0"/>
                </a:rPr>
                <a:t>MMU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EC781C8-A4FB-8A8B-28A8-63754F49A760}"/>
              </a:ext>
            </a:extLst>
          </p:cNvPr>
          <p:cNvGrpSpPr>
            <a:grpSpLocks noChangeAspect="1"/>
          </p:cNvGrpSpPr>
          <p:nvPr/>
        </p:nvGrpSpPr>
        <p:grpSpPr>
          <a:xfrm>
            <a:off x="10071455" y="5073610"/>
            <a:ext cx="466605" cy="284880"/>
            <a:chOff x="7946524" y="5652130"/>
            <a:chExt cx="554518" cy="338554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D9F4FD95-478E-FA38-7F72-64089E2D42FE}"/>
                </a:ext>
              </a:extLst>
            </p:cNvPr>
            <p:cNvSpPr/>
            <p:nvPr/>
          </p:nvSpPr>
          <p:spPr>
            <a:xfrm>
              <a:off x="8016001" y="5652130"/>
              <a:ext cx="405114" cy="338554"/>
            </a:xfrm>
            <a:prstGeom prst="roundRect">
              <a:avLst/>
            </a:pr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A44B2EA-BD6B-4919-4D14-947CEAB06892}"/>
                </a:ext>
              </a:extLst>
            </p:cNvPr>
            <p:cNvSpPr txBox="1"/>
            <p:nvPr/>
          </p:nvSpPr>
          <p:spPr>
            <a:xfrm>
              <a:off x="7946524" y="5652130"/>
              <a:ext cx="554518" cy="329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Lucida Console" panose="020B0609040504020204" pitchFamily="49" charset="0"/>
                </a:rPr>
                <a:t>MMU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33D9B2C-9200-3AB5-D641-3F9F235FCF1F}"/>
              </a:ext>
            </a:extLst>
          </p:cNvPr>
          <p:cNvGrpSpPr>
            <a:grpSpLocks noChangeAspect="1"/>
          </p:cNvGrpSpPr>
          <p:nvPr/>
        </p:nvGrpSpPr>
        <p:grpSpPr>
          <a:xfrm>
            <a:off x="11643277" y="5068244"/>
            <a:ext cx="466605" cy="284880"/>
            <a:chOff x="7946524" y="5652130"/>
            <a:chExt cx="554518" cy="338554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E84725BD-2D59-9F13-BFCD-63F9B6B0451D}"/>
                </a:ext>
              </a:extLst>
            </p:cNvPr>
            <p:cNvSpPr/>
            <p:nvPr/>
          </p:nvSpPr>
          <p:spPr>
            <a:xfrm>
              <a:off x="8016001" y="5652130"/>
              <a:ext cx="405114" cy="338554"/>
            </a:xfrm>
            <a:prstGeom prst="roundRect">
              <a:avLst/>
            </a:pr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1E60C6A-CF3E-9EA4-09EA-B55FDF9DB276}"/>
                </a:ext>
              </a:extLst>
            </p:cNvPr>
            <p:cNvSpPr txBox="1"/>
            <p:nvPr/>
          </p:nvSpPr>
          <p:spPr>
            <a:xfrm>
              <a:off x="7946524" y="5652130"/>
              <a:ext cx="554518" cy="329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Lucida Console" panose="020B0609040504020204" pitchFamily="49" charset="0"/>
                </a:rPr>
                <a:t>MMU</a:t>
              </a:r>
            </a:p>
          </p:txBody>
        </p:sp>
      </p:grp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C4ADB2F-EC1C-0E87-1366-8A720E0B80D7}"/>
              </a:ext>
            </a:extLst>
          </p:cNvPr>
          <p:cNvSpPr txBox="1">
            <a:spLocks/>
          </p:cNvSpPr>
          <p:nvPr/>
        </p:nvSpPr>
        <p:spPr>
          <a:xfrm>
            <a:off x="3720636" y="3907971"/>
            <a:ext cx="3938410" cy="300790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b="1" dirty="0"/>
              <a:t>Q:</a:t>
            </a:r>
            <a:r>
              <a:rPr lang="en-US" sz="2600" dirty="0"/>
              <a:t> Why can’t Process X just run forever and prevent other processes from using a CPU?</a:t>
            </a:r>
          </a:p>
          <a:p>
            <a:pPr marL="0" indent="0">
              <a:buNone/>
            </a:pPr>
            <a:r>
              <a:rPr lang="en-US" sz="2600" b="1" dirty="0"/>
              <a:t>A:</a:t>
            </a:r>
            <a:r>
              <a:rPr lang="en-US" sz="2600" dirty="0"/>
              <a:t> The CPU periodically generates a timer </a:t>
            </a:r>
            <a:r>
              <a:rPr lang="en-US" sz="2600" b="1" i="1" dirty="0"/>
              <a:t>interrupt</a:t>
            </a:r>
            <a:r>
              <a:rPr lang="en-US" sz="2600" dirty="0"/>
              <a:t> that vectors control back to the kernel!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7388AA89-6698-4C08-5001-E04F862095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8205772" y="5272115"/>
            <a:ext cx="256314" cy="255994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166F078F-84BA-A913-B941-8C5AE2EBF3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9117745" y="5278497"/>
            <a:ext cx="256314" cy="255994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B5BCE514-2F58-7B67-C389-B18E43010F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533354" y="5278497"/>
            <a:ext cx="256314" cy="255994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11AFE2B9-B127-4627-0F64-0B9DFAAFD3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1448210" y="5268443"/>
            <a:ext cx="256314" cy="255994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E3F1FCA-C029-491D-77C1-80366AD2BFB6}"/>
              </a:ext>
            </a:extLst>
          </p:cNvPr>
          <p:cNvCxnSpPr>
            <a:cxnSpLocks/>
          </p:cNvCxnSpPr>
          <p:nvPr/>
        </p:nvCxnSpPr>
        <p:spPr>
          <a:xfrm flipH="1" flipV="1">
            <a:off x="7746136" y="3620220"/>
            <a:ext cx="364128" cy="1266115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4F08F31-00B0-A686-140B-3BD6E6F76678}"/>
              </a:ext>
            </a:extLst>
          </p:cNvPr>
          <p:cNvCxnSpPr>
            <a:cxnSpLocks/>
          </p:cNvCxnSpPr>
          <p:nvPr/>
        </p:nvCxnSpPr>
        <p:spPr>
          <a:xfrm flipV="1">
            <a:off x="8588592" y="3607474"/>
            <a:ext cx="3412451" cy="1267948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E84B3BBC-C7AD-9935-5542-1A33DDEA892D}"/>
              </a:ext>
            </a:extLst>
          </p:cNvPr>
          <p:cNvSpPr txBox="1"/>
          <p:nvPr/>
        </p:nvSpPr>
        <p:spPr>
          <a:xfrm>
            <a:off x="7708824" y="44255"/>
            <a:ext cx="44813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At any given time, only one thing (the kernel or a user-level process) executes on a CPU!</a:t>
            </a: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390079C2-D23E-B8AB-1780-179FD1DCAE97}"/>
              </a:ext>
            </a:extLst>
          </p:cNvPr>
          <p:cNvCxnSpPr>
            <a:cxnSpLocks/>
          </p:cNvCxnSpPr>
          <p:nvPr/>
        </p:nvCxnSpPr>
        <p:spPr>
          <a:xfrm>
            <a:off x="7748891" y="3462542"/>
            <a:ext cx="4316443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D6906B84-7C23-43AF-F12F-C43BC35730E0}"/>
              </a:ext>
            </a:extLst>
          </p:cNvPr>
          <p:cNvSpPr txBox="1"/>
          <p:nvPr/>
        </p:nvSpPr>
        <p:spPr>
          <a:xfrm>
            <a:off x="7975877" y="3463388"/>
            <a:ext cx="35218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Segoe UI" panose="020B0502040204020203" pitchFamily="34" charset="0"/>
                <a:cs typeface="Segoe UI" panose="020B0502040204020203" pitchFamily="34" charset="0"/>
              </a:rPr>
              <a:t>Flow of time from the perspective of the leftmost CPU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350257D8-F868-B2FC-7AF9-95F60390043A}"/>
              </a:ext>
            </a:extLst>
          </p:cNvPr>
          <p:cNvSpPr/>
          <p:nvPr/>
        </p:nvSpPr>
        <p:spPr>
          <a:xfrm>
            <a:off x="9473755" y="2015022"/>
            <a:ext cx="1234385" cy="1332570"/>
          </a:xfrm>
          <a:prstGeom prst="rect">
            <a:avLst/>
          </a:prstGeom>
          <a:solidFill>
            <a:srgbClr val="50FF1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9CFEE2C-245C-29D1-5117-0D4AC78DD3FB}"/>
              </a:ext>
            </a:extLst>
          </p:cNvPr>
          <p:cNvSpPr/>
          <p:nvPr/>
        </p:nvSpPr>
        <p:spPr>
          <a:xfrm>
            <a:off x="7702419" y="2017916"/>
            <a:ext cx="584749" cy="1325685"/>
          </a:xfrm>
          <a:prstGeom prst="rect">
            <a:avLst/>
          </a:prstGeom>
          <a:solidFill>
            <a:srgbClr val="FF89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499FB685-4451-776C-31F5-30F4AE30F161}"/>
              </a:ext>
            </a:extLst>
          </p:cNvPr>
          <p:cNvSpPr/>
          <p:nvPr/>
        </p:nvSpPr>
        <p:spPr>
          <a:xfrm>
            <a:off x="8396881" y="2017915"/>
            <a:ext cx="977178" cy="1325681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500"/>
              </a:lnSpc>
            </a:pPr>
            <a:endParaRPr lang="en-US" sz="3600" b="1" dirty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86796D76-72DD-5145-D9CD-CCA23A8140BD}"/>
              </a:ext>
            </a:extLst>
          </p:cNvPr>
          <p:cNvSpPr txBox="1"/>
          <p:nvPr/>
        </p:nvSpPr>
        <p:spPr>
          <a:xfrm>
            <a:off x="7922699" y="971411"/>
            <a:ext cx="42674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(4) The </a:t>
            </a:r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kernel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makes a scheduling decision to run another </a:t>
            </a:r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user-level process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84" name="Arrow: Right 83">
            <a:extLst>
              <a:ext uri="{FF2B5EF4-FFF2-40B4-BE49-F238E27FC236}">
                <a16:creationId xmlns:a16="http://schemas.microsoft.com/office/drawing/2014/main" id="{8424B3CA-F4C7-493F-90FD-79EC5E47C329}"/>
              </a:ext>
            </a:extLst>
          </p:cNvPr>
          <p:cNvSpPr/>
          <p:nvPr/>
        </p:nvSpPr>
        <p:spPr>
          <a:xfrm>
            <a:off x="8110264" y="2443203"/>
            <a:ext cx="613412" cy="505408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(1)</a:t>
            </a:r>
          </a:p>
        </p:txBody>
      </p:sp>
      <p:sp>
        <p:nvSpPr>
          <p:cNvPr id="85" name="Arrow: Right 84">
            <a:extLst>
              <a:ext uri="{FF2B5EF4-FFF2-40B4-BE49-F238E27FC236}">
                <a16:creationId xmlns:a16="http://schemas.microsoft.com/office/drawing/2014/main" id="{8A918D47-A4A7-0B88-D35C-C41F52245CED}"/>
              </a:ext>
            </a:extLst>
          </p:cNvPr>
          <p:cNvSpPr/>
          <p:nvPr/>
        </p:nvSpPr>
        <p:spPr>
          <a:xfrm>
            <a:off x="9167049" y="2463841"/>
            <a:ext cx="613412" cy="505408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(2)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B92E8F-6CF1-983F-5011-C2C0BCFDCB2B}"/>
              </a:ext>
            </a:extLst>
          </p:cNvPr>
          <p:cNvSpPr txBox="1"/>
          <p:nvPr/>
        </p:nvSpPr>
        <p:spPr>
          <a:xfrm rot="16200000">
            <a:off x="7509704" y="2528684"/>
            <a:ext cx="925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Segoe UI" panose="020B0502040204020203" pitchFamily="34" charset="0"/>
                <a:cs typeface="Segoe UI" panose="020B0502040204020203" pitchFamily="34" charset="0"/>
              </a:rPr>
              <a:t>syscall</a:t>
            </a:r>
            <a:endParaRPr lang="en-US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A6EC59-B501-95F8-A102-587A86531029}"/>
              </a:ext>
            </a:extLst>
          </p:cNvPr>
          <p:cNvSpPr txBox="1"/>
          <p:nvPr/>
        </p:nvSpPr>
        <p:spPr>
          <a:xfrm rot="16200000">
            <a:off x="8383072" y="2506637"/>
            <a:ext cx="1325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schedule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64087C-7D49-7470-F857-9F68285FDD04}"/>
              </a:ext>
            </a:extLst>
          </p:cNvPr>
          <p:cNvSpPr txBox="1"/>
          <p:nvPr/>
        </p:nvSpPr>
        <p:spPr>
          <a:xfrm rot="16200000">
            <a:off x="9381880" y="2453962"/>
            <a:ext cx="1325686" cy="481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timer interrupt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280FB14-AD02-43CD-D4AF-2208801F516F}"/>
              </a:ext>
            </a:extLst>
          </p:cNvPr>
          <p:cNvSpPr/>
          <p:nvPr/>
        </p:nvSpPr>
        <p:spPr>
          <a:xfrm>
            <a:off x="10789668" y="2012986"/>
            <a:ext cx="508732" cy="1331817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500"/>
              </a:lnSpc>
            </a:pPr>
            <a:endParaRPr lang="en-US" sz="3600" b="1" dirty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D1E212F-A2E3-34B1-23A5-684290D10C84}"/>
              </a:ext>
            </a:extLst>
          </p:cNvPr>
          <p:cNvGrpSpPr/>
          <p:nvPr/>
        </p:nvGrpSpPr>
        <p:grpSpPr>
          <a:xfrm>
            <a:off x="10879953" y="2011203"/>
            <a:ext cx="1369542" cy="1368185"/>
            <a:chOff x="10879953" y="2011203"/>
            <a:chExt cx="1369542" cy="1368185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B0F6B28B-BC0E-4A4B-03AE-4B06E3A1EC8D}"/>
                </a:ext>
              </a:extLst>
            </p:cNvPr>
            <p:cNvSpPr/>
            <p:nvPr/>
          </p:nvSpPr>
          <p:spPr>
            <a:xfrm>
              <a:off x="11412284" y="2011203"/>
              <a:ext cx="837211" cy="133119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7" name="Arrow: Right 86">
              <a:extLst>
                <a:ext uri="{FF2B5EF4-FFF2-40B4-BE49-F238E27FC236}">
                  <a16:creationId xmlns:a16="http://schemas.microsoft.com/office/drawing/2014/main" id="{C26EC860-DFC5-4D1E-4B59-0513E6AD2B0E}"/>
                </a:ext>
              </a:extLst>
            </p:cNvPr>
            <p:cNvSpPr/>
            <p:nvPr/>
          </p:nvSpPr>
          <p:spPr>
            <a:xfrm>
              <a:off x="11236668" y="2467290"/>
              <a:ext cx="613412" cy="505408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(4)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289736A-1105-538B-CD7F-07FD7785766F}"/>
                </a:ext>
              </a:extLst>
            </p:cNvPr>
            <p:cNvSpPr txBox="1"/>
            <p:nvPr/>
          </p:nvSpPr>
          <p:spPr>
            <a:xfrm rot="16200000">
              <a:off x="10401776" y="2531879"/>
              <a:ext cx="13256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Segoe UI" panose="020B0502040204020203" pitchFamily="34" charset="0"/>
                  <a:cs typeface="Segoe UI" panose="020B0502040204020203" pitchFamily="34" charset="0"/>
                </a:rPr>
                <a:t>schedule</a:t>
              </a:r>
            </a:p>
          </p:txBody>
        </p:sp>
      </p:grpSp>
      <p:sp>
        <p:nvSpPr>
          <p:cNvPr id="86" name="Arrow: Right 85">
            <a:extLst>
              <a:ext uri="{FF2B5EF4-FFF2-40B4-BE49-F238E27FC236}">
                <a16:creationId xmlns:a16="http://schemas.microsoft.com/office/drawing/2014/main" id="{1EF9BE02-BE18-989C-2F0D-4CF37F15E14E}"/>
              </a:ext>
            </a:extLst>
          </p:cNvPr>
          <p:cNvSpPr/>
          <p:nvPr/>
        </p:nvSpPr>
        <p:spPr>
          <a:xfrm>
            <a:off x="10245617" y="2463841"/>
            <a:ext cx="613412" cy="505408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(3)</a:t>
            </a:r>
          </a:p>
        </p:txBody>
      </p:sp>
    </p:spTree>
    <p:extLst>
      <p:ext uri="{BB962C8B-B14F-4D97-AF65-F5344CB8AC3E}">
        <p14:creationId xmlns:p14="http://schemas.microsoft.com/office/powerpoint/2010/main" val="335838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Rectangle 112">
            <a:extLst>
              <a:ext uri="{FF2B5EF4-FFF2-40B4-BE49-F238E27FC236}">
                <a16:creationId xmlns:a16="http://schemas.microsoft.com/office/drawing/2014/main" id="{68EDF5BB-572A-D1B2-4131-72C1C84C0475}"/>
              </a:ext>
            </a:extLst>
          </p:cNvPr>
          <p:cNvSpPr/>
          <p:nvPr/>
        </p:nvSpPr>
        <p:spPr>
          <a:xfrm>
            <a:off x="0" y="3829695"/>
            <a:ext cx="7187878" cy="1006997"/>
          </a:xfrm>
          <a:prstGeom prst="rect">
            <a:avLst/>
          </a:prstGeom>
          <a:solidFill>
            <a:srgbClr val="B4F2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4E7E0F99-FFF7-D717-DB2C-ABFD53068074}"/>
              </a:ext>
            </a:extLst>
          </p:cNvPr>
          <p:cNvSpPr/>
          <p:nvPr/>
        </p:nvSpPr>
        <p:spPr>
          <a:xfrm>
            <a:off x="12770" y="4836692"/>
            <a:ext cx="7187878" cy="1006997"/>
          </a:xfrm>
          <a:prstGeom prst="rect">
            <a:avLst/>
          </a:prstGeom>
          <a:solidFill>
            <a:srgbClr val="B4F2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3FD26726-5F9B-5233-7970-76FC1A30749A}"/>
              </a:ext>
            </a:extLst>
          </p:cNvPr>
          <p:cNvSpPr/>
          <p:nvPr/>
        </p:nvSpPr>
        <p:spPr>
          <a:xfrm>
            <a:off x="-3440" y="5835555"/>
            <a:ext cx="7187878" cy="1006997"/>
          </a:xfrm>
          <a:prstGeom prst="rect">
            <a:avLst/>
          </a:prstGeom>
          <a:solidFill>
            <a:srgbClr val="B4F2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2846578-74B9-A32F-755C-AFCC455E9836}"/>
              </a:ext>
            </a:extLst>
          </p:cNvPr>
          <p:cNvSpPr/>
          <p:nvPr/>
        </p:nvSpPr>
        <p:spPr>
          <a:xfrm>
            <a:off x="0" y="2858947"/>
            <a:ext cx="7187878" cy="978882"/>
          </a:xfrm>
          <a:prstGeom prst="rect">
            <a:avLst/>
          </a:prstGeom>
          <a:solidFill>
            <a:srgbClr val="B4F2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5CD754-8DAD-F5D0-68AB-1BF969DB0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23" y="41032"/>
            <a:ext cx="7106855" cy="792345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Bahnschrift SemiBold" panose="020B0502040204020203" pitchFamily="34" charset="0"/>
              </a:rPr>
              <a:t>Schedule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1B029-225E-8F6E-9AE7-9D90FD281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745" y="879678"/>
            <a:ext cx="7338350" cy="6198243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latin typeface="Bahnschrift Light" panose="020B0502040204020203" pitchFamily="34" charset="0"/>
              </a:rPr>
              <a:t>Weeks 1—4: A Glimpse of the Power</a:t>
            </a:r>
          </a:p>
          <a:p>
            <a:pPr lvl="1"/>
            <a:r>
              <a:rPr lang="en-US" dirty="0">
                <a:latin typeface="Bahnschrift Light" panose="020B0502040204020203" pitchFamily="34" charset="0"/>
              </a:rPr>
              <a:t>Overview: OSes, user-level programs, hardware</a:t>
            </a:r>
          </a:p>
          <a:p>
            <a:pPr lvl="1"/>
            <a:r>
              <a:rPr lang="en-US" dirty="0">
                <a:latin typeface="Bahnschrift Light" panose="020B0502040204020203" pitchFamily="34" charset="0"/>
              </a:rPr>
              <a:t>C++: Abstractions, toolchains, debugging</a:t>
            </a:r>
          </a:p>
          <a:p>
            <a:r>
              <a:rPr lang="en-US" dirty="0">
                <a:latin typeface="Bahnschrift Light" panose="020B0502040204020203" pitchFamily="34" charset="0"/>
              </a:rPr>
              <a:t>Week 5: CPUs</a:t>
            </a:r>
          </a:p>
          <a:p>
            <a:pPr lvl="1"/>
            <a:r>
              <a:rPr lang="en-US" dirty="0">
                <a:latin typeface="Bahnschrift Light" panose="020B0502040204020203" pitchFamily="34" charset="0"/>
              </a:rPr>
              <a:t>Architecture: CPU design</a:t>
            </a:r>
          </a:p>
          <a:p>
            <a:pPr lvl="1"/>
            <a:r>
              <a:rPr lang="en-US" dirty="0">
                <a:latin typeface="Bahnschrift Light" panose="020B0502040204020203" pitchFamily="34" charset="0"/>
              </a:rPr>
              <a:t>Programming: Assembly instructions</a:t>
            </a:r>
          </a:p>
          <a:p>
            <a:r>
              <a:rPr lang="en-US" dirty="0">
                <a:latin typeface="Bahnschrift Light" panose="020B0502040204020203" pitchFamily="34" charset="0"/>
              </a:rPr>
              <a:t>Weeks 6—7: Kernels</a:t>
            </a:r>
          </a:p>
          <a:p>
            <a:pPr lvl="1"/>
            <a:r>
              <a:rPr lang="en-US" dirty="0">
                <a:latin typeface="Bahnschrift Light" panose="020B0502040204020203" pitchFamily="34" charset="0"/>
              </a:rPr>
              <a:t>Abstractions: Processes, virtual memory, </a:t>
            </a:r>
            <a:r>
              <a:rPr lang="en-US" dirty="0" err="1">
                <a:latin typeface="Bahnschrift Light" panose="020B0502040204020203" pitchFamily="34" charset="0"/>
              </a:rPr>
              <a:t>syscalls</a:t>
            </a:r>
            <a:endParaRPr lang="en-US" dirty="0">
              <a:latin typeface="Bahnschrift Light" panose="020B0502040204020203" pitchFamily="34" charset="0"/>
            </a:endParaRPr>
          </a:p>
          <a:p>
            <a:pPr lvl="1"/>
            <a:r>
              <a:rPr lang="en-US" dirty="0">
                <a:latin typeface="Bahnschrift Light" panose="020B0502040204020203" pitchFamily="34" charset="0"/>
              </a:rPr>
              <a:t>Hardware support: MMUs, interrupts, exceptions</a:t>
            </a:r>
          </a:p>
          <a:p>
            <a:r>
              <a:rPr lang="en-US" dirty="0">
                <a:latin typeface="Bahnschrift Light" panose="020B0502040204020203" pitchFamily="34" charset="0"/>
              </a:rPr>
              <a:t>Weeks 8—9: Storage</a:t>
            </a:r>
          </a:p>
          <a:p>
            <a:pPr lvl="1"/>
            <a:r>
              <a:rPr lang="en-US" dirty="0">
                <a:latin typeface="Bahnschrift Light" panose="020B0502040204020203" pitchFamily="34" charset="0"/>
              </a:rPr>
              <a:t>OS abstractions: File descriptors, </a:t>
            </a:r>
            <a:r>
              <a:rPr lang="en-US" dirty="0" err="1">
                <a:latin typeface="Bahnschrift Light" panose="020B0502040204020203" pitchFamily="34" charset="0"/>
              </a:rPr>
              <a:t>syscalls</a:t>
            </a:r>
            <a:endParaRPr lang="en-US" dirty="0">
              <a:latin typeface="Bahnschrift Light" panose="020B0502040204020203" pitchFamily="34" charset="0"/>
            </a:endParaRPr>
          </a:p>
          <a:p>
            <a:pPr lvl="1"/>
            <a:r>
              <a:rPr lang="en-US" dirty="0">
                <a:latin typeface="Bahnschrift Light" panose="020B0502040204020203" pitchFamily="34" charset="0"/>
              </a:rPr>
              <a:t>Optimizations: Caching, prefetching</a:t>
            </a:r>
          </a:p>
          <a:p>
            <a:r>
              <a:rPr lang="en-US" dirty="0">
                <a:latin typeface="Bahnschrift Light" panose="020B0502040204020203" pitchFamily="34" charset="0"/>
              </a:rPr>
              <a:t>Weeks 10—11: Processes</a:t>
            </a:r>
          </a:p>
          <a:p>
            <a:pPr lvl="1"/>
            <a:r>
              <a:rPr lang="en-US" dirty="0">
                <a:latin typeface="Bahnschrift Light" panose="020B0502040204020203" pitchFamily="34" charset="0"/>
              </a:rPr>
              <a:t>Management: </a:t>
            </a:r>
            <a:r>
              <a:rPr lang="en-US" dirty="0">
                <a:latin typeface="Lucida Console" panose="020B0609040504020204" pitchFamily="49" charset="0"/>
              </a:rPr>
              <a:t>fork()</a:t>
            </a:r>
            <a:r>
              <a:rPr lang="en-US" dirty="0">
                <a:latin typeface="Bahnschrift Light" panose="020B0502040204020203" pitchFamily="34" charset="0"/>
              </a:rPr>
              <a:t>, </a:t>
            </a:r>
            <a:r>
              <a:rPr lang="en-US" dirty="0">
                <a:latin typeface="Lucida Console" panose="020B0609040504020204" pitchFamily="49" charset="0"/>
              </a:rPr>
              <a:t>exec()</a:t>
            </a:r>
            <a:r>
              <a:rPr lang="en-US" dirty="0">
                <a:latin typeface="Bahnschrift Light" panose="020B0502040204020203" pitchFamily="34" charset="0"/>
              </a:rPr>
              <a:t>, </a:t>
            </a:r>
            <a:r>
              <a:rPr lang="en-US" dirty="0" err="1">
                <a:latin typeface="Lucida Console" panose="020B0609040504020204" pitchFamily="49" charset="0"/>
              </a:rPr>
              <a:t>waitpid</a:t>
            </a:r>
            <a:r>
              <a:rPr lang="en-US" dirty="0">
                <a:latin typeface="Lucida Console" panose="020B0609040504020204" pitchFamily="49" charset="0"/>
              </a:rPr>
              <a:t>()</a:t>
            </a:r>
          </a:p>
          <a:p>
            <a:pPr lvl="1"/>
            <a:r>
              <a:rPr lang="en-US" dirty="0">
                <a:latin typeface="Bahnschrift Light" panose="020B0502040204020203" pitchFamily="34" charset="0"/>
              </a:rPr>
              <a:t>Communication: File descriptors, signals</a:t>
            </a:r>
          </a:p>
          <a:p>
            <a:r>
              <a:rPr lang="en-US" dirty="0">
                <a:latin typeface="Bahnschrift Light" panose="020B0502040204020203" pitchFamily="34" charset="0"/>
              </a:rPr>
              <a:t>Weeks 12—14: Synchronization</a:t>
            </a:r>
          </a:p>
          <a:p>
            <a:pPr lvl="1"/>
            <a:r>
              <a:rPr lang="en-US" dirty="0">
                <a:latin typeface="Bahnschrift Light" panose="020B0502040204020203" pitchFamily="34" charset="0"/>
              </a:rPr>
              <a:t>Performance: Parallelism</a:t>
            </a:r>
          </a:p>
          <a:p>
            <a:pPr lvl="1"/>
            <a:r>
              <a:rPr lang="en-US" dirty="0">
                <a:latin typeface="Bahnschrift Light" panose="020B0502040204020203" pitchFamily="34" charset="0"/>
              </a:rPr>
              <a:t>Correctness: Synchronization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4213F0B-A029-C9CF-30BA-EC87E32F4341}"/>
              </a:ext>
            </a:extLst>
          </p:cNvPr>
          <p:cNvSpPr/>
          <p:nvPr/>
        </p:nvSpPr>
        <p:spPr>
          <a:xfrm>
            <a:off x="7807037" y="5278497"/>
            <a:ext cx="4269217" cy="747268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Hardware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53E3238-590D-BF38-3B64-2A1131E579B3}"/>
              </a:ext>
            </a:extLst>
          </p:cNvPr>
          <p:cNvSpPr/>
          <p:nvPr/>
        </p:nvSpPr>
        <p:spPr>
          <a:xfrm>
            <a:off x="7807037" y="3977523"/>
            <a:ext cx="4269217" cy="859170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500"/>
              </a:lnSpc>
            </a:pPr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Operating system</a:t>
            </a:r>
          </a:p>
          <a:p>
            <a:pPr algn="ctr">
              <a:lnSpc>
                <a:spcPts val="2500"/>
              </a:lnSpc>
            </a:pPr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(Kernel-level code)</a:t>
            </a:r>
            <a:endParaRPr lang="en-US" sz="3600" b="1" dirty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8FFB7FE-EDB1-3EA4-DB0D-EFF25A447976}"/>
              </a:ext>
            </a:extLst>
          </p:cNvPr>
          <p:cNvSpPr/>
          <p:nvPr/>
        </p:nvSpPr>
        <p:spPr>
          <a:xfrm>
            <a:off x="9331036" y="1166423"/>
            <a:ext cx="1221217" cy="2481198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92E7DC8-EDB1-26A9-5AA9-4FC5BEB2DEE2}"/>
              </a:ext>
            </a:extLst>
          </p:cNvPr>
          <p:cNvSpPr/>
          <p:nvPr/>
        </p:nvSpPr>
        <p:spPr>
          <a:xfrm>
            <a:off x="10855037" y="1166423"/>
            <a:ext cx="1221217" cy="2481198"/>
          </a:xfrm>
          <a:prstGeom prst="rect">
            <a:avLst/>
          </a:prstGeom>
          <a:solidFill>
            <a:srgbClr val="50FF1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A910551-7502-1A41-4007-EBE7DEC2B816}"/>
              </a:ext>
            </a:extLst>
          </p:cNvPr>
          <p:cNvSpPr/>
          <p:nvPr/>
        </p:nvSpPr>
        <p:spPr>
          <a:xfrm>
            <a:off x="7831018" y="1166423"/>
            <a:ext cx="1221217" cy="2481198"/>
          </a:xfrm>
          <a:prstGeom prst="rect">
            <a:avLst/>
          </a:prstGeom>
          <a:solidFill>
            <a:srgbClr val="FF89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17853BF-9853-4A49-1451-8EE259032B59}"/>
              </a:ext>
            </a:extLst>
          </p:cNvPr>
          <p:cNvSpPr txBox="1"/>
          <p:nvPr/>
        </p:nvSpPr>
        <p:spPr>
          <a:xfrm>
            <a:off x="7746136" y="2081360"/>
            <a:ext cx="1408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User-level process X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D0C659E-CD2D-38B4-AFFD-55367CF600F6}"/>
              </a:ext>
            </a:extLst>
          </p:cNvPr>
          <p:cNvSpPr txBox="1"/>
          <p:nvPr/>
        </p:nvSpPr>
        <p:spPr>
          <a:xfrm>
            <a:off x="9237429" y="2081360"/>
            <a:ext cx="1408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User-level process 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B8FC0AB-4A90-5DCF-9539-EA018C03B3BD}"/>
              </a:ext>
            </a:extLst>
          </p:cNvPr>
          <p:cNvSpPr txBox="1"/>
          <p:nvPr/>
        </p:nvSpPr>
        <p:spPr>
          <a:xfrm>
            <a:off x="10761430" y="2081359"/>
            <a:ext cx="1408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User-level process Z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5ED4921-C6F2-929E-27E9-4152A35D181B}"/>
              </a:ext>
            </a:extLst>
          </p:cNvPr>
          <p:cNvSpPr txBox="1"/>
          <p:nvPr/>
        </p:nvSpPr>
        <p:spPr>
          <a:xfrm>
            <a:off x="7746136" y="6488668"/>
            <a:ext cx="842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RAM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8ED2954-C906-95F4-9B98-D8669B4438B0}"/>
              </a:ext>
            </a:extLst>
          </p:cNvPr>
          <p:cNvSpPr txBox="1"/>
          <p:nvPr/>
        </p:nvSpPr>
        <p:spPr>
          <a:xfrm>
            <a:off x="8588592" y="6488668"/>
            <a:ext cx="989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SSD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1874CA2-CD76-A989-3A88-653258258AD2}"/>
              </a:ext>
            </a:extLst>
          </p:cNvPr>
          <p:cNvSpPr txBox="1"/>
          <p:nvPr/>
        </p:nvSpPr>
        <p:spPr>
          <a:xfrm>
            <a:off x="9562353" y="6488668"/>
            <a:ext cx="1456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UX devices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581E28E-D273-5D5E-0335-7B419EFE46F0}"/>
              </a:ext>
            </a:extLst>
          </p:cNvPr>
          <p:cNvSpPr txBox="1"/>
          <p:nvPr/>
        </p:nvSpPr>
        <p:spPr>
          <a:xfrm>
            <a:off x="10947301" y="6488668"/>
            <a:ext cx="1456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Network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AEA6FC5B-4F6A-BF21-913D-FC55707147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38" b="22330"/>
          <a:stretch/>
        </p:blipFill>
        <p:spPr>
          <a:xfrm>
            <a:off x="7788344" y="6128158"/>
            <a:ext cx="754308" cy="436228"/>
          </a:xfrm>
          <a:prstGeom prst="rect">
            <a:avLst/>
          </a:prstGeom>
        </p:spPr>
      </p:pic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C1FFBB9-1CA3-58B1-3388-EB7683222454}"/>
              </a:ext>
            </a:extLst>
          </p:cNvPr>
          <p:cNvCxnSpPr/>
          <p:nvPr/>
        </p:nvCxnSpPr>
        <p:spPr>
          <a:xfrm>
            <a:off x="8133124" y="6013183"/>
            <a:ext cx="0" cy="19886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47">
            <a:extLst>
              <a:ext uri="{FF2B5EF4-FFF2-40B4-BE49-F238E27FC236}">
                <a16:creationId xmlns:a16="http://schemas.microsoft.com/office/drawing/2014/main" id="{4BA0D270-52B3-95F2-6D59-A08FEE758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784134" y="5986407"/>
            <a:ext cx="598815" cy="719730"/>
          </a:xfrm>
          <a:prstGeom prst="rect">
            <a:avLst/>
          </a:prstGeom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578DC954-A643-0199-623D-84A903B6EB90}"/>
              </a:ext>
            </a:extLst>
          </p:cNvPr>
          <p:cNvCxnSpPr/>
          <p:nvPr/>
        </p:nvCxnSpPr>
        <p:spPr>
          <a:xfrm>
            <a:off x="9052235" y="5955028"/>
            <a:ext cx="0" cy="19886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748F470-C318-A591-8A61-DFDEEF673BE9}"/>
              </a:ext>
            </a:extLst>
          </p:cNvPr>
          <p:cNvGrpSpPr/>
          <p:nvPr/>
        </p:nvGrpSpPr>
        <p:grpSpPr>
          <a:xfrm>
            <a:off x="9473755" y="5877087"/>
            <a:ext cx="1603868" cy="768593"/>
            <a:chOff x="9486633" y="5877087"/>
            <a:chExt cx="1603868" cy="768593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F82597F5-5569-EB84-B0E1-058459D23C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86633" y="5877087"/>
              <a:ext cx="1603868" cy="768593"/>
            </a:xfrm>
            <a:prstGeom prst="rect">
              <a:avLst/>
            </a:prstGeom>
          </p:spPr>
        </p:pic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363F8E20-6D9E-FF81-C971-A9B7FCA953CD}"/>
                </a:ext>
              </a:extLst>
            </p:cNvPr>
            <p:cNvCxnSpPr/>
            <p:nvPr/>
          </p:nvCxnSpPr>
          <p:spPr>
            <a:xfrm>
              <a:off x="10144796" y="5960712"/>
              <a:ext cx="0" cy="19886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5845770E-1D05-7B6A-866B-A580DC75A12D}"/>
                </a:ext>
              </a:extLst>
            </p:cNvPr>
            <p:cNvCxnSpPr/>
            <p:nvPr/>
          </p:nvCxnSpPr>
          <p:spPr>
            <a:xfrm>
              <a:off x="10851244" y="5958799"/>
              <a:ext cx="0" cy="19886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id="{A005305C-BBDC-4C9E-DD64-7E37D910A3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11298400" y="5934841"/>
            <a:ext cx="766934" cy="700618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36E963DB-B17E-77A3-0933-6B8E7E0377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3849" y="4931699"/>
            <a:ext cx="560425" cy="560425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31744776-45B9-D92F-79F1-6D93161D472D}"/>
              </a:ext>
            </a:extLst>
          </p:cNvPr>
          <p:cNvGrpSpPr/>
          <p:nvPr/>
        </p:nvGrpSpPr>
        <p:grpSpPr>
          <a:xfrm>
            <a:off x="8957216" y="4931700"/>
            <a:ext cx="2883059" cy="564196"/>
            <a:chOff x="8957216" y="4931700"/>
            <a:chExt cx="2883059" cy="564196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95F1DFDE-BD8A-049C-ECFF-07D8C35091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57216" y="4931700"/>
              <a:ext cx="560425" cy="560425"/>
            </a:xfrm>
            <a:prstGeom prst="rect">
              <a:avLst/>
            </a:prstGeom>
          </p:spPr>
        </p:pic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B0FEF90E-DC45-FF6D-C6ED-078EB88B4EDC}"/>
                </a:ext>
              </a:extLst>
            </p:cNvPr>
            <p:cNvGrpSpPr/>
            <p:nvPr/>
          </p:nvGrpSpPr>
          <p:grpSpPr>
            <a:xfrm>
              <a:off x="10366483" y="4935470"/>
              <a:ext cx="1473792" cy="560426"/>
              <a:chOff x="8043849" y="4931699"/>
              <a:chExt cx="1473792" cy="560426"/>
            </a:xfrm>
          </p:grpSpPr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id="{AD80EE4F-9E05-3857-DB31-D3047C180E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043849" y="4931699"/>
                <a:ext cx="560425" cy="560425"/>
              </a:xfrm>
              <a:prstGeom prst="rect">
                <a:avLst/>
              </a:prstGeom>
            </p:spPr>
          </p:pic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id="{87660B38-CAF0-5356-A29E-24ADF3128E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957216" y="4931700"/>
                <a:ext cx="560425" cy="560425"/>
              </a:xfrm>
              <a:prstGeom prst="rect">
                <a:avLst/>
              </a:prstGeom>
            </p:spPr>
          </p:pic>
        </p:grp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03C9F1F5-41C9-917D-087E-1DE76C4DA2BA}"/>
              </a:ext>
            </a:extLst>
          </p:cNvPr>
          <p:cNvGrpSpPr>
            <a:grpSpLocks noChangeAspect="1"/>
          </p:cNvGrpSpPr>
          <p:nvPr/>
        </p:nvGrpSpPr>
        <p:grpSpPr>
          <a:xfrm>
            <a:off x="7767429" y="5069471"/>
            <a:ext cx="466605" cy="284880"/>
            <a:chOff x="7946524" y="5652130"/>
            <a:chExt cx="554518" cy="338554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89D2860E-6637-E0FC-7090-BCB2F9982485}"/>
                </a:ext>
              </a:extLst>
            </p:cNvPr>
            <p:cNvSpPr/>
            <p:nvPr/>
          </p:nvSpPr>
          <p:spPr>
            <a:xfrm>
              <a:off x="8016001" y="5652130"/>
              <a:ext cx="405114" cy="338554"/>
            </a:xfrm>
            <a:prstGeom prst="roundRect">
              <a:avLst/>
            </a:pr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D36ABFB1-B290-494D-B568-E11A7170EFCC}"/>
                </a:ext>
              </a:extLst>
            </p:cNvPr>
            <p:cNvSpPr txBox="1"/>
            <p:nvPr/>
          </p:nvSpPr>
          <p:spPr>
            <a:xfrm>
              <a:off x="7946524" y="5652130"/>
              <a:ext cx="554518" cy="329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Lucida Console" panose="020B0609040504020204" pitchFamily="49" charset="0"/>
                </a:rPr>
                <a:t>MMU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0FCEFDC6-57FA-A02B-5022-19A42089BEDC}"/>
              </a:ext>
            </a:extLst>
          </p:cNvPr>
          <p:cNvGrpSpPr>
            <a:grpSpLocks noChangeAspect="1"/>
          </p:cNvGrpSpPr>
          <p:nvPr/>
        </p:nvGrpSpPr>
        <p:grpSpPr>
          <a:xfrm>
            <a:off x="9346064" y="5073242"/>
            <a:ext cx="466605" cy="284880"/>
            <a:chOff x="7946524" y="5652130"/>
            <a:chExt cx="554518" cy="338554"/>
          </a:xfrm>
        </p:grpSpPr>
        <p:sp>
          <p:nvSpPr>
            <p:cNvPr id="88" name="Rectangle: Rounded Corners 87">
              <a:extLst>
                <a:ext uri="{FF2B5EF4-FFF2-40B4-BE49-F238E27FC236}">
                  <a16:creationId xmlns:a16="http://schemas.microsoft.com/office/drawing/2014/main" id="{245462FB-AE95-BFA3-F456-FCC96D9FE4AC}"/>
                </a:ext>
              </a:extLst>
            </p:cNvPr>
            <p:cNvSpPr/>
            <p:nvPr/>
          </p:nvSpPr>
          <p:spPr>
            <a:xfrm>
              <a:off x="8016001" y="5652130"/>
              <a:ext cx="405114" cy="338554"/>
            </a:xfrm>
            <a:prstGeom prst="roundRect">
              <a:avLst/>
            </a:pr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77FC0D18-986F-5EA9-D6D9-3E05031E0ECA}"/>
                </a:ext>
              </a:extLst>
            </p:cNvPr>
            <p:cNvSpPr txBox="1"/>
            <p:nvPr/>
          </p:nvSpPr>
          <p:spPr>
            <a:xfrm>
              <a:off x="7946524" y="5652130"/>
              <a:ext cx="554518" cy="329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Lucida Console" panose="020B0609040504020204" pitchFamily="49" charset="0"/>
                </a:rPr>
                <a:t>MMU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030940EE-B0BF-0397-830D-6A6FE2AE091F}"/>
              </a:ext>
            </a:extLst>
          </p:cNvPr>
          <p:cNvGrpSpPr>
            <a:grpSpLocks noChangeAspect="1"/>
          </p:cNvGrpSpPr>
          <p:nvPr/>
        </p:nvGrpSpPr>
        <p:grpSpPr>
          <a:xfrm>
            <a:off x="10071455" y="5073610"/>
            <a:ext cx="466605" cy="284880"/>
            <a:chOff x="7946524" y="5652130"/>
            <a:chExt cx="554518" cy="338554"/>
          </a:xfrm>
        </p:grpSpPr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C91D771E-F41A-5998-5307-4F4EF3F07B29}"/>
                </a:ext>
              </a:extLst>
            </p:cNvPr>
            <p:cNvSpPr/>
            <p:nvPr/>
          </p:nvSpPr>
          <p:spPr>
            <a:xfrm>
              <a:off x="8016001" y="5652130"/>
              <a:ext cx="405114" cy="338554"/>
            </a:xfrm>
            <a:prstGeom prst="roundRect">
              <a:avLst/>
            </a:pr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970C8B4B-8F58-4C2F-1341-6DF966BCD952}"/>
                </a:ext>
              </a:extLst>
            </p:cNvPr>
            <p:cNvSpPr txBox="1"/>
            <p:nvPr/>
          </p:nvSpPr>
          <p:spPr>
            <a:xfrm>
              <a:off x="7946524" y="5652130"/>
              <a:ext cx="554518" cy="329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Lucida Console" panose="020B0609040504020204" pitchFamily="49" charset="0"/>
                </a:rPr>
                <a:t>MMU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185B9B85-1ADA-C31C-09C3-5F010E097471}"/>
              </a:ext>
            </a:extLst>
          </p:cNvPr>
          <p:cNvGrpSpPr>
            <a:grpSpLocks noChangeAspect="1"/>
          </p:cNvGrpSpPr>
          <p:nvPr/>
        </p:nvGrpSpPr>
        <p:grpSpPr>
          <a:xfrm>
            <a:off x="11643277" y="5068244"/>
            <a:ext cx="466605" cy="284880"/>
            <a:chOff x="7946524" y="5652130"/>
            <a:chExt cx="554518" cy="338554"/>
          </a:xfrm>
        </p:grpSpPr>
        <p:sp>
          <p:nvSpPr>
            <p:cNvPr id="94" name="Rectangle: Rounded Corners 93">
              <a:extLst>
                <a:ext uri="{FF2B5EF4-FFF2-40B4-BE49-F238E27FC236}">
                  <a16:creationId xmlns:a16="http://schemas.microsoft.com/office/drawing/2014/main" id="{BED70F2F-707B-4EFD-E079-5531DACBF394}"/>
                </a:ext>
              </a:extLst>
            </p:cNvPr>
            <p:cNvSpPr/>
            <p:nvPr/>
          </p:nvSpPr>
          <p:spPr>
            <a:xfrm>
              <a:off x="8016001" y="5652130"/>
              <a:ext cx="405114" cy="338554"/>
            </a:xfrm>
            <a:prstGeom prst="roundRect">
              <a:avLst/>
            </a:pr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E43537D7-7F4E-A0CB-4DE8-413514BDD4CE}"/>
                </a:ext>
              </a:extLst>
            </p:cNvPr>
            <p:cNvSpPr txBox="1"/>
            <p:nvPr/>
          </p:nvSpPr>
          <p:spPr>
            <a:xfrm>
              <a:off x="7946524" y="5652130"/>
              <a:ext cx="554518" cy="329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Lucida Console" panose="020B0609040504020204" pitchFamily="49" charset="0"/>
                </a:rPr>
                <a:t>MMU</a:t>
              </a: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663F5C96-C783-3736-F6FE-C6F0EA1AF05F}"/>
              </a:ext>
            </a:extLst>
          </p:cNvPr>
          <p:cNvGrpSpPr/>
          <p:nvPr/>
        </p:nvGrpSpPr>
        <p:grpSpPr>
          <a:xfrm>
            <a:off x="7868335" y="3785393"/>
            <a:ext cx="4143175" cy="270958"/>
            <a:chOff x="7868335" y="3785393"/>
            <a:chExt cx="4143175" cy="270958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56289222-AA79-5D44-9316-BF75AC6844A8}"/>
                </a:ext>
              </a:extLst>
            </p:cNvPr>
            <p:cNvGrpSpPr/>
            <p:nvPr/>
          </p:nvGrpSpPr>
          <p:grpSpPr>
            <a:xfrm>
              <a:off x="7868335" y="3785393"/>
              <a:ext cx="1184499" cy="270958"/>
              <a:chOff x="7868335" y="3785393"/>
              <a:chExt cx="1184499" cy="270958"/>
            </a:xfrm>
          </p:grpSpPr>
          <p:sp>
            <p:nvSpPr>
              <p:cNvPr id="106" name="Double Bracket 105">
                <a:extLst>
                  <a:ext uri="{FF2B5EF4-FFF2-40B4-BE49-F238E27FC236}">
                    <a16:creationId xmlns:a16="http://schemas.microsoft.com/office/drawing/2014/main" id="{DBB75F86-ACCE-339C-A1A9-33F162B6B06A}"/>
                  </a:ext>
                </a:extLst>
              </p:cNvPr>
              <p:cNvSpPr/>
              <p:nvPr/>
            </p:nvSpPr>
            <p:spPr>
              <a:xfrm>
                <a:off x="7868335" y="3785393"/>
                <a:ext cx="190185" cy="270958"/>
              </a:xfrm>
              <a:prstGeom prst="bracketPair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Double Bracket 106">
                <a:extLst>
                  <a:ext uri="{FF2B5EF4-FFF2-40B4-BE49-F238E27FC236}">
                    <a16:creationId xmlns:a16="http://schemas.microsoft.com/office/drawing/2014/main" id="{FB34190E-C989-56C5-6588-1F6DF5F787D4}"/>
                  </a:ext>
                </a:extLst>
              </p:cNvPr>
              <p:cNvSpPr/>
              <p:nvPr/>
            </p:nvSpPr>
            <p:spPr>
              <a:xfrm>
                <a:off x="8365492" y="3785393"/>
                <a:ext cx="190185" cy="270958"/>
              </a:xfrm>
              <a:prstGeom prst="bracketPair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Double Bracket 107">
                <a:extLst>
                  <a:ext uri="{FF2B5EF4-FFF2-40B4-BE49-F238E27FC236}">
                    <a16:creationId xmlns:a16="http://schemas.microsoft.com/office/drawing/2014/main" id="{A86FD1D0-1E11-393C-AA57-366B56BE0B67}"/>
                  </a:ext>
                </a:extLst>
              </p:cNvPr>
              <p:cNvSpPr/>
              <p:nvPr/>
            </p:nvSpPr>
            <p:spPr>
              <a:xfrm>
                <a:off x="8862649" y="3785393"/>
                <a:ext cx="190185" cy="270958"/>
              </a:xfrm>
              <a:prstGeom prst="bracketPair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7919A4E5-0BDA-D7E5-1CDB-B5E0A1885F37}"/>
                </a:ext>
              </a:extLst>
            </p:cNvPr>
            <p:cNvGrpSpPr/>
            <p:nvPr/>
          </p:nvGrpSpPr>
          <p:grpSpPr>
            <a:xfrm>
              <a:off x="9349394" y="3785393"/>
              <a:ext cx="1184499" cy="270958"/>
              <a:chOff x="7868335" y="3785393"/>
              <a:chExt cx="1184499" cy="270958"/>
            </a:xfrm>
          </p:grpSpPr>
          <p:sp>
            <p:nvSpPr>
              <p:cNvPr id="103" name="Double Bracket 102">
                <a:extLst>
                  <a:ext uri="{FF2B5EF4-FFF2-40B4-BE49-F238E27FC236}">
                    <a16:creationId xmlns:a16="http://schemas.microsoft.com/office/drawing/2014/main" id="{B4B63DAC-8EC4-BE3B-D50C-9E36F4AFDB2B}"/>
                  </a:ext>
                </a:extLst>
              </p:cNvPr>
              <p:cNvSpPr/>
              <p:nvPr/>
            </p:nvSpPr>
            <p:spPr>
              <a:xfrm>
                <a:off x="7868335" y="3785393"/>
                <a:ext cx="190185" cy="270958"/>
              </a:xfrm>
              <a:prstGeom prst="bracketPair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Double Bracket 103">
                <a:extLst>
                  <a:ext uri="{FF2B5EF4-FFF2-40B4-BE49-F238E27FC236}">
                    <a16:creationId xmlns:a16="http://schemas.microsoft.com/office/drawing/2014/main" id="{0933941A-D221-C2C7-A1B7-C18F357486DD}"/>
                  </a:ext>
                </a:extLst>
              </p:cNvPr>
              <p:cNvSpPr/>
              <p:nvPr/>
            </p:nvSpPr>
            <p:spPr>
              <a:xfrm>
                <a:off x="8365492" y="3785393"/>
                <a:ext cx="190185" cy="270958"/>
              </a:xfrm>
              <a:prstGeom prst="bracketPair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Double Bracket 104">
                <a:extLst>
                  <a:ext uri="{FF2B5EF4-FFF2-40B4-BE49-F238E27FC236}">
                    <a16:creationId xmlns:a16="http://schemas.microsoft.com/office/drawing/2014/main" id="{F3375930-3605-9AF8-D5C2-1CEDD8A790F8}"/>
                  </a:ext>
                </a:extLst>
              </p:cNvPr>
              <p:cNvSpPr/>
              <p:nvPr/>
            </p:nvSpPr>
            <p:spPr>
              <a:xfrm>
                <a:off x="8862649" y="3785393"/>
                <a:ext cx="190185" cy="270958"/>
              </a:xfrm>
              <a:prstGeom prst="bracketPair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7240B761-A55D-E997-D8A8-6836B0A49630}"/>
                </a:ext>
              </a:extLst>
            </p:cNvPr>
            <p:cNvGrpSpPr/>
            <p:nvPr/>
          </p:nvGrpSpPr>
          <p:grpSpPr>
            <a:xfrm>
              <a:off x="10827011" y="3785393"/>
              <a:ext cx="1184499" cy="270958"/>
              <a:chOff x="7868335" y="3785393"/>
              <a:chExt cx="1184499" cy="270958"/>
            </a:xfrm>
          </p:grpSpPr>
          <p:sp>
            <p:nvSpPr>
              <p:cNvPr id="100" name="Double Bracket 99">
                <a:extLst>
                  <a:ext uri="{FF2B5EF4-FFF2-40B4-BE49-F238E27FC236}">
                    <a16:creationId xmlns:a16="http://schemas.microsoft.com/office/drawing/2014/main" id="{C1E4ED83-5EB7-8A0A-9E63-17FC2FC55A15}"/>
                  </a:ext>
                </a:extLst>
              </p:cNvPr>
              <p:cNvSpPr/>
              <p:nvPr/>
            </p:nvSpPr>
            <p:spPr>
              <a:xfrm>
                <a:off x="7868335" y="3785393"/>
                <a:ext cx="190185" cy="270958"/>
              </a:xfrm>
              <a:prstGeom prst="bracketPair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Double Bracket 100">
                <a:extLst>
                  <a:ext uri="{FF2B5EF4-FFF2-40B4-BE49-F238E27FC236}">
                    <a16:creationId xmlns:a16="http://schemas.microsoft.com/office/drawing/2014/main" id="{E29F5802-7500-84CB-BD0E-D1E59B0102B4}"/>
                  </a:ext>
                </a:extLst>
              </p:cNvPr>
              <p:cNvSpPr/>
              <p:nvPr/>
            </p:nvSpPr>
            <p:spPr>
              <a:xfrm>
                <a:off x="8365492" y="3785393"/>
                <a:ext cx="190185" cy="270958"/>
              </a:xfrm>
              <a:prstGeom prst="bracketPair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Double Bracket 101">
                <a:extLst>
                  <a:ext uri="{FF2B5EF4-FFF2-40B4-BE49-F238E27FC236}">
                    <a16:creationId xmlns:a16="http://schemas.microsoft.com/office/drawing/2014/main" id="{1D9FECDD-F202-6485-466B-CE8DCA7E88A9}"/>
                  </a:ext>
                </a:extLst>
              </p:cNvPr>
              <p:cNvSpPr/>
              <p:nvPr/>
            </p:nvSpPr>
            <p:spPr>
              <a:xfrm>
                <a:off x="8862649" y="3785393"/>
                <a:ext cx="190185" cy="270958"/>
              </a:xfrm>
              <a:prstGeom prst="bracketPair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09" name="Picture 108">
            <a:extLst>
              <a:ext uri="{FF2B5EF4-FFF2-40B4-BE49-F238E27FC236}">
                <a16:creationId xmlns:a16="http://schemas.microsoft.com/office/drawing/2014/main" id="{8ABE2E68-BEB1-FF0C-C63E-13DF062AD8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205772" y="5272115"/>
            <a:ext cx="256314" cy="255994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20CF3B5F-9847-62EE-65FE-0911134BF1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9117745" y="5278497"/>
            <a:ext cx="256314" cy="255994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47480222-9545-8AA0-29E2-A282BF66F2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533354" y="5278497"/>
            <a:ext cx="256314" cy="255994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78998C7A-5D89-55A5-59FB-7D64EC4522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448210" y="5268443"/>
            <a:ext cx="256314" cy="25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45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CD754-8DAD-F5D0-68AB-1BF969DB0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23" y="41032"/>
            <a:ext cx="7106855" cy="792345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Bahnschrift SemiBold" panose="020B0502040204020203" pitchFamily="34" charset="0"/>
              </a:rPr>
              <a:t>Schedule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1B029-225E-8F6E-9AE7-9D90FD281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745" y="879678"/>
            <a:ext cx="7338350" cy="6198243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latin typeface="Bahnschrift Light" panose="020B0502040204020203" pitchFamily="34" charset="0"/>
              </a:rPr>
              <a:t>Weeks 1—4: A Glimpse of the Power</a:t>
            </a:r>
          </a:p>
          <a:p>
            <a:pPr lvl="1"/>
            <a:r>
              <a:rPr lang="en-US" dirty="0">
                <a:latin typeface="Bahnschrift Light" panose="020B0502040204020203" pitchFamily="34" charset="0"/>
              </a:rPr>
              <a:t>Overview: OSes, user-level programs, hardware</a:t>
            </a:r>
          </a:p>
          <a:p>
            <a:pPr lvl="1"/>
            <a:r>
              <a:rPr lang="en-US" dirty="0">
                <a:latin typeface="Bahnschrift Light" panose="020B0502040204020203" pitchFamily="34" charset="0"/>
              </a:rPr>
              <a:t>C++: Abstractions, toolchains, debugging</a:t>
            </a:r>
          </a:p>
          <a:p>
            <a:r>
              <a:rPr lang="en-US" dirty="0">
                <a:latin typeface="Bahnschrift Light" panose="020B0502040204020203" pitchFamily="34" charset="0"/>
              </a:rPr>
              <a:t>Week 5: CPUs</a:t>
            </a:r>
          </a:p>
          <a:p>
            <a:pPr lvl="1"/>
            <a:r>
              <a:rPr lang="en-US" dirty="0">
                <a:latin typeface="Bahnschrift Light" panose="020B0502040204020203" pitchFamily="34" charset="0"/>
              </a:rPr>
              <a:t>Architecture: CPU design</a:t>
            </a:r>
          </a:p>
          <a:p>
            <a:pPr lvl="1"/>
            <a:r>
              <a:rPr lang="en-US" dirty="0">
                <a:latin typeface="Bahnschrift Light" panose="020B0502040204020203" pitchFamily="34" charset="0"/>
              </a:rPr>
              <a:t>Programming: Assembly instructions</a:t>
            </a:r>
          </a:p>
          <a:p>
            <a:r>
              <a:rPr lang="en-US" dirty="0">
                <a:latin typeface="Bahnschrift Light" panose="020B0502040204020203" pitchFamily="34" charset="0"/>
              </a:rPr>
              <a:t>Weeks 6—7: Kernels</a:t>
            </a:r>
          </a:p>
          <a:p>
            <a:pPr lvl="1"/>
            <a:r>
              <a:rPr lang="en-US" dirty="0">
                <a:latin typeface="Bahnschrift Light" panose="020B0502040204020203" pitchFamily="34" charset="0"/>
              </a:rPr>
              <a:t>Abstractions: Processes, virtual memory, </a:t>
            </a:r>
            <a:r>
              <a:rPr lang="en-US" dirty="0" err="1">
                <a:latin typeface="Bahnschrift Light" panose="020B0502040204020203" pitchFamily="34" charset="0"/>
              </a:rPr>
              <a:t>syscalls</a:t>
            </a:r>
            <a:endParaRPr lang="en-US" dirty="0">
              <a:latin typeface="Bahnschrift Light" panose="020B0502040204020203" pitchFamily="34" charset="0"/>
            </a:endParaRPr>
          </a:p>
          <a:p>
            <a:pPr lvl="1"/>
            <a:r>
              <a:rPr lang="en-US" dirty="0">
                <a:latin typeface="Bahnschrift Light" panose="020B0502040204020203" pitchFamily="34" charset="0"/>
              </a:rPr>
              <a:t>Hardware support: MMUs, interrupts, exceptions</a:t>
            </a:r>
          </a:p>
          <a:p>
            <a:r>
              <a:rPr lang="en-US" dirty="0">
                <a:latin typeface="Bahnschrift Light" panose="020B0502040204020203" pitchFamily="34" charset="0"/>
              </a:rPr>
              <a:t>Weeks 8—9: Storage</a:t>
            </a:r>
          </a:p>
          <a:p>
            <a:pPr lvl="1"/>
            <a:r>
              <a:rPr lang="en-US" dirty="0">
                <a:latin typeface="Bahnschrift Light" panose="020B0502040204020203" pitchFamily="34" charset="0"/>
              </a:rPr>
              <a:t>OS abstractions: File descriptors, </a:t>
            </a:r>
            <a:r>
              <a:rPr lang="en-US" dirty="0" err="1">
                <a:latin typeface="Bahnschrift Light" panose="020B0502040204020203" pitchFamily="34" charset="0"/>
              </a:rPr>
              <a:t>syscalls</a:t>
            </a:r>
            <a:endParaRPr lang="en-US" dirty="0">
              <a:latin typeface="Bahnschrift Light" panose="020B0502040204020203" pitchFamily="34" charset="0"/>
            </a:endParaRPr>
          </a:p>
          <a:p>
            <a:pPr lvl="1"/>
            <a:r>
              <a:rPr lang="en-US" dirty="0">
                <a:latin typeface="Bahnschrift Light" panose="020B0502040204020203" pitchFamily="34" charset="0"/>
              </a:rPr>
              <a:t>Optimizations: Caching, prefetching</a:t>
            </a:r>
          </a:p>
          <a:p>
            <a:r>
              <a:rPr lang="en-US" dirty="0">
                <a:latin typeface="Bahnschrift Light" panose="020B0502040204020203" pitchFamily="34" charset="0"/>
              </a:rPr>
              <a:t>Weeks 10—11: Processes</a:t>
            </a:r>
          </a:p>
          <a:p>
            <a:pPr lvl="1"/>
            <a:r>
              <a:rPr lang="en-US" dirty="0">
                <a:latin typeface="Bahnschrift Light" panose="020B0502040204020203" pitchFamily="34" charset="0"/>
              </a:rPr>
              <a:t>Management: </a:t>
            </a:r>
            <a:r>
              <a:rPr lang="en-US" dirty="0">
                <a:latin typeface="Lucida Console" panose="020B0609040504020204" pitchFamily="49" charset="0"/>
              </a:rPr>
              <a:t>fork()</a:t>
            </a:r>
            <a:r>
              <a:rPr lang="en-US" dirty="0">
                <a:latin typeface="Bahnschrift Light" panose="020B0502040204020203" pitchFamily="34" charset="0"/>
              </a:rPr>
              <a:t>, </a:t>
            </a:r>
            <a:r>
              <a:rPr lang="en-US" dirty="0">
                <a:latin typeface="Lucida Console" panose="020B0609040504020204" pitchFamily="49" charset="0"/>
              </a:rPr>
              <a:t>exec()</a:t>
            </a:r>
            <a:r>
              <a:rPr lang="en-US" dirty="0">
                <a:latin typeface="Bahnschrift Light" panose="020B0502040204020203" pitchFamily="34" charset="0"/>
              </a:rPr>
              <a:t>, </a:t>
            </a:r>
            <a:r>
              <a:rPr lang="en-US" dirty="0" err="1">
                <a:latin typeface="Lucida Console" panose="020B0609040504020204" pitchFamily="49" charset="0"/>
              </a:rPr>
              <a:t>waitpid</a:t>
            </a:r>
            <a:r>
              <a:rPr lang="en-US" dirty="0">
                <a:latin typeface="Lucida Console" panose="020B0609040504020204" pitchFamily="49" charset="0"/>
              </a:rPr>
              <a:t>()</a:t>
            </a:r>
          </a:p>
          <a:p>
            <a:pPr lvl="1"/>
            <a:r>
              <a:rPr lang="en-US" dirty="0">
                <a:latin typeface="Bahnschrift Light" panose="020B0502040204020203" pitchFamily="34" charset="0"/>
              </a:rPr>
              <a:t>Communication: File descriptors, signals</a:t>
            </a:r>
          </a:p>
          <a:p>
            <a:r>
              <a:rPr lang="en-US" dirty="0">
                <a:latin typeface="Bahnschrift Light" panose="020B0502040204020203" pitchFamily="34" charset="0"/>
              </a:rPr>
              <a:t>Weeks 12—14: Synchronization</a:t>
            </a:r>
          </a:p>
          <a:p>
            <a:pPr lvl="1"/>
            <a:r>
              <a:rPr lang="en-US" dirty="0">
                <a:latin typeface="Bahnschrift Light" panose="020B0502040204020203" pitchFamily="34" charset="0"/>
              </a:rPr>
              <a:t>Performance: Parallelism</a:t>
            </a:r>
          </a:p>
          <a:p>
            <a:pPr lvl="1"/>
            <a:r>
              <a:rPr lang="en-US" dirty="0">
                <a:latin typeface="Bahnschrift Light" panose="020B0502040204020203" pitchFamily="34" charset="0"/>
              </a:rPr>
              <a:t>Correctness: Synchronization</a:t>
            </a:r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310A2CAD-E33E-8B17-60FA-1F9FA579583B}"/>
              </a:ext>
            </a:extLst>
          </p:cNvPr>
          <p:cNvSpPr/>
          <p:nvPr/>
        </p:nvSpPr>
        <p:spPr>
          <a:xfrm rot="10800000">
            <a:off x="7125205" y="905642"/>
            <a:ext cx="321861" cy="5780680"/>
          </a:xfrm>
          <a:prstGeom prst="leftBrace">
            <a:avLst>
              <a:gd name="adj1" fmla="val 8333"/>
              <a:gd name="adj2" fmla="val 94451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10221B-5F3C-D900-F980-218D1A96AC86}"/>
              </a:ext>
            </a:extLst>
          </p:cNvPr>
          <p:cNvSpPr txBox="1"/>
          <p:nvPr/>
        </p:nvSpPr>
        <p:spPr>
          <a:xfrm>
            <a:off x="7500390" y="961785"/>
            <a:ext cx="45758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Q: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Why is this relevant if I don’t want to be systems hacker when I grow up?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2F8CC3-8C34-C142-B020-A7606EFBB059}"/>
              </a:ext>
            </a:extLst>
          </p:cNvPr>
          <p:cNvSpPr txBox="1"/>
          <p:nvPr/>
        </p:nvSpPr>
        <p:spPr>
          <a:xfrm>
            <a:off x="7500389" y="2036878"/>
            <a:ext cx="46221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A: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 LIFE WILL OFTEN FORCE YOU TO BE A SYSTEMS HACKER.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4B137DD-EBA2-FDA0-0C32-3184FA27E524}"/>
              </a:ext>
            </a:extLst>
          </p:cNvPr>
          <p:cNvGrpSpPr/>
          <p:nvPr/>
        </p:nvGrpSpPr>
        <p:grpSpPr>
          <a:xfrm>
            <a:off x="7670154" y="2867875"/>
            <a:ext cx="4236335" cy="3699281"/>
            <a:chOff x="7500389" y="3038139"/>
            <a:chExt cx="4236335" cy="369928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422D792-8CE2-E023-36DE-2D476F4B9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0389" y="3038139"/>
              <a:ext cx="4236335" cy="299139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5ED09CC-4FD1-D92E-5DA9-50903932A415}"/>
                </a:ext>
              </a:extLst>
            </p:cNvPr>
            <p:cNvSpPr txBox="1"/>
            <p:nvPr/>
          </p:nvSpPr>
          <p:spPr>
            <a:xfrm>
              <a:off x="7500389" y="6029534"/>
              <a:ext cx="4236335" cy="70788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BE PREPARED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9555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64C4954-DEB8-F106-9204-058369264D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8" y="0"/>
            <a:ext cx="12175484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D29A67-D321-389B-E637-C6A6C87DD0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85" y="0"/>
            <a:ext cx="121700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95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D094C0-11E3-9068-8099-F5C3BB3A99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46"/>
          <a:stretch/>
        </p:blipFill>
        <p:spPr>
          <a:xfrm>
            <a:off x="0" y="0"/>
            <a:ext cx="11991372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3F6261-FA71-0403-3A76-78A66FC03D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1" y="0"/>
            <a:ext cx="121708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81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5AEFD-31DA-C730-990C-850DC2C41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261" y="-46297"/>
            <a:ext cx="4016415" cy="856526"/>
          </a:xfrm>
        </p:spPr>
        <p:txBody>
          <a:bodyPr>
            <a:normAutofit/>
          </a:bodyPr>
          <a:lstStyle/>
          <a:p>
            <a:r>
              <a:rPr lang="en-US" dirty="0"/>
              <a:t>Grades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90377-978C-1FE2-CC98-9D82111BD7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48184"/>
            <a:ext cx="7349924" cy="652812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Final numerical grades are assigned using the following breakdown:</a:t>
            </a:r>
          </a:p>
          <a:p>
            <a:pPr lvl="1"/>
            <a:r>
              <a:rPr lang="en-US" dirty="0"/>
              <a:t>50%: </a:t>
            </a:r>
            <a:r>
              <a:rPr lang="en-US" dirty="0" err="1"/>
              <a:t>Psets</a:t>
            </a:r>
            <a:endParaRPr lang="en-US" dirty="0"/>
          </a:p>
          <a:p>
            <a:pPr lvl="1"/>
            <a:r>
              <a:rPr lang="en-US" dirty="0"/>
              <a:t>15%: Midterm</a:t>
            </a:r>
          </a:p>
          <a:p>
            <a:pPr lvl="1"/>
            <a:r>
              <a:rPr lang="en-US" dirty="0"/>
              <a:t>20%: Final</a:t>
            </a:r>
          </a:p>
          <a:p>
            <a:pPr lvl="1"/>
            <a:r>
              <a:rPr lang="en-US" dirty="0"/>
              <a:t>15%: Participation (lecture, section, office hours, Ed)</a:t>
            </a:r>
          </a:p>
          <a:p>
            <a:r>
              <a:rPr lang="en-US" dirty="0"/>
              <a:t>Final letter grades use letter bands</a:t>
            </a:r>
          </a:p>
          <a:p>
            <a:pPr lvl="1"/>
            <a:r>
              <a:rPr lang="en-US" dirty="0"/>
              <a:t>Each band is at least 10 points wide and will be defined by gaps in the distribution of numerical grades</a:t>
            </a:r>
          </a:p>
          <a:p>
            <a:pPr lvl="1"/>
            <a:r>
              <a:rPr lang="en-US" dirty="0"/>
              <a:t>CS 61 uses the mastery criterion to determine where letter bands start and end</a:t>
            </a:r>
          </a:p>
          <a:p>
            <a:pPr lvl="2"/>
            <a:r>
              <a:rPr lang="en-US" dirty="0"/>
              <a:t>A, A-:  Work of superior quality and demonstrating a full mastery of the subject</a:t>
            </a:r>
          </a:p>
          <a:p>
            <a:pPr lvl="2"/>
            <a:r>
              <a:rPr lang="en-US" dirty="0"/>
              <a:t>B+, B, B-: Work of strong comprehension and full student engagement</a:t>
            </a:r>
          </a:p>
          <a:p>
            <a:pPr lvl="2"/>
            <a:r>
              <a:rPr lang="en-US" dirty="0"/>
              <a:t>C+, C, C-: Work indicating an adequate comprehension and basic student engagement</a:t>
            </a:r>
          </a:p>
          <a:p>
            <a:r>
              <a:rPr lang="en-US" dirty="0"/>
              <a:t>What is the best way to do well in the class?</a:t>
            </a:r>
          </a:p>
          <a:p>
            <a:pPr lvl="1"/>
            <a:r>
              <a:rPr lang="en-US" dirty="0"/>
              <a:t>Attend lectures and sections</a:t>
            </a:r>
          </a:p>
          <a:p>
            <a:pPr lvl="1"/>
            <a:r>
              <a:rPr lang="en-US" dirty="0"/>
              <a:t>Read posts and write posts on Ed</a:t>
            </a:r>
          </a:p>
          <a:p>
            <a:pPr lvl="1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Do not fall behind on </a:t>
            </a:r>
            <a:r>
              <a:rPr lang="en-US" b="1" dirty="0" err="1">
                <a:latin typeface="Segoe UI" panose="020B0502040204020203" pitchFamily="34" charset="0"/>
                <a:cs typeface="Segoe UI" panose="020B0502040204020203" pitchFamily="34" charset="0"/>
              </a:rPr>
              <a:t>psets</a:t>
            </a: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 or conceptual material from lectures!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1F9C6DEC-2C5E-DDD3-0C6B-440FBE1EC9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91847"/>
              </p:ext>
            </p:extLst>
          </p:nvPr>
        </p:nvGraphicFramePr>
        <p:xfrm>
          <a:off x="7189807" y="451413"/>
          <a:ext cx="5002193" cy="62734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704D384-457E-E1BC-1E25-0C34E9451D73}"/>
              </a:ext>
            </a:extLst>
          </p:cNvPr>
          <p:cNvCxnSpPr>
            <a:cxnSpLocks/>
          </p:cNvCxnSpPr>
          <p:nvPr/>
        </p:nvCxnSpPr>
        <p:spPr>
          <a:xfrm>
            <a:off x="7974957" y="2361236"/>
            <a:ext cx="1817225" cy="0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320574E-9141-230C-DAA8-7F4EE3502343}"/>
              </a:ext>
            </a:extLst>
          </p:cNvPr>
          <p:cNvCxnSpPr>
            <a:cxnSpLocks/>
          </p:cNvCxnSpPr>
          <p:nvPr/>
        </p:nvCxnSpPr>
        <p:spPr>
          <a:xfrm>
            <a:off x="7974957" y="3454078"/>
            <a:ext cx="1817225" cy="0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3623A8-2833-57A8-3F81-694DF6781203}"/>
              </a:ext>
            </a:extLst>
          </p:cNvPr>
          <p:cNvCxnSpPr>
            <a:cxnSpLocks/>
          </p:cNvCxnSpPr>
          <p:nvPr/>
        </p:nvCxnSpPr>
        <p:spPr>
          <a:xfrm>
            <a:off x="7974957" y="4428279"/>
            <a:ext cx="1817225" cy="0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50DBBAE-3C8E-7C85-1F46-24987B24B488}"/>
              </a:ext>
            </a:extLst>
          </p:cNvPr>
          <p:cNvCxnSpPr>
            <a:cxnSpLocks/>
          </p:cNvCxnSpPr>
          <p:nvPr/>
        </p:nvCxnSpPr>
        <p:spPr>
          <a:xfrm>
            <a:off x="7974956" y="5888617"/>
            <a:ext cx="3622877" cy="0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70FEA29-33B1-4CB8-E6D5-634D39000F83}"/>
              </a:ext>
            </a:extLst>
          </p:cNvPr>
          <p:cNvSpPr txBox="1"/>
          <p:nvPr/>
        </p:nvSpPr>
        <p:spPr>
          <a:xfrm>
            <a:off x="7847635" y="5519285"/>
            <a:ext cx="1597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A-/B+ cutoff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FCE5DD-E477-F0BE-D593-5B20AA9CD33E}"/>
              </a:ext>
            </a:extLst>
          </p:cNvPr>
          <p:cNvSpPr txBox="1"/>
          <p:nvPr/>
        </p:nvSpPr>
        <p:spPr>
          <a:xfrm>
            <a:off x="9873205" y="3981269"/>
            <a:ext cx="22724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50" b="1" dirty="0">
                <a:latin typeface="Segoe UI" panose="020B0502040204020203" pitchFamily="34" charset="0"/>
                <a:cs typeface="Segoe UI" panose="020B0502040204020203" pitchFamily="34" charset="0"/>
              </a:rPr>
              <a:t>Cannot be the A-/B+ cutoff: each band must be at least 10 points wide!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FD7C854-0D59-A4CC-FC6E-963522D95A7F}"/>
              </a:ext>
            </a:extLst>
          </p:cNvPr>
          <p:cNvSpPr txBox="1"/>
          <p:nvPr/>
        </p:nvSpPr>
        <p:spPr>
          <a:xfrm>
            <a:off x="8531505" y="3095761"/>
            <a:ext cx="1550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A/A- cutoff</a:t>
            </a:r>
          </a:p>
        </p:txBody>
      </p:sp>
    </p:spTree>
    <p:extLst>
      <p:ext uri="{BB962C8B-B14F-4D97-AF65-F5344CB8AC3E}">
        <p14:creationId xmlns:p14="http://schemas.microsoft.com/office/powerpoint/2010/main" val="68055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D8E91-7CD1-1F7C-FBDF-74B71B9AE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605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dirty="0"/>
              <a:t>Attendance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771F21-C624-B1C4-B35C-4B9EC24D3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780" y="1088021"/>
            <a:ext cx="11129547" cy="5717374"/>
          </a:xfrm>
        </p:spPr>
        <p:txBody>
          <a:bodyPr>
            <a:normAutofit/>
          </a:bodyPr>
          <a:lstStyle/>
          <a:p>
            <a:r>
              <a:rPr lang="en-US" sz="3600" dirty="0"/>
              <a:t>Attending lecture and section is </a:t>
            </a:r>
            <a:r>
              <a:rPr lang="en-US" sz="3600" b="1" dirty="0"/>
              <a:t>mandatory</a:t>
            </a:r>
          </a:p>
          <a:p>
            <a:r>
              <a:rPr lang="en-US" sz="3600" dirty="0"/>
              <a:t>IT IS IN YOUR BEST INTEREST TO ATTEND LECTURE AND SECTION</a:t>
            </a:r>
          </a:p>
          <a:p>
            <a:pPr lvl="1"/>
            <a:r>
              <a:rPr lang="en-US" sz="3200" dirty="0"/>
              <a:t>Important concepts are taught at lecture and section</a:t>
            </a:r>
          </a:p>
          <a:p>
            <a:pPr lvl="1"/>
            <a:r>
              <a:rPr lang="en-US" sz="3200" dirty="0"/>
              <a:t>I know this because I teach the lectures and supervise the TFs and create the exams and </a:t>
            </a:r>
            <a:r>
              <a:rPr lang="en-US" sz="3200" dirty="0" err="1"/>
              <a:t>psets</a:t>
            </a:r>
            <a:endParaRPr lang="en-US" sz="3200" dirty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9624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D8E91-7CD1-1F7C-FBDF-74B71B9AE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50550"/>
            <a:ext cx="10515600" cy="1092271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Policy for Questions During Lecture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771F21-C624-B1C4-B35C-4B9EC24D3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9596" y="1053306"/>
            <a:ext cx="6390122" cy="6198243"/>
          </a:xfrm>
        </p:spPr>
        <p:txBody>
          <a:bodyPr>
            <a:normAutofit lnSpcReduction="10000"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In general, my lectures are perfectly clear and delivered in a way that transfers my genius directly into your brain</a:t>
            </a:r>
          </a:p>
          <a:p>
            <a:r>
              <a:rPr lang="en-US" sz="3600" dirty="0">
                <a:solidFill>
                  <a:schemeClr val="bg1"/>
                </a:solidFill>
              </a:rPr>
              <a:t>However, if you have a question, raise your hand!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I will answer as many questions as possible during lecture itself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However, for time reasons, I may postpone some questions until after class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Ed and office hours are valuable resources too!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B2BAA3A-3D43-FCA6-9BDF-443D8615328B}"/>
              </a:ext>
            </a:extLst>
          </p:cNvPr>
          <p:cNvGrpSpPr/>
          <p:nvPr/>
        </p:nvGrpSpPr>
        <p:grpSpPr>
          <a:xfrm>
            <a:off x="132078" y="1314439"/>
            <a:ext cx="5963922" cy="5322105"/>
            <a:chOff x="132078" y="1314439"/>
            <a:chExt cx="5963922" cy="532210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4AF9279-701D-CCB1-8138-77C50AE3A5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8886" b="8531"/>
            <a:stretch/>
          </p:blipFill>
          <p:spPr>
            <a:xfrm>
              <a:off x="132078" y="1314439"/>
              <a:ext cx="5963922" cy="492521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B55143B-8B78-28A1-D4DE-BF743C6F44A2}"/>
                </a:ext>
              </a:extLst>
            </p:cNvPr>
            <p:cNvSpPr txBox="1"/>
            <p:nvPr/>
          </p:nvSpPr>
          <p:spPr>
            <a:xfrm>
              <a:off x="324091" y="5096156"/>
              <a:ext cx="178250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Professor Mickens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77F113D-CAB0-25A4-EA63-F031804C245F}"/>
                </a:ext>
              </a:extLst>
            </p:cNvPr>
            <p:cNvSpPr txBox="1"/>
            <p:nvPr/>
          </p:nvSpPr>
          <p:spPr>
            <a:xfrm>
              <a:off x="4134091" y="6113324"/>
              <a:ext cx="17825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You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B67BAFC-C769-9D71-8122-2505C38C38B0}"/>
                </a:ext>
              </a:extLst>
            </p:cNvPr>
            <p:cNvSpPr txBox="1"/>
            <p:nvPr/>
          </p:nvSpPr>
          <p:spPr>
            <a:xfrm rot="2198780">
              <a:off x="3381302" y="1347116"/>
              <a:ext cx="1782502" cy="7346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lang="en-US" sz="28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Deep insights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077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D8E91-7CD1-1F7C-FBDF-74B71B9AE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06611"/>
            <a:ext cx="10515600" cy="1331873"/>
          </a:xfrm>
        </p:spPr>
        <p:txBody>
          <a:bodyPr>
            <a:normAutofit/>
          </a:bodyPr>
          <a:lstStyle/>
          <a:p>
            <a:r>
              <a:rPr lang="en-US" sz="8000" dirty="0"/>
              <a:t>DO NOT MANSPLAIN</a:t>
            </a:r>
          </a:p>
        </p:txBody>
      </p:sp>
    </p:spTree>
    <p:extLst>
      <p:ext uri="{BB962C8B-B14F-4D97-AF65-F5344CB8AC3E}">
        <p14:creationId xmlns:p14="http://schemas.microsoft.com/office/powerpoint/2010/main" val="49430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CD754-8DAD-F5D0-68AB-1BF969DB0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23" y="41032"/>
            <a:ext cx="7106855" cy="792345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Bahnschrift SemiBold" panose="020B0502040204020203" pitchFamily="34" charset="0"/>
              </a:rPr>
              <a:t>Schedule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1B029-225E-8F6E-9AE7-9D90FD281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745" y="879678"/>
            <a:ext cx="7338350" cy="6198243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latin typeface="Bahnschrift Light" panose="020B0502040204020203" pitchFamily="34" charset="0"/>
              </a:rPr>
              <a:t>Weeks 1—4: A Glimpse of the Power</a:t>
            </a:r>
          </a:p>
          <a:p>
            <a:pPr lvl="1"/>
            <a:r>
              <a:rPr lang="en-US" dirty="0">
                <a:latin typeface="Bahnschrift Light" panose="020B0502040204020203" pitchFamily="34" charset="0"/>
              </a:rPr>
              <a:t>Overview: OSes, user-level programs, hardware</a:t>
            </a:r>
          </a:p>
          <a:p>
            <a:pPr lvl="1"/>
            <a:r>
              <a:rPr lang="en-US" dirty="0">
                <a:latin typeface="Bahnschrift Light" panose="020B0502040204020203" pitchFamily="34" charset="0"/>
              </a:rPr>
              <a:t>C++: Abstractions, toolchains, debugging</a:t>
            </a:r>
          </a:p>
          <a:p>
            <a:r>
              <a:rPr lang="en-US" dirty="0">
                <a:latin typeface="Bahnschrift Light" panose="020B0502040204020203" pitchFamily="34" charset="0"/>
              </a:rPr>
              <a:t>Week 5: CPUs</a:t>
            </a:r>
          </a:p>
          <a:p>
            <a:pPr lvl="1"/>
            <a:r>
              <a:rPr lang="en-US" dirty="0">
                <a:latin typeface="Bahnschrift Light" panose="020B0502040204020203" pitchFamily="34" charset="0"/>
              </a:rPr>
              <a:t>Architecture: CPU design</a:t>
            </a:r>
          </a:p>
          <a:p>
            <a:pPr lvl="1"/>
            <a:r>
              <a:rPr lang="en-US" dirty="0">
                <a:latin typeface="Bahnschrift Light" panose="020B0502040204020203" pitchFamily="34" charset="0"/>
              </a:rPr>
              <a:t>Programming: Assembly instructions</a:t>
            </a:r>
          </a:p>
          <a:p>
            <a:r>
              <a:rPr lang="en-US" dirty="0">
                <a:latin typeface="Bahnschrift Light" panose="020B0502040204020203" pitchFamily="34" charset="0"/>
              </a:rPr>
              <a:t>Weeks 6—7: Kernels</a:t>
            </a:r>
          </a:p>
          <a:p>
            <a:pPr lvl="1"/>
            <a:r>
              <a:rPr lang="en-US" dirty="0">
                <a:latin typeface="Bahnschrift Light" panose="020B0502040204020203" pitchFamily="34" charset="0"/>
              </a:rPr>
              <a:t>Abstractions: Processes, virtual memory, </a:t>
            </a:r>
            <a:r>
              <a:rPr lang="en-US" dirty="0" err="1">
                <a:latin typeface="Bahnschrift Light" panose="020B0502040204020203" pitchFamily="34" charset="0"/>
              </a:rPr>
              <a:t>syscalls</a:t>
            </a:r>
            <a:endParaRPr lang="en-US" dirty="0">
              <a:latin typeface="Bahnschrift Light" panose="020B0502040204020203" pitchFamily="34" charset="0"/>
            </a:endParaRPr>
          </a:p>
          <a:p>
            <a:pPr lvl="1"/>
            <a:r>
              <a:rPr lang="en-US" dirty="0">
                <a:latin typeface="Bahnschrift Light" panose="020B0502040204020203" pitchFamily="34" charset="0"/>
              </a:rPr>
              <a:t>Hardware support: MMUs, interrupts, exceptions</a:t>
            </a:r>
          </a:p>
          <a:p>
            <a:r>
              <a:rPr lang="en-US" dirty="0">
                <a:latin typeface="Bahnschrift Light" panose="020B0502040204020203" pitchFamily="34" charset="0"/>
              </a:rPr>
              <a:t>Weeks 8—9: Storage</a:t>
            </a:r>
          </a:p>
          <a:p>
            <a:pPr lvl="1"/>
            <a:r>
              <a:rPr lang="en-US" dirty="0">
                <a:latin typeface="Bahnschrift Light" panose="020B0502040204020203" pitchFamily="34" charset="0"/>
              </a:rPr>
              <a:t>OS abstractions: File descriptors, </a:t>
            </a:r>
            <a:r>
              <a:rPr lang="en-US" dirty="0" err="1">
                <a:latin typeface="Bahnschrift Light" panose="020B0502040204020203" pitchFamily="34" charset="0"/>
              </a:rPr>
              <a:t>syscalls</a:t>
            </a:r>
            <a:endParaRPr lang="en-US" dirty="0">
              <a:latin typeface="Bahnschrift Light" panose="020B0502040204020203" pitchFamily="34" charset="0"/>
            </a:endParaRPr>
          </a:p>
          <a:p>
            <a:pPr lvl="1"/>
            <a:r>
              <a:rPr lang="en-US" dirty="0">
                <a:latin typeface="Bahnschrift Light" panose="020B0502040204020203" pitchFamily="34" charset="0"/>
              </a:rPr>
              <a:t>Optimizations: Caching, prefetching</a:t>
            </a:r>
          </a:p>
          <a:p>
            <a:r>
              <a:rPr lang="en-US" dirty="0">
                <a:latin typeface="Bahnschrift Light" panose="020B0502040204020203" pitchFamily="34" charset="0"/>
              </a:rPr>
              <a:t>Weeks 10—11: Processes</a:t>
            </a:r>
          </a:p>
          <a:p>
            <a:pPr lvl="1"/>
            <a:r>
              <a:rPr lang="en-US" dirty="0">
                <a:latin typeface="Bahnschrift Light" panose="020B0502040204020203" pitchFamily="34" charset="0"/>
              </a:rPr>
              <a:t>Management: </a:t>
            </a:r>
            <a:r>
              <a:rPr lang="en-US" dirty="0">
                <a:latin typeface="Lucida Console" panose="020B0609040504020204" pitchFamily="49" charset="0"/>
              </a:rPr>
              <a:t>fork()</a:t>
            </a:r>
            <a:r>
              <a:rPr lang="en-US" dirty="0">
                <a:latin typeface="Bahnschrift Light" panose="020B0502040204020203" pitchFamily="34" charset="0"/>
              </a:rPr>
              <a:t>, </a:t>
            </a:r>
            <a:r>
              <a:rPr lang="en-US" dirty="0">
                <a:latin typeface="Lucida Console" panose="020B0609040504020204" pitchFamily="49" charset="0"/>
              </a:rPr>
              <a:t>exec()</a:t>
            </a:r>
            <a:r>
              <a:rPr lang="en-US" dirty="0">
                <a:latin typeface="Bahnschrift Light" panose="020B0502040204020203" pitchFamily="34" charset="0"/>
              </a:rPr>
              <a:t>, </a:t>
            </a:r>
            <a:r>
              <a:rPr lang="en-US" dirty="0" err="1">
                <a:latin typeface="Lucida Console" panose="020B0609040504020204" pitchFamily="49" charset="0"/>
              </a:rPr>
              <a:t>waitpid</a:t>
            </a:r>
            <a:r>
              <a:rPr lang="en-US" dirty="0">
                <a:latin typeface="Lucida Console" panose="020B0609040504020204" pitchFamily="49" charset="0"/>
              </a:rPr>
              <a:t>()</a:t>
            </a:r>
          </a:p>
          <a:p>
            <a:pPr lvl="1"/>
            <a:r>
              <a:rPr lang="en-US" dirty="0">
                <a:latin typeface="Bahnschrift Light" panose="020B0502040204020203" pitchFamily="34" charset="0"/>
              </a:rPr>
              <a:t>Communication: File descriptors, signals</a:t>
            </a:r>
          </a:p>
          <a:p>
            <a:r>
              <a:rPr lang="en-US" dirty="0">
                <a:latin typeface="Bahnschrift Light" panose="020B0502040204020203" pitchFamily="34" charset="0"/>
              </a:rPr>
              <a:t>Weeks 12—14: Synchronization</a:t>
            </a:r>
          </a:p>
          <a:p>
            <a:pPr lvl="1"/>
            <a:r>
              <a:rPr lang="en-US" dirty="0">
                <a:latin typeface="Bahnschrift Light" panose="020B0502040204020203" pitchFamily="34" charset="0"/>
              </a:rPr>
              <a:t>Performance: Parallelism</a:t>
            </a:r>
          </a:p>
          <a:p>
            <a:pPr lvl="1"/>
            <a:r>
              <a:rPr lang="en-US" dirty="0">
                <a:latin typeface="Bahnschrift Light" panose="020B0502040204020203" pitchFamily="34" charset="0"/>
              </a:rPr>
              <a:t>Correctness: Synchronization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6389114-5353-C5E4-2803-FBC968BCB3A1}"/>
              </a:ext>
            </a:extLst>
          </p:cNvPr>
          <p:cNvSpPr/>
          <p:nvPr/>
        </p:nvSpPr>
        <p:spPr>
          <a:xfrm>
            <a:off x="7807037" y="5278497"/>
            <a:ext cx="4269217" cy="747268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Hardware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001666-AFFF-FF0C-1A8D-32656E92CE01}"/>
              </a:ext>
            </a:extLst>
          </p:cNvPr>
          <p:cNvSpPr/>
          <p:nvPr/>
        </p:nvSpPr>
        <p:spPr>
          <a:xfrm>
            <a:off x="7807037" y="3977523"/>
            <a:ext cx="4269217" cy="859170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500"/>
              </a:lnSpc>
            </a:pPr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Operating system</a:t>
            </a:r>
          </a:p>
          <a:p>
            <a:pPr algn="ctr">
              <a:lnSpc>
                <a:spcPts val="2500"/>
              </a:lnSpc>
            </a:pPr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(Kernel-level code)</a:t>
            </a:r>
            <a:endParaRPr lang="en-US" sz="3600" b="1" dirty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DA4EFEB-E808-D2D6-B96E-FF3E0BBA77A5}"/>
              </a:ext>
            </a:extLst>
          </p:cNvPr>
          <p:cNvGrpSpPr/>
          <p:nvPr/>
        </p:nvGrpSpPr>
        <p:grpSpPr>
          <a:xfrm>
            <a:off x="7746136" y="1166423"/>
            <a:ext cx="4423724" cy="2481198"/>
            <a:chOff x="7746136" y="1166423"/>
            <a:chExt cx="4423724" cy="248119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72E1551-7A4F-8E05-911E-78390ED31FD4}"/>
                </a:ext>
              </a:extLst>
            </p:cNvPr>
            <p:cNvSpPr/>
            <p:nvPr/>
          </p:nvSpPr>
          <p:spPr>
            <a:xfrm>
              <a:off x="9331036" y="1166423"/>
              <a:ext cx="1221217" cy="2481198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57A8CF7-2203-BEC6-56BF-F211ABA48636}"/>
                </a:ext>
              </a:extLst>
            </p:cNvPr>
            <p:cNvSpPr/>
            <p:nvPr/>
          </p:nvSpPr>
          <p:spPr>
            <a:xfrm>
              <a:off x="10855037" y="1166423"/>
              <a:ext cx="1221217" cy="2481198"/>
            </a:xfrm>
            <a:prstGeom prst="rect">
              <a:avLst/>
            </a:prstGeom>
            <a:solidFill>
              <a:srgbClr val="50FF19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19E4F61-54DF-3391-AF39-3EF2627DF829}"/>
                </a:ext>
              </a:extLst>
            </p:cNvPr>
            <p:cNvSpPr/>
            <p:nvPr/>
          </p:nvSpPr>
          <p:spPr>
            <a:xfrm>
              <a:off x="7831018" y="1166423"/>
              <a:ext cx="1221217" cy="2481198"/>
            </a:xfrm>
            <a:prstGeom prst="rect">
              <a:avLst/>
            </a:prstGeom>
            <a:solidFill>
              <a:srgbClr val="FF89FF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F67991E-B3E5-6F91-A053-2CA79947823D}"/>
                </a:ext>
              </a:extLst>
            </p:cNvPr>
            <p:cNvSpPr txBox="1"/>
            <p:nvPr/>
          </p:nvSpPr>
          <p:spPr>
            <a:xfrm>
              <a:off x="7746136" y="2081360"/>
              <a:ext cx="14084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Segoe UI" panose="020B0502040204020203" pitchFamily="34" charset="0"/>
                  <a:cs typeface="Segoe UI" panose="020B0502040204020203" pitchFamily="34" charset="0"/>
                </a:rPr>
                <a:t>User-level process X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C5AC8DC-3D66-17B8-E424-92D8D78C4DE3}"/>
                </a:ext>
              </a:extLst>
            </p:cNvPr>
            <p:cNvSpPr txBox="1"/>
            <p:nvPr/>
          </p:nvSpPr>
          <p:spPr>
            <a:xfrm>
              <a:off x="9237429" y="2081360"/>
              <a:ext cx="14084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Segoe UI" panose="020B0502040204020203" pitchFamily="34" charset="0"/>
                  <a:cs typeface="Segoe UI" panose="020B0502040204020203" pitchFamily="34" charset="0"/>
                </a:rPr>
                <a:t>User-level process Y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AE35B78-6793-C4B1-C469-DE7D94B9CD94}"/>
                </a:ext>
              </a:extLst>
            </p:cNvPr>
            <p:cNvSpPr txBox="1"/>
            <p:nvPr/>
          </p:nvSpPr>
          <p:spPr>
            <a:xfrm>
              <a:off x="10761430" y="2081359"/>
              <a:ext cx="14084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Segoe UI" panose="020B0502040204020203" pitchFamily="34" charset="0"/>
                  <a:cs typeface="Segoe UI" panose="020B0502040204020203" pitchFamily="34" charset="0"/>
                </a:rPr>
                <a:t>User-level process Z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ADC0375-F6A0-9AF7-1935-AFC49260F50C}"/>
              </a:ext>
            </a:extLst>
          </p:cNvPr>
          <p:cNvGrpSpPr/>
          <p:nvPr/>
        </p:nvGrpSpPr>
        <p:grpSpPr>
          <a:xfrm>
            <a:off x="7746136" y="6013183"/>
            <a:ext cx="842456" cy="844817"/>
            <a:chOff x="7746136" y="6013183"/>
            <a:chExt cx="842456" cy="84481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009C612-A59D-C07C-4CBA-BF60F054DD05}"/>
                </a:ext>
              </a:extLst>
            </p:cNvPr>
            <p:cNvSpPr txBox="1"/>
            <p:nvPr/>
          </p:nvSpPr>
          <p:spPr>
            <a:xfrm>
              <a:off x="7746136" y="6488668"/>
              <a:ext cx="8424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Segoe UI" panose="020B0502040204020203" pitchFamily="34" charset="0"/>
                  <a:cs typeface="Segoe UI" panose="020B0502040204020203" pitchFamily="34" charset="0"/>
                </a:rPr>
                <a:t>RAM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83DE081-D2E8-F339-C441-3383AAB3F8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38" b="22330"/>
            <a:stretch/>
          </p:blipFill>
          <p:spPr>
            <a:xfrm>
              <a:off x="7788344" y="6128158"/>
              <a:ext cx="754308" cy="436228"/>
            </a:xfrm>
            <a:prstGeom prst="rect">
              <a:avLst/>
            </a:prstGeom>
          </p:spPr>
        </p:pic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9FC2DFD-F59B-289F-DA17-D52431406498}"/>
                </a:ext>
              </a:extLst>
            </p:cNvPr>
            <p:cNvCxnSpPr/>
            <p:nvPr/>
          </p:nvCxnSpPr>
          <p:spPr>
            <a:xfrm>
              <a:off x="8133124" y="6013183"/>
              <a:ext cx="0" cy="19886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F5ADB38-3109-366F-89BF-37C3FDFD14AD}"/>
              </a:ext>
            </a:extLst>
          </p:cNvPr>
          <p:cNvGrpSpPr/>
          <p:nvPr/>
        </p:nvGrpSpPr>
        <p:grpSpPr>
          <a:xfrm>
            <a:off x="8588592" y="5955028"/>
            <a:ext cx="989900" cy="902972"/>
            <a:chOff x="8588592" y="5955028"/>
            <a:chExt cx="989900" cy="90297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F66E35D-C79C-5B5C-3990-A0C503CEDE21}"/>
                </a:ext>
              </a:extLst>
            </p:cNvPr>
            <p:cNvSpPr txBox="1"/>
            <p:nvPr/>
          </p:nvSpPr>
          <p:spPr>
            <a:xfrm>
              <a:off x="8588592" y="6488668"/>
              <a:ext cx="989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Segoe UI" panose="020B0502040204020203" pitchFamily="34" charset="0"/>
                  <a:cs typeface="Segoe UI" panose="020B0502040204020203" pitchFamily="34" charset="0"/>
                </a:rPr>
                <a:t>SSD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AAA8121-BD42-B88A-AEE9-9B88546C8E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8784134" y="5986407"/>
              <a:ext cx="598815" cy="719730"/>
            </a:xfrm>
            <a:prstGeom prst="rect">
              <a:avLst/>
            </a:prstGeom>
          </p:spPr>
        </p:pic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EADAD5D-8E6F-C942-2AF7-16D713F10AA5}"/>
                </a:ext>
              </a:extLst>
            </p:cNvPr>
            <p:cNvCxnSpPr/>
            <p:nvPr/>
          </p:nvCxnSpPr>
          <p:spPr>
            <a:xfrm>
              <a:off x="9052235" y="5955028"/>
              <a:ext cx="0" cy="19886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B09B8EC-4029-C566-3A8A-768380AF4D4F}"/>
              </a:ext>
            </a:extLst>
          </p:cNvPr>
          <p:cNvGrpSpPr/>
          <p:nvPr/>
        </p:nvGrpSpPr>
        <p:grpSpPr>
          <a:xfrm>
            <a:off x="9473755" y="5877087"/>
            <a:ext cx="1603868" cy="980913"/>
            <a:chOff x="9473755" y="5877087"/>
            <a:chExt cx="1603868" cy="98091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139E858-5255-8A24-FE8B-B75DFA08EA2E}"/>
                </a:ext>
              </a:extLst>
            </p:cNvPr>
            <p:cNvSpPr txBox="1"/>
            <p:nvPr/>
          </p:nvSpPr>
          <p:spPr>
            <a:xfrm>
              <a:off x="9562353" y="6488668"/>
              <a:ext cx="14567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Segoe UI" panose="020B0502040204020203" pitchFamily="34" charset="0"/>
                  <a:cs typeface="Segoe UI" panose="020B0502040204020203" pitchFamily="34" charset="0"/>
                </a:rPr>
                <a:t>UX devices</a:t>
              </a: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19C1B70-8B6F-376A-9334-5B9C2B27A247}"/>
                </a:ext>
              </a:extLst>
            </p:cNvPr>
            <p:cNvGrpSpPr/>
            <p:nvPr/>
          </p:nvGrpSpPr>
          <p:grpSpPr>
            <a:xfrm>
              <a:off x="9473755" y="5877087"/>
              <a:ext cx="1603868" cy="768593"/>
              <a:chOff x="9486633" y="5877087"/>
              <a:chExt cx="1603868" cy="768593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7804A9FD-7E86-07E2-FC02-07EC46AAE2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486633" y="5877087"/>
                <a:ext cx="1603868" cy="768593"/>
              </a:xfrm>
              <a:prstGeom prst="rect">
                <a:avLst/>
              </a:prstGeom>
            </p:spPr>
          </p:pic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37848518-EB80-74DC-2FD2-13FABA4035F4}"/>
                  </a:ext>
                </a:extLst>
              </p:cNvPr>
              <p:cNvCxnSpPr/>
              <p:nvPr/>
            </p:nvCxnSpPr>
            <p:spPr>
              <a:xfrm>
                <a:off x="10144796" y="5960712"/>
                <a:ext cx="0" cy="19886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DB8FF743-50D0-B4D3-8504-553A794A5F6C}"/>
                  </a:ext>
                </a:extLst>
              </p:cNvPr>
              <p:cNvCxnSpPr/>
              <p:nvPr/>
            </p:nvCxnSpPr>
            <p:spPr>
              <a:xfrm>
                <a:off x="10851244" y="5958799"/>
                <a:ext cx="0" cy="19886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FC8E92E-1061-8D94-8548-CCD39E5E9C17}"/>
              </a:ext>
            </a:extLst>
          </p:cNvPr>
          <p:cNvGrpSpPr/>
          <p:nvPr/>
        </p:nvGrpSpPr>
        <p:grpSpPr>
          <a:xfrm>
            <a:off x="10947301" y="5934841"/>
            <a:ext cx="1456746" cy="923159"/>
            <a:chOff x="10947301" y="5934841"/>
            <a:chExt cx="1456746" cy="92315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11F994A-D080-5D2E-FF63-F6EF43C82E66}"/>
                </a:ext>
              </a:extLst>
            </p:cNvPr>
            <p:cNvSpPr txBox="1"/>
            <p:nvPr/>
          </p:nvSpPr>
          <p:spPr>
            <a:xfrm>
              <a:off x="10947301" y="6488668"/>
              <a:ext cx="14567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Segoe UI" panose="020B0502040204020203" pitchFamily="34" charset="0"/>
                  <a:cs typeface="Segoe UI" panose="020B0502040204020203" pitchFamily="34" charset="0"/>
                </a:rPr>
                <a:t>Network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31BBDF9-ECDE-F57A-D455-09F23C770F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0800000">
              <a:off x="11298400" y="5934841"/>
              <a:ext cx="766934" cy="700618"/>
            </a:xfrm>
            <a:prstGeom prst="rect">
              <a:avLst/>
            </a:prstGeom>
          </p:spPr>
        </p:pic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9675CD79-7E75-1135-A80A-DA34C53397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3849" y="4931699"/>
            <a:ext cx="560425" cy="560425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CC74BAE2-ED7C-C7D5-5B05-3617ADF568E9}"/>
              </a:ext>
            </a:extLst>
          </p:cNvPr>
          <p:cNvGrpSpPr/>
          <p:nvPr/>
        </p:nvGrpSpPr>
        <p:grpSpPr>
          <a:xfrm>
            <a:off x="8957216" y="4931700"/>
            <a:ext cx="2883059" cy="564196"/>
            <a:chOff x="8957216" y="4931700"/>
            <a:chExt cx="2883059" cy="56419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DDF2C457-EB68-A932-08F1-E942A0165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57216" y="4931700"/>
              <a:ext cx="560425" cy="560425"/>
            </a:xfrm>
            <a:prstGeom prst="rect">
              <a:avLst/>
            </a:prstGeom>
          </p:spPr>
        </p:pic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8A60A03-26FC-25CC-9407-1AF3725FB714}"/>
                </a:ext>
              </a:extLst>
            </p:cNvPr>
            <p:cNvGrpSpPr/>
            <p:nvPr/>
          </p:nvGrpSpPr>
          <p:grpSpPr>
            <a:xfrm>
              <a:off x="10366483" y="4935470"/>
              <a:ext cx="1473792" cy="560426"/>
              <a:chOff x="8043849" y="4931699"/>
              <a:chExt cx="1473792" cy="560426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AA37E51E-5D94-DC7C-06CB-8183392A6F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043849" y="4931699"/>
                <a:ext cx="560425" cy="560425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986652F4-6676-D877-343A-8CC9AEABBA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957216" y="4931700"/>
                <a:ext cx="560425" cy="56042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74948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817EA4B-9699-3121-450C-6804C28A68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62" r="4573"/>
          <a:stretch/>
        </p:blipFill>
        <p:spPr>
          <a:xfrm>
            <a:off x="287744" y="1001483"/>
            <a:ext cx="11616511" cy="57839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D37FBC-EF51-C238-A570-9CBABBEE5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0356" y="150016"/>
            <a:ext cx="6384733" cy="967582"/>
          </a:xfrm>
        </p:spPr>
        <p:txBody>
          <a:bodyPr>
            <a:normAutofit/>
          </a:bodyPr>
          <a:lstStyle/>
          <a:p>
            <a:r>
              <a:rPr lang="en-US" sz="4800" dirty="0"/>
              <a:t>Course Staff</a:t>
            </a:r>
          </a:p>
        </p:txBody>
      </p:sp>
    </p:spTree>
    <p:extLst>
      <p:ext uri="{BB962C8B-B14F-4D97-AF65-F5344CB8AC3E}">
        <p14:creationId xmlns:p14="http://schemas.microsoft.com/office/powerpoint/2010/main" val="308305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49C3C08-916F-133B-BC23-EE0B70AB0B72}"/>
              </a:ext>
            </a:extLst>
          </p:cNvPr>
          <p:cNvSpPr/>
          <p:nvPr/>
        </p:nvSpPr>
        <p:spPr>
          <a:xfrm>
            <a:off x="0" y="1213440"/>
            <a:ext cx="7187878" cy="293171"/>
          </a:xfrm>
          <a:prstGeom prst="rect">
            <a:avLst/>
          </a:prstGeom>
          <a:solidFill>
            <a:srgbClr val="B4F2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5CD754-8DAD-F5D0-68AB-1BF969DB0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23" y="41032"/>
            <a:ext cx="7106855" cy="792345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Bahnschrift SemiBold" panose="020B0502040204020203" pitchFamily="34" charset="0"/>
              </a:rPr>
              <a:t>Schedule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1B029-225E-8F6E-9AE7-9D90FD281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745" y="879678"/>
            <a:ext cx="7338350" cy="6198243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latin typeface="Bahnschrift Light" panose="020B0502040204020203" pitchFamily="34" charset="0"/>
              </a:rPr>
              <a:t>Weeks 1—4: A Glimpse of the Power</a:t>
            </a:r>
          </a:p>
          <a:p>
            <a:pPr lvl="1"/>
            <a:r>
              <a:rPr lang="en-US" dirty="0">
                <a:latin typeface="Bahnschrift Light" panose="020B0502040204020203" pitchFamily="34" charset="0"/>
              </a:rPr>
              <a:t>Overview: OSes, user-level programs, hardware</a:t>
            </a:r>
          </a:p>
          <a:p>
            <a:pPr lvl="1"/>
            <a:r>
              <a:rPr lang="en-US" dirty="0">
                <a:latin typeface="Bahnschrift Light" panose="020B0502040204020203" pitchFamily="34" charset="0"/>
              </a:rPr>
              <a:t>C++: Abstractions, toolchains, debugging</a:t>
            </a:r>
          </a:p>
          <a:p>
            <a:r>
              <a:rPr lang="en-US" dirty="0">
                <a:solidFill>
                  <a:schemeClr val="bg1"/>
                </a:solidFill>
                <a:latin typeface="Bahnschrift Light" panose="020B0502040204020203" pitchFamily="34" charset="0"/>
              </a:rPr>
              <a:t>Week 5: CPUs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Bahnschrift Light" panose="020B0502040204020203" pitchFamily="34" charset="0"/>
              </a:rPr>
              <a:t>Architecture: CPU design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Bahnschrift Light" panose="020B0502040204020203" pitchFamily="34" charset="0"/>
              </a:rPr>
              <a:t>Programming: Assembly instructions</a:t>
            </a:r>
          </a:p>
          <a:p>
            <a:r>
              <a:rPr lang="en-US" dirty="0">
                <a:solidFill>
                  <a:schemeClr val="bg1"/>
                </a:solidFill>
                <a:latin typeface="Bahnschrift Light" panose="020B0502040204020203" pitchFamily="34" charset="0"/>
              </a:rPr>
              <a:t>Weeks 6—7: Kernels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Bahnschrift Light" panose="020B0502040204020203" pitchFamily="34" charset="0"/>
              </a:rPr>
              <a:t>Abstractions: Processes, virtual memory, </a:t>
            </a:r>
            <a:r>
              <a:rPr lang="en-US" dirty="0" err="1">
                <a:solidFill>
                  <a:schemeClr val="bg1"/>
                </a:solidFill>
                <a:latin typeface="Bahnschrift Light" panose="020B0502040204020203" pitchFamily="34" charset="0"/>
              </a:rPr>
              <a:t>syscalls</a:t>
            </a:r>
            <a:endParaRPr lang="en-US" dirty="0">
              <a:solidFill>
                <a:schemeClr val="bg1"/>
              </a:solidFill>
              <a:latin typeface="Bahnschrift Light" panose="020B0502040204020203" pitchFamily="34" charset="0"/>
            </a:endParaRPr>
          </a:p>
          <a:p>
            <a:pPr lvl="1"/>
            <a:r>
              <a:rPr lang="en-US" dirty="0">
                <a:solidFill>
                  <a:schemeClr val="bg1"/>
                </a:solidFill>
                <a:latin typeface="Bahnschrift Light" panose="020B0502040204020203" pitchFamily="34" charset="0"/>
              </a:rPr>
              <a:t>Hardware support: MMUs, interrupts, exceptions</a:t>
            </a:r>
          </a:p>
          <a:p>
            <a:r>
              <a:rPr lang="en-US" dirty="0">
                <a:solidFill>
                  <a:schemeClr val="bg1"/>
                </a:solidFill>
                <a:latin typeface="Bahnschrift Light" panose="020B0502040204020203" pitchFamily="34" charset="0"/>
              </a:rPr>
              <a:t>Weeks 8—9: Storage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Bahnschrift Light" panose="020B0502040204020203" pitchFamily="34" charset="0"/>
              </a:rPr>
              <a:t>OS abstractions: File descriptors, </a:t>
            </a:r>
            <a:r>
              <a:rPr lang="en-US" dirty="0" err="1">
                <a:solidFill>
                  <a:schemeClr val="bg1"/>
                </a:solidFill>
                <a:latin typeface="Bahnschrift Light" panose="020B0502040204020203" pitchFamily="34" charset="0"/>
              </a:rPr>
              <a:t>syscalls</a:t>
            </a:r>
            <a:endParaRPr lang="en-US" dirty="0">
              <a:solidFill>
                <a:schemeClr val="bg1"/>
              </a:solidFill>
              <a:latin typeface="Bahnschrift Light" panose="020B0502040204020203" pitchFamily="34" charset="0"/>
            </a:endParaRPr>
          </a:p>
          <a:p>
            <a:pPr lvl="1"/>
            <a:r>
              <a:rPr lang="en-US" dirty="0">
                <a:solidFill>
                  <a:schemeClr val="bg1"/>
                </a:solidFill>
                <a:latin typeface="Bahnschrift Light" panose="020B0502040204020203" pitchFamily="34" charset="0"/>
              </a:rPr>
              <a:t>Optimizations: Caching, prefetching</a:t>
            </a:r>
          </a:p>
          <a:p>
            <a:r>
              <a:rPr lang="en-US" dirty="0">
                <a:solidFill>
                  <a:schemeClr val="bg1"/>
                </a:solidFill>
                <a:latin typeface="Bahnschrift Light" panose="020B0502040204020203" pitchFamily="34" charset="0"/>
              </a:rPr>
              <a:t>Weeks 10—11: Processes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Bahnschrift Light" panose="020B0502040204020203" pitchFamily="34" charset="0"/>
              </a:rPr>
              <a:t>Management: </a:t>
            </a:r>
            <a:r>
              <a:rPr lang="en-US" dirty="0">
                <a:solidFill>
                  <a:schemeClr val="bg1"/>
                </a:solidFill>
                <a:latin typeface="Lucida Console" panose="020B0609040504020204" pitchFamily="49" charset="0"/>
              </a:rPr>
              <a:t>fork()</a:t>
            </a:r>
            <a:r>
              <a:rPr lang="en-US" dirty="0">
                <a:solidFill>
                  <a:schemeClr val="bg1"/>
                </a:solidFill>
                <a:latin typeface="Bahnschrift Light" panose="020B0502040204020203" pitchFamily="34" charset="0"/>
              </a:rPr>
              <a:t>, </a:t>
            </a:r>
            <a:r>
              <a:rPr lang="en-US" dirty="0">
                <a:solidFill>
                  <a:schemeClr val="bg1"/>
                </a:solidFill>
                <a:latin typeface="Lucida Console" panose="020B0609040504020204" pitchFamily="49" charset="0"/>
              </a:rPr>
              <a:t>exec()</a:t>
            </a:r>
            <a:r>
              <a:rPr lang="en-US" dirty="0">
                <a:solidFill>
                  <a:schemeClr val="bg1"/>
                </a:solidFill>
                <a:latin typeface="Bahnschrift Light" panose="020B0502040204020203" pitchFamily="34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Lucida Console" panose="020B0609040504020204" pitchFamily="49" charset="0"/>
              </a:rPr>
              <a:t>waitpid</a:t>
            </a:r>
            <a:r>
              <a:rPr lang="en-US" dirty="0">
                <a:solidFill>
                  <a:schemeClr val="bg1"/>
                </a:solidFill>
                <a:latin typeface="Lucida Console" panose="020B0609040504020204" pitchFamily="49" charset="0"/>
              </a:rPr>
              <a:t>()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Bahnschrift Light" panose="020B0502040204020203" pitchFamily="34" charset="0"/>
              </a:rPr>
              <a:t>Communication: File descriptors, signals</a:t>
            </a:r>
          </a:p>
          <a:p>
            <a:r>
              <a:rPr lang="en-US" dirty="0">
                <a:solidFill>
                  <a:schemeClr val="bg1"/>
                </a:solidFill>
                <a:latin typeface="Bahnschrift Light" panose="020B0502040204020203" pitchFamily="34" charset="0"/>
              </a:rPr>
              <a:t>Weeks 12—14: Synchronization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Bahnschrift Light" panose="020B0502040204020203" pitchFamily="34" charset="0"/>
              </a:rPr>
              <a:t>Performance: Parallelism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Bahnschrift Light" panose="020B0502040204020203" pitchFamily="34" charset="0"/>
              </a:rPr>
              <a:t>Correctness: Synchronization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6389114-5353-C5E4-2803-FBC968BCB3A1}"/>
              </a:ext>
            </a:extLst>
          </p:cNvPr>
          <p:cNvSpPr/>
          <p:nvPr/>
        </p:nvSpPr>
        <p:spPr>
          <a:xfrm>
            <a:off x="7807037" y="5278497"/>
            <a:ext cx="4269217" cy="747268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Hardware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001666-AFFF-FF0C-1A8D-32656E92CE01}"/>
              </a:ext>
            </a:extLst>
          </p:cNvPr>
          <p:cNvSpPr/>
          <p:nvPr/>
        </p:nvSpPr>
        <p:spPr>
          <a:xfrm>
            <a:off x="7807037" y="3977523"/>
            <a:ext cx="4269217" cy="859170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500"/>
              </a:lnSpc>
            </a:pPr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Operating system</a:t>
            </a:r>
          </a:p>
          <a:p>
            <a:pPr algn="ctr">
              <a:lnSpc>
                <a:spcPts val="2500"/>
              </a:lnSpc>
            </a:pPr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(Kernel-level code)</a:t>
            </a:r>
            <a:endParaRPr lang="en-US" sz="3600" b="1" dirty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2E1551-7A4F-8E05-911E-78390ED31FD4}"/>
              </a:ext>
            </a:extLst>
          </p:cNvPr>
          <p:cNvSpPr/>
          <p:nvPr/>
        </p:nvSpPr>
        <p:spPr>
          <a:xfrm>
            <a:off x="9331036" y="1166423"/>
            <a:ext cx="1221217" cy="2481198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7A8CF7-2203-BEC6-56BF-F211ABA48636}"/>
              </a:ext>
            </a:extLst>
          </p:cNvPr>
          <p:cNvSpPr/>
          <p:nvPr/>
        </p:nvSpPr>
        <p:spPr>
          <a:xfrm>
            <a:off x="10855037" y="1166423"/>
            <a:ext cx="1221217" cy="2481198"/>
          </a:xfrm>
          <a:prstGeom prst="rect">
            <a:avLst/>
          </a:prstGeom>
          <a:solidFill>
            <a:srgbClr val="50FF1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9E4F61-54DF-3391-AF39-3EF2627DF829}"/>
              </a:ext>
            </a:extLst>
          </p:cNvPr>
          <p:cNvSpPr/>
          <p:nvPr/>
        </p:nvSpPr>
        <p:spPr>
          <a:xfrm>
            <a:off x="7831018" y="1166423"/>
            <a:ext cx="1221217" cy="2481198"/>
          </a:xfrm>
          <a:prstGeom prst="rect">
            <a:avLst/>
          </a:prstGeom>
          <a:solidFill>
            <a:srgbClr val="FF89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67991E-B3E5-6F91-A053-2CA79947823D}"/>
              </a:ext>
            </a:extLst>
          </p:cNvPr>
          <p:cNvSpPr txBox="1"/>
          <p:nvPr/>
        </p:nvSpPr>
        <p:spPr>
          <a:xfrm>
            <a:off x="7746136" y="2081360"/>
            <a:ext cx="1408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User-level process 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5AC8DC-3D66-17B8-E424-92D8D78C4DE3}"/>
              </a:ext>
            </a:extLst>
          </p:cNvPr>
          <p:cNvSpPr txBox="1"/>
          <p:nvPr/>
        </p:nvSpPr>
        <p:spPr>
          <a:xfrm>
            <a:off x="9237429" y="2081360"/>
            <a:ext cx="1408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User-level process 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E35B78-6793-C4B1-C469-DE7D94B9CD94}"/>
              </a:ext>
            </a:extLst>
          </p:cNvPr>
          <p:cNvSpPr txBox="1"/>
          <p:nvPr/>
        </p:nvSpPr>
        <p:spPr>
          <a:xfrm>
            <a:off x="10761430" y="2081359"/>
            <a:ext cx="1408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User-level process Z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09C612-A59D-C07C-4CBA-BF60F054DD05}"/>
              </a:ext>
            </a:extLst>
          </p:cNvPr>
          <p:cNvSpPr txBox="1"/>
          <p:nvPr/>
        </p:nvSpPr>
        <p:spPr>
          <a:xfrm>
            <a:off x="7746136" y="6488668"/>
            <a:ext cx="842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RAM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66E35D-C79C-5B5C-3990-A0C503CEDE21}"/>
              </a:ext>
            </a:extLst>
          </p:cNvPr>
          <p:cNvSpPr txBox="1"/>
          <p:nvPr/>
        </p:nvSpPr>
        <p:spPr>
          <a:xfrm>
            <a:off x="8588592" y="6488668"/>
            <a:ext cx="989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SSD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39E858-5255-8A24-FE8B-B75DFA08EA2E}"/>
              </a:ext>
            </a:extLst>
          </p:cNvPr>
          <p:cNvSpPr txBox="1"/>
          <p:nvPr/>
        </p:nvSpPr>
        <p:spPr>
          <a:xfrm>
            <a:off x="9562353" y="6488668"/>
            <a:ext cx="1456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UX devices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1F994A-D080-5D2E-FF63-F6EF43C82E66}"/>
              </a:ext>
            </a:extLst>
          </p:cNvPr>
          <p:cNvSpPr txBox="1"/>
          <p:nvPr/>
        </p:nvSpPr>
        <p:spPr>
          <a:xfrm>
            <a:off x="10947301" y="6488668"/>
            <a:ext cx="1456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Network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83DE081-D2E8-F339-C441-3383AAB3F8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38" b="22330"/>
          <a:stretch/>
        </p:blipFill>
        <p:spPr>
          <a:xfrm>
            <a:off x="7788344" y="6128158"/>
            <a:ext cx="754308" cy="436228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9FC2DFD-F59B-289F-DA17-D52431406498}"/>
              </a:ext>
            </a:extLst>
          </p:cNvPr>
          <p:cNvCxnSpPr/>
          <p:nvPr/>
        </p:nvCxnSpPr>
        <p:spPr>
          <a:xfrm>
            <a:off x="8133124" y="6013183"/>
            <a:ext cx="0" cy="19886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7AAA8121-BD42-B88A-AEE9-9B88546C8E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784134" y="5986407"/>
            <a:ext cx="598815" cy="71973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EADAD5D-8E6F-C942-2AF7-16D713F10AA5}"/>
              </a:ext>
            </a:extLst>
          </p:cNvPr>
          <p:cNvCxnSpPr/>
          <p:nvPr/>
        </p:nvCxnSpPr>
        <p:spPr>
          <a:xfrm>
            <a:off x="9052235" y="5955028"/>
            <a:ext cx="0" cy="19886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19C1B70-8B6F-376A-9334-5B9C2B27A247}"/>
              </a:ext>
            </a:extLst>
          </p:cNvPr>
          <p:cNvGrpSpPr/>
          <p:nvPr/>
        </p:nvGrpSpPr>
        <p:grpSpPr>
          <a:xfrm>
            <a:off x="9473755" y="5877087"/>
            <a:ext cx="1603868" cy="768593"/>
            <a:chOff x="9486633" y="5877087"/>
            <a:chExt cx="1603868" cy="768593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804A9FD-7E86-07E2-FC02-07EC46AAE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86633" y="5877087"/>
              <a:ext cx="1603868" cy="768593"/>
            </a:xfrm>
            <a:prstGeom prst="rect">
              <a:avLst/>
            </a:prstGeom>
          </p:spPr>
        </p:pic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7848518-EB80-74DC-2FD2-13FABA4035F4}"/>
                </a:ext>
              </a:extLst>
            </p:cNvPr>
            <p:cNvCxnSpPr/>
            <p:nvPr/>
          </p:nvCxnSpPr>
          <p:spPr>
            <a:xfrm>
              <a:off x="10144796" y="5960712"/>
              <a:ext cx="0" cy="19886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B8FF743-50D0-B4D3-8504-553A794A5F6C}"/>
                </a:ext>
              </a:extLst>
            </p:cNvPr>
            <p:cNvCxnSpPr/>
            <p:nvPr/>
          </p:nvCxnSpPr>
          <p:spPr>
            <a:xfrm>
              <a:off x="10851244" y="5958799"/>
              <a:ext cx="0" cy="19886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F31BBDF9-ECDE-F57A-D455-09F23C770F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11298400" y="5934841"/>
            <a:ext cx="766934" cy="70061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675CD79-7E75-1135-A80A-DA34C53397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3849" y="4931699"/>
            <a:ext cx="560425" cy="560425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CC74BAE2-ED7C-C7D5-5B05-3617ADF568E9}"/>
              </a:ext>
            </a:extLst>
          </p:cNvPr>
          <p:cNvGrpSpPr/>
          <p:nvPr/>
        </p:nvGrpSpPr>
        <p:grpSpPr>
          <a:xfrm>
            <a:off x="8957216" y="4931700"/>
            <a:ext cx="2883059" cy="564196"/>
            <a:chOff x="8957216" y="4931700"/>
            <a:chExt cx="2883059" cy="56419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DDF2C457-EB68-A932-08F1-E942A0165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57216" y="4931700"/>
              <a:ext cx="560425" cy="560425"/>
            </a:xfrm>
            <a:prstGeom prst="rect">
              <a:avLst/>
            </a:prstGeom>
          </p:spPr>
        </p:pic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8A60A03-26FC-25CC-9407-1AF3725FB714}"/>
                </a:ext>
              </a:extLst>
            </p:cNvPr>
            <p:cNvGrpSpPr/>
            <p:nvPr/>
          </p:nvGrpSpPr>
          <p:grpSpPr>
            <a:xfrm>
              <a:off x="10366483" y="4935470"/>
              <a:ext cx="1473792" cy="560426"/>
              <a:chOff x="8043849" y="4931699"/>
              <a:chExt cx="1473792" cy="560426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AA37E51E-5D94-DC7C-06CB-8183392A6F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043849" y="4931699"/>
                <a:ext cx="560425" cy="560425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986652F4-6676-D877-343A-8CC9AEABBA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957216" y="4931700"/>
                <a:ext cx="560425" cy="560425"/>
              </a:xfrm>
              <a:prstGeom prst="rect">
                <a:avLst/>
              </a:prstGeom>
            </p:spPr>
          </p:pic>
        </p:grp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CDADC118-1D8E-AA90-2AA8-17FA936ECF87}"/>
              </a:ext>
            </a:extLst>
          </p:cNvPr>
          <p:cNvSpPr/>
          <p:nvPr/>
        </p:nvSpPr>
        <p:spPr>
          <a:xfrm>
            <a:off x="81023" y="1840373"/>
            <a:ext cx="7253827" cy="48904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eft Brace 18">
            <a:extLst>
              <a:ext uri="{FF2B5EF4-FFF2-40B4-BE49-F238E27FC236}">
                <a16:creationId xmlns:a16="http://schemas.microsoft.com/office/drawing/2014/main" id="{694CC2A2-9C8D-8D17-B3DB-C8903FE021DD}"/>
              </a:ext>
            </a:extLst>
          </p:cNvPr>
          <p:cNvSpPr/>
          <p:nvPr/>
        </p:nvSpPr>
        <p:spPr>
          <a:xfrm>
            <a:off x="7414577" y="1166423"/>
            <a:ext cx="321861" cy="2481198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92BB1EA-D102-C8E5-B309-60A05789DE58}"/>
              </a:ext>
            </a:extLst>
          </p:cNvPr>
          <p:cNvCxnSpPr>
            <a:cxnSpLocks/>
          </p:cNvCxnSpPr>
          <p:nvPr/>
        </p:nvCxnSpPr>
        <p:spPr>
          <a:xfrm flipH="1" flipV="1">
            <a:off x="3091047" y="2383604"/>
            <a:ext cx="4448291" cy="234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B40244F-A566-5B94-EFDE-0273718A6B3E}"/>
              </a:ext>
            </a:extLst>
          </p:cNvPr>
          <p:cNvSpPr txBox="1"/>
          <p:nvPr/>
        </p:nvSpPr>
        <p:spPr>
          <a:xfrm>
            <a:off x="236610" y="2189537"/>
            <a:ext cx="2928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Bahnschrift" panose="020B0502040204020203" pitchFamily="34" charset="0"/>
              </a:rPr>
              <a:t>The programs that users interact with directly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6CB05BC-DE96-BE7B-2167-9590B77E6E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693" y="2835868"/>
            <a:ext cx="945490" cy="92333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4097572-1EAC-F769-84AE-D1C8E958C7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8166" y="2821904"/>
            <a:ext cx="962074" cy="97465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6AA21C1-6CB4-1897-E987-F38DD1E3B6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21817" y="2821904"/>
            <a:ext cx="959553" cy="941820"/>
          </a:xfrm>
          <a:prstGeom prst="rect">
            <a:avLst/>
          </a:prstGeom>
        </p:spPr>
      </p:pic>
      <p:sp>
        <p:nvSpPr>
          <p:cNvPr id="37" name="Left Brace 36">
            <a:extLst>
              <a:ext uri="{FF2B5EF4-FFF2-40B4-BE49-F238E27FC236}">
                <a16:creationId xmlns:a16="http://schemas.microsoft.com/office/drawing/2014/main" id="{D859F40F-B4CD-B871-D600-B915F74BA5B8}"/>
              </a:ext>
            </a:extLst>
          </p:cNvPr>
          <p:cNvSpPr/>
          <p:nvPr/>
        </p:nvSpPr>
        <p:spPr>
          <a:xfrm>
            <a:off x="7422184" y="4949216"/>
            <a:ext cx="321861" cy="1822631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6D6B1CC-68AC-1C92-D3EC-6ACAA7C48BBC}"/>
              </a:ext>
            </a:extLst>
          </p:cNvPr>
          <p:cNvCxnSpPr>
            <a:cxnSpLocks/>
          </p:cNvCxnSpPr>
          <p:nvPr/>
        </p:nvCxnSpPr>
        <p:spPr>
          <a:xfrm flipH="1" flipV="1">
            <a:off x="3162702" y="5832645"/>
            <a:ext cx="4404249" cy="234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4DF73CB3-DEA7-36D3-33CF-402391B5D285}"/>
              </a:ext>
            </a:extLst>
          </p:cNvPr>
          <p:cNvSpPr txBox="1"/>
          <p:nvPr/>
        </p:nvSpPr>
        <p:spPr>
          <a:xfrm>
            <a:off x="400688" y="5631862"/>
            <a:ext cx="29281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Bahnschrift" panose="020B0502040204020203" pitchFamily="34" charset="0"/>
              </a:rPr>
              <a:t>Electronic devices that allow programs to interact with the world</a:t>
            </a:r>
          </a:p>
        </p:txBody>
      </p:sp>
      <p:sp>
        <p:nvSpPr>
          <p:cNvPr id="46" name="Left Brace 45">
            <a:extLst>
              <a:ext uri="{FF2B5EF4-FFF2-40B4-BE49-F238E27FC236}">
                <a16:creationId xmlns:a16="http://schemas.microsoft.com/office/drawing/2014/main" id="{FFCC071D-F977-B3F5-1D5A-1C0479036A9F}"/>
              </a:ext>
            </a:extLst>
          </p:cNvPr>
          <p:cNvSpPr/>
          <p:nvPr/>
        </p:nvSpPr>
        <p:spPr>
          <a:xfrm>
            <a:off x="7420093" y="3951748"/>
            <a:ext cx="321861" cy="884946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963FF8CB-C84E-F171-02CA-ABA4654B5E55}"/>
              </a:ext>
            </a:extLst>
          </p:cNvPr>
          <p:cNvSpPr txBox="1">
            <a:spLocks/>
          </p:cNvSpPr>
          <p:nvPr/>
        </p:nvSpPr>
        <p:spPr>
          <a:xfrm>
            <a:off x="3589395" y="2829647"/>
            <a:ext cx="3767704" cy="290831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latin typeface="Bahnschrift" panose="020B0502040204020203" pitchFamily="34" charset="0"/>
              </a:rPr>
              <a:t>Manages all activity on the computer, e.g.,</a:t>
            </a:r>
          </a:p>
          <a:p>
            <a:pPr lvl="1"/>
            <a:r>
              <a:rPr lang="en-US" sz="1800" dirty="0">
                <a:latin typeface="Bahnschrift" panose="020B0502040204020203" pitchFamily="34" charset="0"/>
              </a:rPr>
              <a:t>Creating, destroying, and scheduling processes</a:t>
            </a:r>
          </a:p>
          <a:p>
            <a:pPr lvl="1"/>
            <a:r>
              <a:rPr lang="en-US" sz="1800" dirty="0">
                <a:latin typeface="Bahnschrift" panose="020B0502040204020203" pitchFamily="34" charset="0"/>
              </a:rPr>
              <a:t>Isolating processes from each other, the OS, and hardware</a:t>
            </a:r>
          </a:p>
          <a:p>
            <a:pPr lvl="1"/>
            <a:r>
              <a:rPr lang="en-US" sz="1800" dirty="0">
                <a:latin typeface="Bahnschrift" panose="020B0502040204020203" pitchFamily="34" charset="0"/>
              </a:rPr>
              <a:t>Sending data to hardware (e.g., updated file content) on behalf of user processes</a:t>
            </a:r>
          </a:p>
          <a:p>
            <a:pPr lvl="1"/>
            <a:r>
              <a:rPr lang="en-US" sz="1800" dirty="0">
                <a:latin typeface="Bahnschrift" panose="020B0502040204020203" pitchFamily="34" charset="0"/>
              </a:rPr>
              <a:t>Receiving data from hardware (e.g., keystrokes) on behalf of user processes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26194A4-B4ED-60A9-8FE0-5E4D17B4D352}"/>
              </a:ext>
            </a:extLst>
          </p:cNvPr>
          <p:cNvCxnSpPr>
            <a:cxnSpLocks/>
          </p:cNvCxnSpPr>
          <p:nvPr/>
        </p:nvCxnSpPr>
        <p:spPr>
          <a:xfrm flipV="1">
            <a:off x="7146882" y="2601089"/>
            <a:ext cx="0" cy="179683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FA50228F-4561-3838-F978-17F7D10D2F44}"/>
              </a:ext>
            </a:extLst>
          </p:cNvPr>
          <p:cNvCxnSpPr>
            <a:cxnSpLocks/>
          </p:cNvCxnSpPr>
          <p:nvPr/>
        </p:nvCxnSpPr>
        <p:spPr>
          <a:xfrm flipH="1">
            <a:off x="7129719" y="4394221"/>
            <a:ext cx="37922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0F47D348-343D-D4A7-B559-97D683C20BE9}"/>
              </a:ext>
            </a:extLst>
          </p:cNvPr>
          <p:cNvCxnSpPr>
            <a:cxnSpLocks/>
          </p:cNvCxnSpPr>
          <p:nvPr/>
        </p:nvCxnSpPr>
        <p:spPr>
          <a:xfrm flipV="1">
            <a:off x="3724374" y="2628483"/>
            <a:ext cx="0" cy="20738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A3FAC4A-F75C-1B23-F231-7A3AB259CDF1}"/>
              </a:ext>
            </a:extLst>
          </p:cNvPr>
          <p:cNvCxnSpPr>
            <a:cxnSpLocks/>
          </p:cNvCxnSpPr>
          <p:nvPr/>
        </p:nvCxnSpPr>
        <p:spPr>
          <a:xfrm flipH="1">
            <a:off x="3710700" y="2620987"/>
            <a:ext cx="3447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D88F1B13-68CF-8D15-5D88-2EB6F8A362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9183" y="3869410"/>
            <a:ext cx="1233518" cy="104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04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415A1BC-23D5-F1D2-7612-EE70769A7EDB}"/>
              </a:ext>
            </a:extLst>
          </p:cNvPr>
          <p:cNvSpPr/>
          <p:nvPr/>
        </p:nvSpPr>
        <p:spPr>
          <a:xfrm>
            <a:off x="0" y="1497940"/>
            <a:ext cx="7187878" cy="314320"/>
          </a:xfrm>
          <a:prstGeom prst="rect">
            <a:avLst/>
          </a:prstGeom>
          <a:solidFill>
            <a:srgbClr val="B4F2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5CD754-8DAD-F5D0-68AB-1BF969DB0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23" y="41032"/>
            <a:ext cx="7106855" cy="792345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Bahnschrift SemiBold" panose="020B0502040204020203" pitchFamily="34" charset="0"/>
              </a:rPr>
              <a:t>Schedule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1B029-225E-8F6E-9AE7-9D90FD281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745" y="879678"/>
            <a:ext cx="7338350" cy="6198243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latin typeface="Bahnschrift Light" panose="020B0502040204020203" pitchFamily="34" charset="0"/>
              </a:rPr>
              <a:t>Weeks 1—4: A Glimpse of the Power</a:t>
            </a:r>
          </a:p>
          <a:p>
            <a:pPr lvl="1"/>
            <a:r>
              <a:rPr lang="en-US" dirty="0">
                <a:latin typeface="Bahnschrift Light" panose="020B0502040204020203" pitchFamily="34" charset="0"/>
              </a:rPr>
              <a:t>Overview: OSes, user-level programs, hardware</a:t>
            </a:r>
          </a:p>
          <a:p>
            <a:pPr lvl="1"/>
            <a:r>
              <a:rPr lang="en-US" dirty="0">
                <a:latin typeface="Bahnschrift Light" panose="020B0502040204020203" pitchFamily="34" charset="0"/>
              </a:rPr>
              <a:t>C++: Abstractions, toolchains, debugging</a:t>
            </a:r>
          </a:p>
          <a:p>
            <a:r>
              <a:rPr lang="en-US" dirty="0">
                <a:latin typeface="Bahnschrift Light" panose="020B0502040204020203" pitchFamily="34" charset="0"/>
              </a:rPr>
              <a:t>Week 5: CPUs</a:t>
            </a:r>
          </a:p>
          <a:p>
            <a:pPr lvl="1"/>
            <a:r>
              <a:rPr lang="en-US" dirty="0">
                <a:latin typeface="Bahnschrift Light" panose="020B0502040204020203" pitchFamily="34" charset="0"/>
              </a:rPr>
              <a:t>Architecture: CPU design</a:t>
            </a:r>
          </a:p>
          <a:p>
            <a:pPr lvl="1"/>
            <a:r>
              <a:rPr lang="en-US" dirty="0">
                <a:latin typeface="Bahnschrift Light" panose="020B0502040204020203" pitchFamily="34" charset="0"/>
              </a:rPr>
              <a:t>Programming: Assembly instructions</a:t>
            </a:r>
          </a:p>
          <a:p>
            <a:r>
              <a:rPr lang="en-US" dirty="0">
                <a:latin typeface="Bahnschrift Light" panose="020B0502040204020203" pitchFamily="34" charset="0"/>
              </a:rPr>
              <a:t>Weeks 6—7: Kernels</a:t>
            </a:r>
          </a:p>
          <a:p>
            <a:pPr lvl="1"/>
            <a:r>
              <a:rPr lang="en-US" dirty="0">
                <a:latin typeface="Bahnschrift Light" panose="020B0502040204020203" pitchFamily="34" charset="0"/>
              </a:rPr>
              <a:t>Abstractions: Processes, virtual memory, </a:t>
            </a:r>
            <a:r>
              <a:rPr lang="en-US" dirty="0" err="1">
                <a:latin typeface="Bahnschrift Light" panose="020B0502040204020203" pitchFamily="34" charset="0"/>
              </a:rPr>
              <a:t>syscalls</a:t>
            </a:r>
            <a:endParaRPr lang="en-US" dirty="0">
              <a:latin typeface="Bahnschrift Light" panose="020B0502040204020203" pitchFamily="34" charset="0"/>
            </a:endParaRPr>
          </a:p>
          <a:p>
            <a:pPr lvl="1"/>
            <a:r>
              <a:rPr lang="en-US" dirty="0">
                <a:latin typeface="Bahnschrift Light" panose="020B0502040204020203" pitchFamily="34" charset="0"/>
              </a:rPr>
              <a:t>Hardware support: MMUs, interrupts, exceptions</a:t>
            </a:r>
          </a:p>
          <a:p>
            <a:r>
              <a:rPr lang="en-US" dirty="0">
                <a:latin typeface="Bahnschrift Light" panose="020B0502040204020203" pitchFamily="34" charset="0"/>
              </a:rPr>
              <a:t>Weeks 8—9: Storage</a:t>
            </a:r>
          </a:p>
          <a:p>
            <a:pPr lvl="1"/>
            <a:r>
              <a:rPr lang="en-US" dirty="0">
                <a:latin typeface="Bahnschrift Light" panose="020B0502040204020203" pitchFamily="34" charset="0"/>
              </a:rPr>
              <a:t>OS abstractions: File descriptors, </a:t>
            </a:r>
            <a:r>
              <a:rPr lang="en-US" dirty="0" err="1">
                <a:latin typeface="Bahnschrift Light" panose="020B0502040204020203" pitchFamily="34" charset="0"/>
              </a:rPr>
              <a:t>syscalls</a:t>
            </a:r>
            <a:endParaRPr lang="en-US" dirty="0">
              <a:latin typeface="Bahnschrift Light" panose="020B0502040204020203" pitchFamily="34" charset="0"/>
            </a:endParaRPr>
          </a:p>
          <a:p>
            <a:pPr lvl="1"/>
            <a:r>
              <a:rPr lang="en-US" dirty="0">
                <a:latin typeface="Bahnschrift Light" panose="020B0502040204020203" pitchFamily="34" charset="0"/>
              </a:rPr>
              <a:t>Optimizations: Caching, prefetching</a:t>
            </a:r>
          </a:p>
          <a:p>
            <a:r>
              <a:rPr lang="en-US" dirty="0">
                <a:latin typeface="Bahnschrift Light" panose="020B0502040204020203" pitchFamily="34" charset="0"/>
              </a:rPr>
              <a:t>Weeks 10—11: Processes</a:t>
            </a:r>
          </a:p>
          <a:p>
            <a:pPr lvl="1"/>
            <a:r>
              <a:rPr lang="en-US" dirty="0">
                <a:latin typeface="Bahnschrift Light" panose="020B0502040204020203" pitchFamily="34" charset="0"/>
              </a:rPr>
              <a:t>Management: </a:t>
            </a:r>
            <a:r>
              <a:rPr lang="en-US" dirty="0">
                <a:latin typeface="Lucida Console" panose="020B0609040504020204" pitchFamily="49" charset="0"/>
              </a:rPr>
              <a:t>fork()</a:t>
            </a:r>
            <a:r>
              <a:rPr lang="en-US" dirty="0">
                <a:latin typeface="Bahnschrift Light" panose="020B0502040204020203" pitchFamily="34" charset="0"/>
              </a:rPr>
              <a:t>, </a:t>
            </a:r>
            <a:r>
              <a:rPr lang="en-US" dirty="0">
                <a:latin typeface="Lucida Console" panose="020B0609040504020204" pitchFamily="49" charset="0"/>
              </a:rPr>
              <a:t>exec()</a:t>
            </a:r>
            <a:r>
              <a:rPr lang="en-US" dirty="0">
                <a:latin typeface="Bahnschrift Light" panose="020B0502040204020203" pitchFamily="34" charset="0"/>
              </a:rPr>
              <a:t>, </a:t>
            </a:r>
            <a:r>
              <a:rPr lang="en-US" dirty="0" err="1">
                <a:latin typeface="Lucida Console" panose="020B0609040504020204" pitchFamily="49" charset="0"/>
              </a:rPr>
              <a:t>waitpid</a:t>
            </a:r>
            <a:r>
              <a:rPr lang="en-US" dirty="0">
                <a:latin typeface="Lucida Console" panose="020B0609040504020204" pitchFamily="49" charset="0"/>
              </a:rPr>
              <a:t>()</a:t>
            </a:r>
          </a:p>
          <a:p>
            <a:pPr lvl="1"/>
            <a:r>
              <a:rPr lang="en-US" dirty="0">
                <a:latin typeface="Bahnschrift Light" panose="020B0502040204020203" pitchFamily="34" charset="0"/>
              </a:rPr>
              <a:t>Communication: File descriptors, signals</a:t>
            </a:r>
          </a:p>
          <a:p>
            <a:r>
              <a:rPr lang="en-US" dirty="0">
                <a:latin typeface="Bahnschrift Light" panose="020B0502040204020203" pitchFamily="34" charset="0"/>
              </a:rPr>
              <a:t>Weeks 12—14: Synchronization</a:t>
            </a:r>
          </a:p>
          <a:p>
            <a:pPr lvl="1"/>
            <a:r>
              <a:rPr lang="en-US" dirty="0">
                <a:latin typeface="Bahnschrift Light" panose="020B0502040204020203" pitchFamily="34" charset="0"/>
              </a:rPr>
              <a:t>Performance: Parallelism</a:t>
            </a:r>
          </a:p>
          <a:p>
            <a:pPr lvl="1"/>
            <a:r>
              <a:rPr lang="en-US" dirty="0">
                <a:latin typeface="Bahnschrift Light" panose="020B0502040204020203" pitchFamily="34" charset="0"/>
              </a:rPr>
              <a:t>Correctness: Synchronization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6389114-5353-C5E4-2803-FBC968BCB3A1}"/>
              </a:ext>
            </a:extLst>
          </p:cNvPr>
          <p:cNvSpPr/>
          <p:nvPr/>
        </p:nvSpPr>
        <p:spPr>
          <a:xfrm>
            <a:off x="7807037" y="5278497"/>
            <a:ext cx="4269217" cy="747268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Hardware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001666-AFFF-FF0C-1A8D-32656E92CE01}"/>
              </a:ext>
            </a:extLst>
          </p:cNvPr>
          <p:cNvSpPr/>
          <p:nvPr/>
        </p:nvSpPr>
        <p:spPr>
          <a:xfrm>
            <a:off x="7807037" y="3977523"/>
            <a:ext cx="4269217" cy="859170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500"/>
              </a:lnSpc>
            </a:pPr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Operating system</a:t>
            </a:r>
          </a:p>
          <a:p>
            <a:pPr algn="ctr">
              <a:lnSpc>
                <a:spcPts val="2500"/>
              </a:lnSpc>
            </a:pPr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(Kernel-level code)</a:t>
            </a:r>
            <a:endParaRPr lang="en-US" sz="3600" b="1" dirty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2E1551-7A4F-8E05-911E-78390ED31FD4}"/>
              </a:ext>
            </a:extLst>
          </p:cNvPr>
          <p:cNvSpPr/>
          <p:nvPr/>
        </p:nvSpPr>
        <p:spPr>
          <a:xfrm>
            <a:off x="9331036" y="1166423"/>
            <a:ext cx="1221217" cy="2481198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7A8CF7-2203-BEC6-56BF-F211ABA48636}"/>
              </a:ext>
            </a:extLst>
          </p:cNvPr>
          <p:cNvSpPr/>
          <p:nvPr/>
        </p:nvSpPr>
        <p:spPr>
          <a:xfrm>
            <a:off x="10855037" y="1166423"/>
            <a:ext cx="1221217" cy="2481198"/>
          </a:xfrm>
          <a:prstGeom prst="rect">
            <a:avLst/>
          </a:prstGeom>
          <a:solidFill>
            <a:srgbClr val="50FF1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9E4F61-54DF-3391-AF39-3EF2627DF829}"/>
              </a:ext>
            </a:extLst>
          </p:cNvPr>
          <p:cNvSpPr/>
          <p:nvPr/>
        </p:nvSpPr>
        <p:spPr>
          <a:xfrm>
            <a:off x="7831018" y="1166423"/>
            <a:ext cx="1221217" cy="2481198"/>
          </a:xfrm>
          <a:prstGeom prst="rect">
            <a:avLst/>
          </a:prstGeom>
          <a:solidFill>
            <a:srgbClr val="FF89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67991E-B3E5-6F91-A053-2CA79947823D}"/>
              </a:ext>
            </a:extLst>
          </p:cNvPr>
          <p:cNvSpPr txBox="1"/>
          <p:nvPr/>
        </p:nvSpPr>
        <p:spPr>
          <a:xfrm>
            <a:off x="7746136" y="2081360"/>
            <a:ext cx="1408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User-level process 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5AC8DC-3D66-17B8-E424-92D8D78C4DE3}"/>
              </a:ext>
            </a:extLst>
          </p:cNvPr>
          <p:cNvSpPr txBox="1"/>
          <p:nvPr/>
        </p:nvSpPr>
        <p:spPr>
          <a:xfrm>
            <a:off x="9237429" y="2081360"/>
            <a:ext cx="1408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User-level process 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E35B78-6793-C4B1-C469-DE7D94B9CD94}"/>
              </a:ext>
            </a:extLst>
          </p:cNvPr>
          <p:cNvSpPr txBox="1"/>
          <p:nvPr/>
        </p:nvSpPr>
        <p:spPr>
          <a:xfrm>
            <a:off x="10761430" y="2081359"/>
            <a:ext cx="1408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User-level process Z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09C612-A59D-C07C-4CBA-BF60F054DD05}"/>
              </a:ext>
            </a:extLst>
          </p:cNvPr>
          <p:cNvSpPr txBox="1"/>
          <p:nvPr/>
        </p:nvSpPr>
        <p:spPr>
          <a:xfrm>
            <a:off x="7746136" y="6488668"/>
            <a:ext cx="842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RAM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66E35D-C79C-5B5C-3990-A0C503CEDE21}"/>
              </a:ext>
            </a:extLst>
          </p:cNvPr>
          <p:cNvSpPr txBox="1"/>
          <p:nvPr/>
        </p:nvSpPr>
        <p:spPr>
          <a:xfrm>
            <a:off x="8588592" y="6488668"/>
            <a:ext cx="989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SSD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39E858-5255-8A24-FE8B-B75DFA08EA2E}"/>
              </a:ext>
            </a:extLst>
          </p:cNvPr>
          <p:cNvSpPr txBox="1"/>
          <p:nvPr/>
        </p:nvSpPr>
        <p:spPr>
          <a:xfrm>
            <a:off x="9562353" y="6488668"/>
            <a:ext cx="1456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UX devices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1F994A-D080-5D2E-FF63-F6EF43C82E66}"/>
              </a:ext>
            </a:extLst>
          </p:cNvPr>
          <p:cNvSpPr txBox="1"/>
          <p:nvPr/>
        </p:nvSpPr>
        <p:spPr>
          <a:xfrm>
            <a:off x="10947301" y="6488668"/>
            <a:ext cx="1456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Network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83DE081-D2E8-F339-C441-3383AAB3F8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38" b="22330"/>
          <a:stretch/>
        </p:blipFill>
        <p:spPr>
          <a:xfrm>
            <a:off x="7788344" y="6128158"/>
            <a:ext cx="754308" cy="436228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9FC2DFD-F59B-289F-DA17-D52431406498}"/>
              </a:ext>
            </a:extLst>
          </p:cNvPr>
          <p:cNvCxnSpPr/>
          <p:nvPr/>
        </p:nvCxnSpPr>
        <p:spPr>
          <a:xfrm>
            <a:off x="8133124" y="6013183"/>
            <a:ext cx="0" cy="19886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7AAA8121-BD42-B88A-AEE9-9B88546C8E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784134" y="5986407"/>
            <a:ext cx="598815" cy="71973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EADAD5D-8E6F-C942-2AF7-16D713F10AA5}"/>
              </a:ext>
            </a:extLst>
          </p:cNvPr>
          <p:cNvCxnSpPr/>
          <p:nvPr/>
        </p:nvCxnSpPr>
        <p:spPr>
          <a:xfrm>
            <a:off x="9052235" y="5955028"/>
            <a:ext cx="0" cy="19886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19C1B70-8B6F-376A-9334-5B9C2B27A247}"/>
              </a:ext>
            </a:extLst>
          </p:cNvPr>
          <p:cNvGrpSpPr/>
          <p:nvPr/>
        </p:nvGrpSpPr>
        <p:grpSpPr>
          <a:xfrm>
            <a:off x="9473755" y="5877087"/>
            <a:ext cx="1603868" cy="768593"/>
            <a:chOff x="9486633" y="5877087"/>
            <a:chExt cx="1603868" cy="768593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804A9FD-7E86-07E2-FC02-07EC46AAE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86633" y="5877087"/>
              <a:ext cx="1603868" cy="768593"/>
            </a:xfrm>
            <a:prstGeom prst="rect">
              <a:avLst/>
            </a:prstGeom>
          </p:spPr>
        </p:pic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7848518-EB80-74DC-2FD2-13FABA4035F4}"/>
                </a:ext>
              </a:extLst>
            </p:cNvPr>
            <p:cNvCxnSpPr/>
            <p:nvPr/>
          </p:nvCxnSpPr>
          <p:spPr>
            <a:xfrm>
              <a:off x="10144796" y="5960712"/>
              <a:ext cx="0" cy="19886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B8FF743-50D0-B4D3-8504-553A794A5F6C}"/>
                </a:ext>
              </a:extLst>
            </p:cNvPr>
            <p:cNvCxnSpPr/>
            <p:nvPr/>
          </p:nvCxnSpPr>
          <p:spPr>
            <a:xfrm>
              <a:off x="10851244" y="5958799"/>
              <a:ext cx="0" cy="19886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F31BBDF9-ECDE-F57A-D455-09F23C770F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11298400" y="5934841"/>
            <a:ext cx="766934" cy="70061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675CD79-7E75-1135-A80A-DA34C53397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3849" y="4931699"/>
            <a:ext cx="560425" cy="560425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CC74BAE2-ED7C-C7D5-5B05-3617ADF568E9}"/>
              </a:ext>
            </a:extLst>
          </p:cNvPr>
          <p:cNvGrpSpPr/>
          <p:nvPr/>
        </p:nvGrpSpPr>
        <p:grpSpPr>
          <a:xfrm>
            <a:off x="8957216" y="4931700"/>
            <a:ext cx="2883059" cy="564196"/>
            <a:chOff x="8957216" y="4931700"/>
            <a:chExt cx="2883059" cy="56419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DDF2C457-EB68-A932-08F1-E942A0165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57216" y="4931700"/>
              <a:ext cx="560425" cy="560425"/>
            </a:xfrm>
            <a:prstGeom prst="rect">
              <a:avLst/>
            </a:prstGeom>
          </p:spPr>
        </p:pic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8A60A03-26FC-25CC-9407-1AF3725FB714}"/>
                </a:ext>
              </a:extLst>
            </p:cNvPr>
            <p:cNvGrpSpPr/>
            <p:nvPr/>
          </p:nvGrpSpPr>
          <p:grpSpPr>
            <a:xfrm>
              <a:off x="10366483" y="4935470"/>
              <a:ext cx="1473792" cy="560426"/>
              <a:chOff x="8043849" y="4931699"/>
              <a:chExt cx="1473792" cy="560426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AA37E51E-5D94-DC7C-06CB-8183392A6F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043849" y="4931699"/>
                <a:ext cx="560425" cy="560425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986652F4-6676-D877-343A-8CC9AEABBA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957216" y="4931700"/>
                <a:ext cx="560425" cy="560425"/>
              </a:xfrm>
              <a:prstGeom prst="rect">
                <a:avLst/>
              </a:prstGeom>
            </p:spPr>
          </p:pic>
        </p:grp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0B7ED671-3367-7904-905A-BFB28FACD8CC}"/>
              </a:ext>
            </a:extLst>
          </p:cNvPr>
          <p:cNvSpPr/>
          <p:nvPr/>
        </p:nvSpPr>
        <p:spPr>
          <a:xfrm>
            <a:off x="81023" y="1840373"/>
            <a:ext cx="7253827" cy="49765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1943ECD-5CA0-791A-BC03-485F6DEF212E}"/>
              </a:ext>
            </a:extLst>
          </p:cNvPr>
          <p:cNvGrpSpPr/>
          <p:nvPr/>
        </p:nvGrpSpPr>
        <p:grpSpPr>
          <a:xfrm>
            <a:off x="3282949" y="5404070"/>
            <a:ext cx="1160862" cy="1241105"/>
            <a:chOff x="810227" y="3222352"/>
            <a:chExt cx="1160862" cy="1241105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8FD91D43-1888-C5EB-33B3-153A7630496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10227" y="3222352"/>
              <a:ext cx="1160862" cy="124110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7FC59E5-7DC2-7A9D-FEAC-CD8F9B99E9C1}"/>
                </a:ext>
              </a:extLst>
            </p:cNvPr>
            <p:cNvSpPr txBox="1"/>
            <p:nvPr/>
          </p:nvSpPr>
          <p:spPr>
            <a:xfrm>
              <a:off x="1129627" y="3842904"/>
              <a:ext cx="700366" cy="394788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300"/>
                </a:lnSpc>
              </a:pPr>
              <a:r>
                <a:rPr lang="en-US" sz="2400" b="1" dirty="0">
                  <a:solidFill>
                    <a:schemeClr val="bg1"/>
                  </a:solidFill>
                </a:rPr>
                <a:t>.</a:t>
              </a:r>
              <a:r>
                <a:rPr lang="en-US" sz="2400" b="1" dirty="0" err="1">
                  <a:solidFill>
                    <a:schemeClr val="bg1"/>
                  </a:solidFill>
                </a:rPr>
                <a:t>hh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48E0E25-83A2-BE7F-3CAE-5BE0A71C9A8C}"/>
              </a:ext>
            </a:extLst>
          </p:cNvPr>
          <p:cNvSpPr txBox="1"/>
          <p:nvPr/>
        </p:nvSpPr>
        <p:spPr>
          <a:xfrm>
            <a:off x="52784" y="2160857"/>
            <a:ext cx="391224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Lucida Console" panose="020B0609040504020204" pitchFamily="49" charset="0"/>
              </a:rPr>
              <a:t>//Pseudocode to sort an array</a:t>
            </a:r>
          </a:p>
          <a:p>
            <a:r>
              <a:rPr lang="en-US" sz="1400" dirty="0">
                <a:latin typeface="Lucida Console" panose="020B0609040504020204" pitchFamily="49" charset="0"/>
              </a:rPr>
              <a:t>//of length n.</a:t>
            </a:r>
          </a:p>
          <a:p>
            <a:r>
              <a:rPr lang="en-US" sz="1400" dirty="0" err="1">
                <a:latin typeface="Lucida Console" panose="020B0609040504020204" pitchFamily="49" charset="0"/>
              </a:rPr>
              <a:t>bubblesort</a:t>
            </a:r>
            <a:r>
              <a:rPr lang="en-US" sz="1400" dirty="0">
                <a:latin typeface="Lucida Console" panose="020B0609040504020204" pitchFamily="49" charset="0"/>
              </a:rPr>
              <a:t>(</a:t>
            </a:r>
            <a:r>
              <a:rPr lang="en-US" sz="1400" dirty="0" err="1">
                <a:latin typeface="Lucida Console" panose="020B0609040504020204" pitchFamily="49" charset="0"/>
              </a:rPr>
              <a:t>arr</a:t>
            </a:r>
            <a:r>
              <a:rPr lang="en-US" sz="1400" dirty="0">
                <a:latin typeface="Lucida Console" panose="020B0609040504020204" pitchFamily="49" charset="0"/>
              </a:rPr>
              <a:t>, n):</a:t>
            </a:r>
          </a:p>
          <a:p>
            <a:r>
              <a:rPr lang="en-US" sz="1400" dirty="0">
                <a:latin typeface="Lucida Console" panose="020B0609040504020204" pitchFamily="49" charset="0"/>
              </a:rPr>
              <a:t>   for(</a:t>
            </a:r>
            <a:r>
              <a:rPr lang="en-US" sz="1400" dirty="0" err="1">
                <a:latin typeface="Lucida Console" panose="020B0609040504020204" pitchFamily="49" charset="0"/>
              </a:rPr>
              <a:t>i</a:t>
            </a:r>
            <a:r>
              <a:rPr lang="en-US" sz="1400" dirty="0">
                <a:latin typeface="Lucida Console" panose="020B0609040504020204" pitchFamily="49" charset="0"/>
              </a:rPr>
              <a:t>=0; </a:t>
            </a:r>
            <a:r>
              <a:rPr lang="en-US" sz="1400" dirty="0" err="1">
                <a:latin typeface="Lucida Console" panose="020B0609040504020204" pitchFamily="49" charset="0"/>
              </a:rPr>
              <a:t>i</a:t>
            </a:r>
            <a:r>
              <a:rPr lang="en-US" sz="1400" dirty="0">
                <a:latin typeface="Lucida Console" panose="020B0609040504020204" pitchFamily="49" charset="0"/>
              </a:rPr>
              <a:t>&lt;(n-1); </a:t>
            </a:r>
            <a:r>
              <a:rPr lang="en-US" sz="1400" dirty="0" err="1">
                <a:latin typeface="Lucida Console" panose="020B0609040504020204" pitchFamily="49" charset="0"/>
              </a:rPr>
              <a:t>i</a:t>
            </a:r>
            <a:r>
              <a:rPr lang="en-US" sz="1400" dirty="0">
                <a:latin typeface="Lucida Console" panose="020B0609040504020204" pitchFamily="49" charset="0"/>
              </a:rPr>
              <a:t>++):</a:t>
            </a:r>
          </a:p>
          <a:p>
            <a:r>
              <a:rPr lang="en-US" sz="1400" dirty="0">
                <a:latin typeface="Lucida Console" panose="020B0609040504020204" pitchFamily="49" charset="0"/>
              </a:rPr>
              <a:t>      for(j=0; j&lt;(n-i-1); </a:t>
            </a:r>
            <a:r>
              <a:rPr lang="en-US" sz="1400" dirty="0" err="1">
                <a:latin typeface="Lucida Console" panose="020B0609040504020204" pitchFamily="49" charset="0"/>
              </a:rPr>
              <a:t>j++</a:t>
            </a:r>
            <a:r>
              <a:rPr lang="en-US" sz="1400" dirty="0">
                <a:latin typeface="Lucida Console" panose="020B0609040504020204" pitchFamily="49" charset="0"/>
              </a:rPr>
              <a:t>):</a:t>
            </a:r>
          </a:p>
          <a:p>
            <a:r>
              <a:rPr lang="en-US" sz="1400" dirty="0">
                <a:latin typeface="Lucida Console" panose="020B0609040504020204" pitchFamily="49" charset="0"/>
              </a:rPr>
              <a:t>         if(</a:t>
            </a:r>
            <a:r>
              <a:rPr lang="en-US" sz="1400" dirty="0" err="1">
                <a:latin typeface="Lucida Console" panose="020B0609040504020204" pitchFamily="49" charset="0"/>
              </a:rPr>
              <a:t>arr</a:t>
            </a:r>
            <a:r>
              <a:rPr lang="en-US" sz="1400" dirty="0">
                <a:latin typeface="Lucida Console" panose="020B0609040504020204" pitchFamily="49" charset="0"/>
              </a:rPr>
              <a:t>[j] &gt; </a:t>
            </a:r>
            <a:r>
              <a:rPr lang="en-US" sz="1400" dirty="0" err="1">
                <a:latin typeface="Lucida Console" panose="020B0609040504020204" pitchFamily="49" charset="0"/>
              </a:rPr>
              <a:t>arr</a:t>
            </a:r>
            <a:r>
              <a:rPr lang="en-US" sz="1400" dirty="0">
                <a:latin typeface="Lucida Console" panose="020B0609040504020204" pitchFamily="49" charset="0"/>
              </a:rPr>
              <a:t>[j+1]):</a:t>
            </a:r>
          </a:p>
          <a:p>
            <a:r>
              <a:rPr lang="en-US" sz="1400" dirty="0">
                <a:latin typeface="Lucida Console" panose="020B0609040504020204" pitchFamily="49" charset="0"/>
              </a:rPr>
              <a:t>            </a:t>
            </a:r>
            <a:r>
              <a:rPr lang="en-US" sz="1400" dirty="0" err="1">
                <a:latin typeface="Lucida Console" panose="020B0609040504020204" pitchFamily="49" charset="0"/>
              </a:rPr>
              <a:t>tmp</a:t>
            </a:r>
            <a:r>
              <a:rPr lang="en-US" sz="1400" dirty="0">
                <a:latin typeface="Lucida Console" panose="020B0609040504020204" pitchFamily="49" charset="0"/>
              </a:rPr>
              <a:t> = </a:t>
            </a:r>
            <a:r>
              <a:rPr lang="en-US" sz="1400" dirty="0" err="1">
                <a:latin typeface="Lucida Console" panose="020B0609040504020204" pitchFamily="49" charset="0"/>
              </a:rPr>
              <a:t>arr</a:t>
            </a:r>
            <a:r>
              <a:rPr lang="en-US" sz="1400" dirty="0">
                <a:latin typeface="Lucida Console" panose="020B0609040504020204" pitchFamily="49" charset="0"/>
              </a:rPr>
              <a:t>[j];</a:t>
            </a:r>
          </a:p>
          <a:p>
            <a:r>
              <a:rPr lang="en-US" sz="1400" dirty="0">
                <a:latin typeface="Lucida Console" panose="020B0609040504020204" pitchFamily="49" charset="0"/>
              </a:rPr>
              <a:t>            </a:t>
            </a:r>
            <a:r>
              <a:rPr lang="en-US" sz="1400" dirty="0" err="1">
                <a:latin typeface="Lucida Console" panose="020B0609040504020204" pitchFamily="49" charset="0"/>
              </a:rPr>
              <a:t>arr</a:t>
            </a:r>
            <a:r>
              <a:rPr lang="en-US" sz="1400" dirty="0">
                <a:latin typeface="Lucida Console" panose="020B0609040504020204" pitchFamily="49" charset="0"/>
              </a:rPr>
              <a:t>[j] = </a:t>
            </a:r>
            <a:r>
              <a:rPr lang="en-US" sz="1400" dirty="0" err="1">
                <a:latin typeface="Lucida Console" panose="020B0609040504020204" pitchFamily="49" charset="0"/>
              </a:rPr>
              <a:t>arr</a:t>
            </a:r>
            <a:r>
              <a:rPr lang="en-US" sz="1400" dirty="0">
                <a:latin typeface="Lucida Console" panose="020B0609040504020204" pitchFamily="49" charset="0"/>
              </a:rPr>
              <a:t>[j+1];</a:t>
            </a:r>
          </a:p>
          <a:p>
            <a:r>
              <a:rPr lang="en-US" sz="1400" dirty="0">
                <a:latin typeface="Lucida Console" panose="020B0609040504020204" pitchFamily="49" charset="0"/>
              </a:rPr>
              <a:t>            </a:t>
            </a:r>
            <a:r>
              <a:rPr lang="en-US" sz="1400" dirty="0" err="1">
                <a:latin typeface="Lucida Console" panose="020B0609040504020204" pitchFamily="49" charset="0"/>
              </a:rPr>
              <a:t>arr</a:t>
            </a:r>
            <a:r>
              <a:rPr lang="en-US" sz="1400" dirty="0">
                <a:latin typeface="Lucida Console" panose="020B0609040504020204" pitchFamily="49" charset="0"/>
              </a:rPr>
              <a:t>[j+1] = </a:t>
            </a:r>
            <a:r>
              <a:rPr lang="en-US" sz="1400" dirty="0" err="1">
                <a:latin typeface="Lucida Console" panose="020B0609040504020204" pitchFamily="49" charset="0"/>
              </a:rPr>
              <a:t>tmp</a:t>
            </a:r>
            <a:r>
              <a:rPr lang="en-US" sz="1400" dirty="0">
                <a:latin typeface="Lucida Console" panose="020B0609040504020204" pitchFamily="49" charset="0"/>
              </a:rPr>
              <a:t>;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A351B19-0031-ECC9-E483-70F1411244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519" y="4819329"/>
            <a:ext cx="1461990" cy="19584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D30F241-C5E4-BC41-11F9-5BD5FDF054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312" y="4932346"/>
            <a:ext cx="1746753" cy="1746753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D6A9E279-CF47-3A97-3BAC-6801BC9850A4}"/>
              </a:ext>
            </a:extLst>
          </p:cNvPr>
          <p:cNvGrpSpPr/>
          <p:nvPr/>
        </p:nvGrpSpPr>
        <p:grpSpPr>
          <a:xfrm>
            <a:off x="2702518" y="4737217"/>
            <a:ext cx="1160862" cy="1241105"/>
            <a:chOff x="810227" y="3222352"/>
            <a:chExt cx="1160862" cy="124110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E260502-5E5B-B562-EEB4-7D8375FFA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10227" y="3222352"/>
              <a:ext cx="1160862" cy="1241105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7059D2E-CF9C-26FD-F65B-1772CE34D0C4}"/>
                </a:ext>
              </a:extLst>
            </p:cNvPr>
            <p:cNvSpPr txBox="1"/>
            <p:nvPr/>
          </p:nvSpPr>
          <p:spPr>
            <a:xfrm>
              <a:off x="1068584" y="3842904"/>
              <a:ext cx="841462" cy="394788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300"/>
                </a:lnSpc>
              </a:pPr>
              <a:r>
                <a:rPr lang="en-US" sz="2400" b="1" dirty="0">
                  <a:solidFill>
                    <a:schemeClr val="bg1"/>
                  </a:solidFill>
                </a:rPr>
                <a:t>.cc</a:t>
              </a: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7DCA8FE0-E468-A2E4-1AB7-CD19A24B60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72176" y="2121139"/>
            <a:ext cx="1801603" cy="1526482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34FA195B-33A9-E796-CD51-01E5E99CA486}"/>
              </a:ext>
            </a:extLst>
          </p:cNvPr>
          <p:cNvSpPr txBox="1"/>
          <p:nvPr/>
        </p:nvSpPr>
        <p:spPr>
          <a:xfrm>
            <a:off x="5575982" y="2523621"/>
            <a:ext cx="188198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atin typeface="Lucida Console" panose="020B0609040504020204" pitchFamily="49" charset="0"/>
              </a:rPr>
              <a:t>&gt; </a:t>
            </a:r>
            <a:r>
              <a:rPr lang="en-US" sz="1300" b="1" dirty="0" err="1">
                <a:latin typeface="Lucida Console" panose="020B0609040504020204" pitchFamily="49" charset="0"/>
              </a:rPr>
              <a:t>bsort</a:t>
            </a:r>
            <a:r>
              <a:rPr lang="en-US" sz="1300" b="1" dirty="0">
                <a:latin typeface="Lucida Console" panose="020B0609040504020204" pitchFamily="49" charset="0"/>
              </a:rPr>
              <a:t> in.txt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1DCB2142-841D-CA37-39D2-4FE64BBF2BAE}"/>
              </a:ext>
            </a:extLst>
          </p:cNvPr>
          <p:cNvCxnSpPr>
            <a:cxnSpLocks/>
          </p:cNvCxnSpPr>
          <p:nvPr/>
        </p:nvCxnSpPr>
        <p:spPr>
          <a:xfrm flipH="1" flipV="1">
            <a:off x="4695655" y="4621154"/>
            <a:ext cx="1182396" cy="621089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FB96E1A6-EAEC-B29E-23AD-9200A7A6F625}"/>
              </a:ext>
            </a:extLst>
          </p:cNvPr>
          <p:cNvCxnSpPr>
            <a:cxnSpLocks/>
          </p:cNvCxnSpPr>
          <p:nvPr/>
        </p:nvCxnSpPr>
        <p:spPr>
          <a:xfrm>
            <a:off x="7488816" y="4275846"/>
            <a:ext cx="44413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6800084F-FE9E-DBDE-862D-9D0398EA01B9}"/>
              </a:ext>
            </a:extLst>
          </p:cNvPr>
          <p:cNvCxnSpPr>
            <a:cxnSpLocks/>
          </p:cNvCxnSpPr>
          <p:nvPr/>
        </p:nvCxnSpPr>
        <p:spPr>
          <a:xfrm flipH="1">
            <a:off x="7513040" y="2647597"/>
            <a:ext cx="9987" cy="1654698"/>
          </a:xfrm>
          <a:prstGeom prst="straightConnector1">
            <a:avLst/>
          </a:prstGeom>
          <a:ln w="762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ABC96E77-C289-814F-933B-7C451379DC16}"/>
              </a:ext>
            </a:extLst>
          </p:cNvPr>
          <p:cNvCxnSpPr>
            <a:cxnSpLocks/>
          </p:cNvCxnSpPr>
          <p:nvPr/>
        </p:nvCxnSpPr>
        <p:spPr>
          <a:xfrm flipH="1">
            <a:off x="7320996" y="2669815"/>
            <a:ext cx="236813" cy="0"/>
          </a:xfrm>
          <a:prstGeom prst="straightConnector1">
            <a:avLst/>
          </a:prstGeom>
          <a:ln w="762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9" name="Group 98">
            <a:extLst>
              <a:ext uri="{FF2B5EF4-FFF2-40B4-BE49-F238E27FC236}">
                <a16:creationId xmlns:a16="http://schemas.microsoft.com/office/drawing/2014/main" id="{B996428A-D5ED-4CE6-0607-A6D543F15C44}"/>
              </a:ext>
            </a:extLst>
          </p:cNvPr>
          <p:cNvGrpSpPr/>
          <p:nvPr/>
        </p:nvGrpSpPr>
        <p:grpSpPr>
          <a:xfrm>
            <a:off x="7828998" y="1292021"/>
            <a:ext cx="1408430" cy="2813621"/>
            <a:chOff x="7828998" y="1292021"/>
            <a:chExt cx="1408430" cy="2813621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74FA9D1F-F83D-F356-5537-E4E7C12CB20C}"/>
                </a:ext>
              </a:extLst>
            </p:cNvPr>
            <p:cNvGrpSpPr/>
            <p:nvPr/>
          </p:nvGrpSpPr>
          <p:grpSpPr>
            <a:xfrm>
              <a:off x="7828998" y="1292021"/>
              <a:ext cx="1408430" cy="2481198"/>
              <a:chOff x="6373318" y="1563197"/>
              <a:chExt cx="1408430" cy="2481198"/>
            </a:xfrm>
          </p:grpSpPr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A1D6E305-F09C-3F77-0554-34FBADA9B144}"/>
                  </a:ext>
                </a:extLst>
              </p:cNvPr>
              <p:cNvSpPr/>
              <p:nvPr/>
            </p:nvSpPr>
            <p:spPr>
              <a:xfrm>
                <a:off x="6473707" y="1563197"/>
                <a:ext cx="1221217" cy="2481198"/>
              </a:xfrm>
              <a:prstGeom prst="rect">
                <a:avLst/>
              </a:prstGeom>
              <a:solidFill>
                <a:srgbClr val="B4F2FA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b="1" dirty="0">
                  <a:ln w="31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2F058074-2DF8-2727-0C23-FB950652F3EE}"/>
                  </a:ext>
                </a:extLst>
              </p:cNvPr>
              <p:cNvSpPr txBox="1"/>
              <p:nvPr/>
            </p:nvSpPr>
            <p:spPr>
              <a:xfrm>
                <a:off x="6373318" y="2492843"/>
                <a:ext cx="140843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User-level process Q</a:t>
                </a:r>
              </a:p>
            </p:txBody>
          </p:sp>
        </p:grp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3E1A2B53-959D-D2DD-309B-189676CEFC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97706" y="3703745"/>
              <a:ext cx="0" cy="401897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8" name="Picture 87">
            <a:extLst>
              <a:ext uri="{FF2B5EF4-FFF2-40B4-BE49-F238E27FC236}">
                <a16:creationId xmlns:a16="http://schemas.microsoft.com/office/drawing/2014/main" id="{B08D8E9D-0A13-F947-B026-CA77E6540E4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604" y="3656902"/>
            <a:ext cx="1034015" cy="1034015"/>
          </a:xfrm>
          <a:prstGeom prst="rect">
            <a:avLst/>
          </a:prstGeom>
        </p:spPr>
      </p:pic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581280ED-F2C9-78C3-624C-A02C6681C650}"/>
              </a:ext>
            </a:extLst>
          </p:cNvPr>
          <p:cNvCxnSpPr>
            <a:cxnSpLocks/>
          </p:cNvCxnSpPr>
          <p:nvPr/>
        </p:nvCxnSpPr>
        <p:spPr>
          <a:xfrm flipV="1">
            <a:off x="196769" y="2916817"/>
            <a:ext cx="0" cy="253692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2412A0AD-0583-EBED-8853-9D09127836B7}"/>
              </a:ext>
            </a:extLst>
          </p:cNvPr>
          <p:cNvCxnSpPr>
            <a:cxnSpLocks/>
          </p:cNvCxnSpPr>
          <p:nvPr/>
        </p:nvCxnSpPr>
        <p:spPr>
          <a:xfrm flipH="1">
            <a:off x="161934" y="5429625"/>
            <a:ext cx="236813" cy="0"/>
          </a:xfrm>
          <a:prstGeom prst="straightConnector1">
            <a:avLst/>
          </a:prstGeom>
          <a:ln w="762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5BC44FE0-64E9-C80A-AD65-A9DDC848F299}"/>
              </a:ext>
            </a:extLst>
          </p:cNvPr>
          <p:cNvSpPr txBox="1"/>
          <p:nvPr/>
        </p:nvSpPr>
        <p:spPr>
          <a:xfrm>
            <a:off x="170664" y="4173909"/>
            <a:ext cx="1542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ahnschrift SemiBold" panose="020B0502040204020203" pitchFamily="34" charset="0"/>
              </a:rPr>
              <a:t>(1) Design the program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FD5B8212-BC45-CC73-AF54-18C70FF99F2B}"/>
              </a:ext>
            </a:extLst>
          </p:cNvPr>
          <p:cNvCxnSpPr>
            <a:cxnSpLocks/>
          </p:cNvCxnSpPr>
          <p:nvPr/>
        </p:nvCxnSpPr>
        <p:spPr>
          <a:xfrm>
            <a:off x="1924603" y="6116583"/>
            <a:ext cx="1290702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1DC6BA15-91C7-F9D6-EBF6-CAC1C9B66028}"/>
              </a:ext>
            </a:extLst>
          </p:cNvPr>
          <p:cNvCxnSpPr>
            <a:cxnSpLocks/>
          </p:cNvCxnSpPr>
          <p:nvPr/>
        </p:nvCxnSpPr>
        <p:spPr>
          <a:xfrm flipH="1">
            <a:off x="1956525" y="4220064"/>
            <a:ext cx="7492" cy="1868636"/>
          </a:xfrm>
          <a:prstGeom prst="straightConnector1">
            <a:avLst/>
          </a:prstGeom>
          <a:ln w="762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BD98E03D-08B9-A947-C0D9-C55DA6E2FFCB}"/>
              </a:ext>
            </a:extLst>
          </p:cNvPr>
          <p:cNvSpPr txBox="1"/>
          <p:nvPr/>
        </p:nvSpPr>
        <p:spPr>
          <a:xfrm>
            <a:off x="1697514" y="6155523"/>
            <a:ext cx="169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ahnschrift SemiBold" panose="020B0502040204020203" pitchFamily="34" charset="0"/>
              </a:rPr>
              <a:t>(2) Translate design to code</a:t>
            </a: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8A88724B-36E2-9718-1261-1D0E9ED1C0DA}"/>
              </a:ext>
            </a:extLst>
          </p:cNvPr>
          <p:cNvGrpSpPr/>
          <p:nvPr/>
        </p:nvGrpSpPr>
        <p:grpSpPr>
          <a:xfrm>
            <a:off x="4478533" y="6128158"/>
            <a:ext cx="1696024" cy="667571"/>
            <a:chOff x="4478533" y="6128158"/>
            <a:chExt cx="1696024" cy="667571"/>
          </a:xfrm>
        </p:grpSpPr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04004F47-F34E-D921-6480-76086FFDF9E1}"/>
                </a:ext>
              </a:extLst>
            </p:cNvPr>
            <p:cNvCxnSpPr>
              <a:cxnSpLocks/>
            </p:cNvCxnSpPr>
            <p:nvPr/>
          </p:nvCxnSpPr>
          <p:spPr>
            <a:xfrm>
              <a:off x="4537090" y="6128158"/>
              <a:ext cx="1290702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247CE0E0-4C0A-4526-099E-0FBB443F9633}"/>
                </a:ext>
              </a:extLst>
            </p:cNvPr>
            <p:cNvSpPr txBox="1"/>
            <p:nvPr/>
          </p:nvSpPr>
          <p:spPr>
            <a:xfrm>
              <a:off x="4478533" y="6149398"/>
              <a:ext cx="16960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Bahnschrift SemiBold" panose="020B0502040204020203" pitchFamily="34" charset="0"/>
                </a:rPr>
                <a:t>(3) Compile the program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748A3973-89BC-0EF7-BF58-EB869AE8877B}"/>
              </a:ext>
            </a:extLst>
          </p:cNvPr>
          <p:cNvGrpSpPr/>
          <p:nvPr/>
        </p:nvGrpSpPr>
        <p:grpSpPr>
          <a:xfrm>
            <a:off x="4004465" y="2557233"/>
            <a:ext cx="1409839" cy="1163852"/>
            <a:chOff x="4004465" y="2557233"/>
            <a:chExt cx="1409839" cy="1163852"/>
          </a:xfrm>
        </p:grpSpPr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9F95F835-40C4-2E27-1FDD-6531FA1939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02412" y="2861198"/>
              <a:ext cx="711892" cy="859887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C9208590-E6B4-A33D-0EF1-068D61D2D024}"/>
                </a:ext>
              </a:extLst>
            </p:cNvPr>
            <p:cNvSpPr txBox="1"/>
            <p:nvPr/>
          </p:nvSpPr>
          <p:spPr>
            <a:xfrm>
              <a:off x="4004465" y="2557233"/>
              <a:ext cx="136233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Bahnschrift SemiBold" panose="020B0502040204020203" pitchFamily="34" charset="0"/>
                </a:rPr>
                <a:t>(4) Run the program!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572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7C9EC5D-483F-8002-02D6-B5CAA9236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3" name="Group 92">
            <a:extLst>
              <a:ext uri="{FF2B5EF4-FFF2-40B4-BE49-F238E27FC236}">
                <a16:creationId xmlns:a16="http://schemas.microsoft.com/office/drawing/2014/main" id="{7AB2DCFB-9988-326F-3B50-BF18C02AA2CD}"/>
              </a:ext>
            </a:extLst>
          </p:cNvPr>
          <p:cNvGrpSpPr/>
          <p:nvPr/>
        </p:nvGrpSpPr>
        <p:grpSpPr>
          <a:xfrm>
            <a:off x="1742688" y="4114799"/>
            <a:ext cx="4353312" cy="2787615"/>
            <a:chOff x="1742688" y="4114799"/>
            <a:chExt cx="4353312" cy="2787615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79FFA4F9-0689-DC44-19B5-EB47599DD87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42003" y="4126373"/>
              <a:ext cx="754899" cy="1215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80A650F-8BB1-3F4C-23DB-670DF90ECBA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439590" y="4114799"/>
              <a:ext cx="1174132" cy="2835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74CD973-041B-F8FF-E872-CA38D28947BE}"/>
                </a:ext>
              </a:extLst>
            </p:cNvPr>
            <p:cNvSpPr txBox="1"/>
            <p:nvPr/>
          </p:nvSpPr>
          <p:spPr>
            <a:xfrm>
              <a:off x="1742688" y="4224758"/>
              <a:ext cx="4353312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Lucida Console" panose="020B0609040504020204" pitchFamily="49" charset="0"/>
                </a:rPr>
                <a:t>//.cc code for </a:t>
              </a:r>
              <a:r>
                <a:rPr lang="en-US" sz="1400" dirty="0" err="1">
                  <a:latin typeface="Lucida Console" panose="020B0609040504020204" pitchFamily="49" charset="0"/>
                </a:rPr>
                <a:t>bubblesort</a:t>
              </a:r>
              <a:endParaRPr lang="en-US" sz="1400" dirty="0">
                <a:latin typeface="Lucida Console" panose="020B0609040504020204" pitchFamily="49" charset="0"/>
              </a:endParaRPr>
            </a:p>
            <a:p>
              <a:r>
                <a:rPr lang="en-US" sz="1400" dirty="0">
                  <a:latin typeface="Lucida Console" panose="020B0609040504020204" pitchFamily="49" charset="0"/>
                </a:rPr>
                <a:t>void </a:t>
              </a:r>
              <a:r>
                <a:rPr lang="en-US" sz="1400" dirty="0" err="1">
                  <a:latin typeface="Lucida Console" panose="020B0609040504020204" pitchFamily="49" charset="0"/>
                </a:rPr>
                <a:t>bubblesort</a:t>
              </a:r>
              <a:r>
                <a:rPr lang="en-US" sz="1400" dirty="0">
                  <a:latin typeface="Lucida Console" panose="020B0609040504020204" pitchFamily="49" charset="0"/>
                </a:rPr>
                <a:t>(int </a:t>
              </a:r>
              <a:r>
                <a:rPr lang="en-US" sz="1400" dirty="0" err="1">
                  <a:latin typeface="Lucida Console" panose="020B0609040504020204" pitchFamily="49" charset="0"/>
                </a:rPr>
                <a:t>arr</a:t>
              </a:r>
              <a:r>
                <a:rPr lang="en-US" sz="1400" dirty="0">
                  <a:latin typeface="Lucida Console" panose="020B0609040504020204" pitchFamily="49" charset="0"/>
                </a:rPr>
                <a:t>[], </a:t>
              </a:r>
              <a:r>
                <a:rPr lang="en-US" sz="1400" dirty="0" err="1">
                  <a:latin typeface="Lucida Console" panose="020B0609040504020204" pitchFamily="49" charset="0"/>
                </a:rPr>
                <a:t>size_t</a:t>
              </a:r>
              <a:r>
                <a:rPr lang="en-US" sz="1400" dirty="0">
                  <a:latin typeface="Lucida Console" panose="020B0609040504020204" pitchFamily="49" charset="0"/>
                </a:rPr>
                <a:t> n){</a:t>
              </a:r>
            </a:p>
            <a:p>
              <a:r>
                <a:rPr lang="en-US" sz="1400" dirty="0">
                  <a:latin typeface="Lucida Console" panose="020B0609040504020204" pitchFamily="49" charset="0"/>
                </a:rPr>
                <a:t>    for(int </a:t>
              </a:r>
              <a:r>
                <a:rPr lang="en-US" sz="1400" dirty="0" err="1">
                  <a:latin typeface="Lucida Console" panose="020B0609040504020204" pitchFamily="49" charset="0"/>
                </a:rPr>
                <a:t>i</a:t>
              </a:r>
              <a:r>
                <a:rPr lang="en-US" sz="1400" dirty="0">
                  <a:latin typeface="Lucida Console" panose="020B0609040504020204" pitchFamily="49" charset="0"/>
                </a:rPr>
                <a:t>=0; </a:t>
              </a:r>
              <a:r>
                <a:rPr lang="en-US" sz="1400" dirty="0" err="1">
                  <a:latin typeface="Lucida Console" panose="020B0609040504020204" pitchFamily="49" charset="0"/>
                </a:rPr>
                <a:t>i</a:t>
              </a:r>
              <a:r>
                <a:rPr lang="en-US" sz="1400" dirty="0">
                  <a:latin typeface="Lucida Console" panose="020B0609040504020204" pitchFamily="49" charset="0"/>
                </a:rPr>
                <a:t>&lt;(n-1); </a:t>
              </a:r>
              <a:r>
                <a:rPr lang="en-US" sz="1400" dirty="0" err="1">
                  <a:latin typeface="Lucida Console" panose="020B0609040504020204" pitchFamily="49" charset="0"/>
                </a:rPr>
                <a:t>i</a:t>
              </a:r>
              <a:r>
                <a:rPr lang="en-US" sz="1400" dirty="0">
                  <a:latin typeface="Lucida Console" panose="020B0609040504020204" pitchFamily="49" charset="0"/>
                </a:rPr>
                <a:t>++){</a:t>
              </a:r>
            </a:p>
            <a:p>
              <a:r>
                <a:rPr lang="en-US" sz="1400" dirty="0">
                  <a:latin typeface="Lucida Console" panose="020B0609040504020204" pitchFamily="49" charset="0"/>
                </a:rPr>
                <a:t>        for(int j=0; j&lt;(n-i-1); </a:t>
              </a:r>
              <a:r>
                <a:rPr lang="en-US" sz="1400" dirty="0" err="1">
                  <a:latin typeface="Lucida Console" panose="020B0609040504020204" pitchFamily="49" charset="0"/>
                </a:rPr>
                <a:t>j++</a:t>
              </a:r>
              <a:r>
                <a:rPr lang="en-US" sz="1400" dirty="0">
                  <a:latin typeface="Lucida Console" panose="020B0609040504020204" pitchFamily="49" charset="0"/>
                </a:rPr>
                <a:t>){</a:t>
              </a:r>
            </a:p>
            <a:p>
              <a:r>
                <a:rPr lang="en-US" sz="1400" dirty="0">
                  <a:latin typeface="Lucida Console" panose="020B0609040504020204" pitchFamily="49" charset="0"/>
                </a:rPr>
                <a:t>            if(</a:t>
              </a:r>
              <a:r>
                <a:rPr lang="en-US" sz="1400" dirty="0" err="1">
                  <a:latin typeface="Lucida Console" panose="020B0609040504020204" pitchFamily="49" charset="0"/>
                </a:rPr>
                <a:t>arr</a:t>
              </a:r>
              <a:r>
                <a:rPr lang="en-US" sz="1400" dirty="0">
                  <a:latin typeface="Lucida Console" panose="020B0609040504020204" pitchFamily="49" charset="0"/>
                </a:rPr>
                <a:t>[j] &gt; </a:t>
              </a:r>
              <a:r>
                <a:rPr lang="en-US" sz="1400" dirty="0" err="1">
                  <a:latin typeface="Lucida Console" panose="020B0609040504020204" pitchFamily="49" charset="0"/>
                </a:rPr>
                <a:t>arr</a:t>
              </a:r>
              <a:r>
                <a:rPr lang="en-US" sz="1400" dirty="0">
                  <a:latin typeface="Lucida Console" panose="020B0609040504020204" pitchFamily="49" charset="0"/>
                </a:rPr>
                <a:t>[j+1]){</a:t>
              </a:r>
            </a:p>
            <a:p>
              <a:r>
                <a:rPr lang="en-US" sz="1400" dirty="0">
                  <a:latin typeface="Lucida Console" panose="020B0609040504020204" pitchFamily="49" charset="0"/>
                </a:rPr>
                <a:t>                int </a:t>
              </a:r>
              <a:r>
                <a:rPr lang="en-US" sz="1400" dirty="0" err="1">
                  <a:latin typeface="Lucida Console" panose="020B0609040504020204" pitchFamily="49" charset="0"/>
                </a:rPr>
                <a:t>tmp</a:t>
              </a:r>
              <a:r>
                <a:rPr lang="en-US" sz="1400" dirty="0">
                  <a:latin typeface="Lucida Console" panose="020B0609040504020204" pitchFamily="49" charset="0"/>
                </a:rPr>
                <a:t> = </a:t>
              </a:r>
              <a:r>
                <a:rPr lang="en-US" sz="1400" dirty="0" err="1">
                  <a:latin typeface="Lucida Console" panose="020B0609040504020204" pitchFamily="49" charset="0"/>
                </a:rPr>
                <a:t>arr</a:t>
              </a:r>
              <a:r>
                <a:rPr lang="en-US" sz="1400" dirty="0">
                  <a:latin typeface="Lucida Console" panose="020B0609040504020204" pitchFamily="49" charset="0"/>
                </a:rPr>
                <a:t>[j];</a:t>
              </a:r>
            </a:p>
            <a:p>
              <a:r>
                <a:rPr lang="en-US" sz="1400" dirty="0">
                  <a:latin typeface="Lucida Console" panose="020B0609040504020204" pitchFamily="49" charset="0"/>
                </a:rPr>
                <a:t>                </a:t>
              </a:r>
              <a:r>
                <a:rPr lang="en-US" sz="1400" dirty="0" err="1">
                  <a:latin typeface="Lucida Console" panose="020B0609040504020204" pitchFamily="49" charset="0"/>
                </a:rPr>
                <a:t>arr</a:t>
              </a:r>
              <a:r>
                <a:rPr lang="en-US" sz="1400" dirty="0">
                  <a:latin typeface="Lucida Console" panose="020B0609040504020204" pitchFamily="49" charset="0"/>
                </a:rPr>
                <a:t>[j] = </a:t>
              </a:r>
              <a:r>
                <a:rPr lang="en-US" sz="1400" dirty="0" err="1">
                  <a:latin typeface="Lucida Console" panose="020B0609040504020204" pitchFamily="49" charset="0"/>
                </a:rPr>
                <a:t>arr</a:t>
              </a:r>
              <a:r>
                <a:rPr lang="en-US" sz="1400" dirty="0">
                  <a:latin typeface="Lucida Console" panose="020B0609040504020204" pitchFamily="49" charset="0"/>
                </a:rPr>
                <a:t>[j+1];</a:t>
              </a:r>
            </a:p>
            <a:p>
              <a:r>
                <a:rPr lang="en-US" sz="1400" dirty="0">
                  <a:latin typeface="Lucida Console" panose="020B0609040504020204" pitchFamily="49" charset="0"/>
                </a:rPr>
                <a:t>                </a:t>
              </a:r>
              <a:r>
                <a:rPr lang="en-US" sz="1400" dirty="0" err="1">
                  <a:latin typeface="Lucida Console" panose="020B0609040504020204" pitchFamily="49" charset="0"/>
                </a:rPr>
                <a:t>arr</a:t>
              </a:r>
              <a:r>
                <a:rPr lang="en-US" sz="1400" dirty="0">
                  <a:latin typeface="Lucida Console" panose="020B0609040504020204" pitchFamily="49" charset="0"/>
                </a:rPr>
                <a:t>[j+1] = </a:t>
              </a:r>
              <a:r>
                <a:rPr lang="en-US" sz="1400" dirty="0" err="1">
                  <a:latin typeface="Lucida Console" panose="020B0609040504020204" pitchFamily="49" charset="0"/>
                </a:rPr>
                <a:t>tmp</a:t>
              </a:r>
              <a:r>
                <a:rPr lang="en-US" sz="1400" dirty="0">
                  <a:latin typeface="Lucida Console" panose="020B0609040504020204" pitchFamily="49" charset="0"/>
                </a:rPr>
                <a:t>;</a:t>
              </a:r>
            </a:p>
            <a:p>
              <a:r>
                <a:rPr lang="en-US" sz="1400" dirty="0">
                  <a:latin typeface="Lucida Console" panose="020B0609040504020204" pitchFamily="49" charset="0"/>
                </a:rPr>
                <a:t>            }</a:t>
              </a:r>
            </a:p>
            <a:p>
              <a:r>
                <a:rPr lang="en-US" sz="1400" dirty="0">
                  <a:latin typeface="Lucida Console" panose="020B0609040504020204" pitchFamily="49" charset="0"/>
                </a:rPr>
                <a:t>        }</a:t>
              </a:r>
            </a:p>
            <a:p>
              <a:r>
                <a:rPr lang="en-US" sz="1400" dirty="0">
                  <a:latin typeface="Lucida Console" panose="020B0609040504020204" pitchFamily="49" charset="0"/>
                </a:rPr>
                <a:t>    }</a:t>
              </a:r>
            </a:p>
            <a:p>
              <a:r>
                <a:rPr lang="en-US" sz="1400" dirty="0">
                  <a:latin typeface="Lucida Console" panose="020B0609040504020204" pitchFamily="49" charset="0"/>
                </a:rPr>
                <a:t>}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500053B3-5C49-BF68-325E-5755BCBE0E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163" r="10297"/>
          <a:stretch/>
        </p:blipFill>
        <p:spPr>
          <a:xfrm>
            <a:off x="5092861" y="4123432"/>
            <a:ext cx="2745827" cy="2756775"/>
          </a:xfrm>
          <a:prstGeom prst="rect">
            <a:avLst/>
          </a:prstGeom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1ED637C-0701-F85F-A377-732026D8BE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57662" y="4143732"/>
            <a:ext cx="4353311" cy="2106597"/>
          </a:xfrm>
        </p:spPr>
        <p:txBody>
          <a:bodyPr>
            <a:normAutofit fontScale="92500"/>
          </a:bodyPr>
          <a:lstStyle/>
          <a:p>
            <a:pPr>
              <a:lnSpc>
                <a:spcPct val="80000"/>
              </a:lnSpc>
            </a:pPr>
            <a:r>
              <a:rPr lang="en-US" sz="2400" dirty="0">
                <a:latin typeface="Bahnschrift Light" panose="020B0502040204020203" pitchFamily="34" charset="0"/>
              </a:rPr>
              <a:t>How big is an </a:t>
            </a:r>
            <a:r>
              <a:rPr lang="en-US" sz="2400" dirty="0">
                <a:latin typeface="Lucida Console" panose="020B0609040504020204" pitchFamily="49" charset="0"/>
              </a:rPr>
              <a:t>int</a:t>
            </a:r>
            <a:r>
              <a:rPr lang="en-US" sz="2400" dirty="0">
                <a:latin typeface="Bahnschrift Light" panose="020B0502040204020203" pitchFamily="34" charset="0"/>
              </a:rPr>
              <a:t>? And how is a value represented?</a:t>
            </a:r>
          </a:p>
          <a:p>
            <a:pPr>
              <a:lnSpc>
                <a:spcPct val="80000"/>
              </a:lnSpc>
            </a:pPr>
            <a:r>
              <a:rPr lang="en-US" sz="2400" dirty="0">
                <a:latin typeface="Bahnschrift Light" panose="020B0502040204020203" pitchFamily="34" charset="0"/>
              </a:rPr>
              <a:t>Where do </a:t>
            </a:r>
            <a:r>
              <a:rPr lang="en-US" sz="2400" dirty="0" err="1">
                <a:latin typeface="Lucida Console" panose="020B0609040504020204" pitchFamily="49" charset="0"/>
              </a:rPr>
              <a:t>bubblesort</a:t>
            </a:r>
            <a:r>
              <a:rPr lang="en-US" sz="2400" dirty="0">
                <a:latin typeface="Bahnschrift Light" panose="020B0502040204020203" pitchFamily="34" charset="0"/>
              </a:rPr>
              <a:t>, </a:t>
            </a:r>
            <a:r>
              <a:rPr lang="en-US" sz="2400" dirty="0" err="1">
                <a:latin typeface="Lucida Console" panose="020B0609040504020204" pitchFamily="49" charset="0"/>
              </a:rPr>
              <a:t>arr</a:t>
            </a:r>
            <a:r>
              <a:rPr lang="en-US" sz="2400" dirty="0">
                <a:latin typeface="Bahnschrift Light" panose="020B0502040204020203" pitchFamily="34" charset="0"/>
              </a:rPr>
              <a:t>, </a:t>
            </a:r>
            <a:r>
              <a:rPr lang="en-US" sz="2400" dirty="0">
                <a:latin typeface="Lucida Console" panose="020B0609040504020204" pitchFamily="49" charset="0"/>
              </a:rPr>
              <a:t>n</a:t>
            </a:r>
            <a:r>
              <a:rPr lang="en-US" sz="2400" dirty="0">
                <a:latin typeface="Bahnschrift Light" panose="020B0502040204020203" pitchFamily="34" charset="0"/>
              </a:rPr>
              <a:t>, </a:t>
            </a:r>
            <a:r>
              <a:rPr lang="en-US" sz="2400" dirty="0" err="1">
                <a:latin typeface="Lucida Console" panose="020B0609040504020204" pitchFamily="49" charset="0"/>
              </a:rPr>
              <a:t>i</a:t>
            </a:r>
            <a:r>
              <a:rPr lang="en-US" sz="2400" dirty="0">
                <a:latin typeface="Bahnschrift Light" panose="020B0502040204020203" pitchFamily="34" charset="0"/>
              </a:rPr>
              <a:t>, and </a:t>
            </a:r>
            <a:r>
              <a:rPr lang="en-US" sz="2400" dirty="0">
                <a:latin typeface="Lucida Console" panose="020B0609040504020204" pitchFamily="49" charset="0"/>
              </a:rPr>
              <a:t>j</a:t>
            </a:r>
            <a:r>
              <a:rPr lang="en-US" sz="2400" dirty="0">
                <a:latin typeface="Bahnschrift Light" panose="020B0502040204020203" pitchFamily="34" charset="0"/>
              </a:rPr>
              <a:t> “live” in process Q?</a:t>
            </a:r>
          </a:p>
          <a:p>
            <a:pPr>
              <a:lnSpc>
                <a:spcPct val="80000"/>
              </a:lnSpc>
            </a:pPr>
            <a:r>
              <a:rPr lang="en-US" sz="2400" dirty="0">
                <a:latin typeface="Bahnschrift Light" panose="020B0502040204020203" pitchFamily="34" charset="0"/>
              </a:rPr>
              <a:t>What is the layout for arrays?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15D9D27-F1C8-7BA2-A6F3-47FABA1E6F4E}"/>
              </a:ext>
            </a:extLst>
          </p:cNvPr>
          <p:cNvGrpSpPr/>
          <p:nvPr/>
        </p:nvGrpSpPr>
        <p:grpSpPr>
          <a:xfrm>
            <a:off x="9498801" y="5394537"/>
            <a:ext cx="1545387" cy="1463463"/>
            <a:chOff x="76460" y="4971532"/>
            <a:chExt cx="1545387" cy="1463463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3281161-456A-6BE2-4A6B-1A9F6C3CD9D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6460" y="4971532"/>
              <a:ext cx="794884" cy="1400330"/>
              <a:chOff x="6373318" y="1563197"/>
              <a:chExt cx="1408430" cy="2481198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BE3B1EE2-56FE-DD6E-28A4-201C025B44F2}"/>
                  </a:ext>
                </a:extLst>
              </p:cNvPr>
              <p:cNvSpPr/>
              <p:nvPr/>
            </p:nvSpPr>
            <p:spPr>
              <a:xfrm>
                <a:off x="6473707" y="1563197"/>
                <a:ext cx="1221217" cy="2481198"/>
              </a:xfrm>
              <a:prstGeom prst="rect">
                <a:avLst/>
              </a:prstGeom>
              <a:solidFill>
                <a:srgbClr val="B4F2FA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 b="1" dirty="0">
                  <a:ln w="31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19EFC1F-A875-8816-F305-3E70DC845142}"/>
                  </a:ext>
                </a:extLst>
              </p:cNvPr>
              <p:cNvSpPr txBox="1"/>
              <p:nvPr/>
            </p:nvSpPr>
            <p:spPr>
              <a:xfrm>
                <a:off x="6373318" y="2492842"/>
                <a:ext cx="1408430" cy="708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User-level process Q</a:t>
                </a: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B6651D49-9E95-D07F-8EB4-BC6142DF4575}"/>
                </a:ext>
              </a:extLst>
            </p:cNvPr>
            <p:cNvGrpSpPr/>
            <p:nvPr/>
          </p:nvGrpSpPr>
          <p:grpSpPr>
            <a:xfrm>
              <a:off x="857067" y="4971532"/>
              <a:ext cx="746720" cy="369332"/>
              <a:chOff x="857067" y="4971532"/>
              <a:chExt cx="746720" cy="369332"/>
            </a:xfrm>
          </p:grpSpPr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09AD24A7-5B55-59A8-91C8-C27BA43EB99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57067" y="5148807"/>
                <a:ext cx="382366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01A9C78-2321-C765-DB3A-D0EA7D5448B7}"/>
                  </a:ext>
                </a:extLst>
              </p:cNvPr>
              <p:cNvSpPr txBox="1"/>
              <p:nvPr/>
            </p:nvSpPr>
            <p:spPr>
              <a:xfrm>
                <a:off x="1181559" y="4971532"/>
                <a:ext cx="4222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?</a:t>
                </a: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6BE89A4-5454-A212-13E2-D55C08021EEF}"/>
                </a:ext>
              </a:extLst>
            </p:cNvPr>
            <p:cNvGrpSpPr/>
            <p:nvPr/>
          </p:nvGrpSpPr>
          <p:grpSpPr>
            <a:xfrm>
              <a:off x="871344" y="5252226"/>
              <a:ext cx="746720" cy="369332"/>
              <a:chOff x="857067" y="4971532"/>
              <a:chExt cx="746720" cy="369332"/>
            </a:xfrm>
          </p:grpSpPr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0F076E4A-7C03-4512-E7D9-FF97E71D4DA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57067" y="5148807"/>
                <a:ext cx="382366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5A18D04E-D6BA-7F31-47B7-94BE725BF84A}"/>
                  </a:ext>
                </a:extLst>
              </p:cNvPr>
              <p:cNvSpPr txBox="1"/>
              <p:nvPr/>
            </p:nvSpPr>
            <p:spPr>
              <a:xfrm>
                <a:off x="1181559" y="4971532"/>
                <a:ext cx="4222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?</a:t>
                </a: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AA41907E-C662-ABCA-73EB-4993F9900CF4}"/>
                </a:ext>
              </a:extLst>
            </p:cNvPr>
            <p:cNvGrpSpPr/>
            <p:nvPr/>
          </p:nvGrpSpPr>
          <p:grpSpPr>
            <a:xfrm>
              <a:off x="872045" y="5647511"/>
              <a:ext cx="746720" cy="369332"/>
              <a:chOff x="857067" y="4971532"/>
              <a:chExt cx="746720" cy="369332"/>
            </a:xfrm>
          </p:grpSpPr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A9EFB679-AD6B-FE94-7F5A-7F4E45A5F23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57067" y="5148807"/>
                <a:ext cx="382366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4BFF15C-E547-C581-6CE9-2A362FA1A84D}"/>
                  </a:ext>
                </a:extLst>
              </p:cNvPr>
              <p:cNvSpPr txBox="1"/>
              <p:nvPr/>
            </p:nvSpPr>
            <p:spPr>
              <a:xfrm>
                <a:off x="1181559" y="4971532"/>
                <a:ext cx="4222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?</a:t>
                </a: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71B9AAA2-F677-4BD0-B922-9D206338C348}"/>
                </a:ext>
              </a:extLst>
            </p:cNvPr>
            <p:cNvGrpSpPr/>
            <p:nvPr/>
          </p:nvGrpSpPr>
          <p:grpSpPr>
            <a:xfrm>
              <a:off x="875127" y="6065663"/>
              <a:ext cx="746720" cy="369332"/>
              <a:chOff x="857067" y="4971532"/>
              <a:chExt cx="746720" cy="369332"/>
            </a:xfrm>
          </p:grpSpPr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6D2E5751-3D1B-BCD8-5E9B-2E61724B273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57067" y="5148807"/>
                <a:ext cx="382366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C058466-88C4-E184-30FA-85FE2732F7B5}"/>
                  </a:ext>
                </a:extLst>
              </p:cNvPr>
              <p:cNvSpPr txBox="1"/>
              <p:nvPr/>
            </p:nvSpPr>
            <p:spPr>
              <a:xfrm>
                <a:off x="1181559" y="4971532"/>
                <a:ext cx="4222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?</a:t>
                </a:r>
              </a:p>
            </p:txBody>
          </p:sp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2F5FFB5-D3A0-9784-51A5-3CAF1BCC9DC7}"/>
              </a:ext>
            </a:extLst>
          </p:cNvPr>
          <p:cNvGrpSpPr/>
          <p:nvPr/>
        </p:nvGrpSpPr>
        <p:grpSpPr>
          <a:xfrm>
            <a:off x="8258367" y="4929753"/>
            <a:ext cx="2752441" cy="1509162"/>
            <a:chOff x="8436420" y="5369138"/>
            <a:chExt cx="2752441" cy="1509162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658D56C-C3C3-213E-CD80-17D569E5192A}"/>
                </a:ext>
              </a:extLst>
            </p:cNvPr>
            <p:cNvSpPr txBox="1"/>
            <p:nvPr/>
          </p:nvSpPr>
          <p:spPr>
            <a:xfrm>
              <a:off x="8436420" y="6010926"/>
              <a:ext cx="27524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atin typeface="Lucida Console" panose="020B0609040504020204" pitchFamily="49" charset="0"/>
                </a:rPr>
                <a:t>01100011</a:t>
              </a:r>
            </a:p>
          </p:txBody>
        </p:sp>
        <p:sp>
          <p:nvSpPr>
            <p:cNvPr id="50" name="Right Bracket 49">
              <a:extLst>
                <a:ext uri="{FF2B5EF4-FFF2-40B4-BE49-F238E27FC236}">
                  <a16:creationId xmlns:a16="http://schemas.microsoft.com/office/drawing/2014/main" id="{6F01EB60-102E-B0A3-B469-9F89456A979D}"/>
                </a:ext>
              </a:extLst>
            </p:cNvPr>
            <p:cNvSpPr/>
            <p:nvPr/>
          </p:nvSpPr>
          <p:spPr>
            <a:xfrm rot="5400000">
              <a:off x="9731064" y="5558628"/>
              <a:ext cx="162284" cy="1788751"/>
            </a:xfrm>
            <a:prstGeom prst="rightBracket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8F9C2DF2-77FC-887C-F22E-1BABC4F32FDE}"/>
                </a:ext>
              </a:extLst>
            </p:cNvPr>
            <p:cNvSpPr txBox="1"/>
            <p:nvPr/>
          </p:nvSpPr>
          <p:spPr>
            <a:xfrm>
              <a:off x="8988670" y="6508968"/>
              <a:ext cx="17741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Segoe UI" panose="020B0502040204020203" pitchFamily="34" charset="0"/>
                  <a:cs typeface="Segoe UI" panose="020B0502040204020203" pitchFamily="34" charset="0"/>
                </a:rPr>
                <a:t>8 bits = 1 byte</a:t>
              </a: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0798B85B-2E99-CF36-45C1-9228F91572C9}"/>
                </a:ext>
              </a:extLst>
            </p:cNvPr>
            <p:cNvCxnSpPr>
              <a:cxnSpLocks/>
            </p:cNvCxnSpPr>
            <p:nvPr/>
          </p:nvCxnSpPr>
          <p:spPr>
            <a:xfrm>
              <a:off x="10340158" y="5704340"/>
              <a:ext cx="0" cy="39937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DD0C1861-07C3-3914-3C9E-AF6BAA1D6A99}"/>
                </a:ext>
              </a:extLst>
            </p:cNvPr>
            <p:cNvSpPr txBox="1"/>
            <p:nvPr/>
          </p:nvSpPr>
          <p:spPr>
            <a:xfrm>
              <a:off x="9647910" y="5369138"/>
              <a:ext cx="13844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Segoe UI" panose="020B0502040204020203" pitchFamily="34" charset="0"/>
                  <a:cs typeface="Segoe UI" panose="020B0502040204020203" pitchFamily="34" charset="0"/>
                </a:rPr>
                <a:t>A single bit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80F76132-B918-AB2B-2F0A-2CE67A5B177A}"/>
              </a:ext>
            </a:extLst>
          </p:cNvPr>
          <p:cNvGrpSpPr/>
          <p:nvPr/>
        </p:nvGrpSpPr>
        <p:grpSpPr>
          <a:xfrm>
            <a:off x="7071499" y="5928314"/>
            <a:ext cx="1663068" cy="721007"/>
            <a:chOff x="7071499" y="5928314"/>
            <a:chExt cx="1663068" cy="721007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865FD172-DCBF-0D8C-25F6-238E4A9C2CB0}"/>
                </a:ext>
              </a:extLst>
            </p:cNvPr>
            <p:cNvGrpSpPr/>
            <p:nvPr/>
          </p:nvGrpSpPr>
          <p:grpSpPr>
            <a:xfrm>
              <a:off x="7405402" y="5928314"/>
              <a:ext cx="1329165" cy="322015"/>
              <a:chOff x="8091378" y="5878594"/>
              <a:chExt cx="1883692" cy="423460"/>
            </a:xfrm>
          </p:grpSpPr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6408AAD4-BB1E-3F1C-1DE3-4CA790B7A78B}"/>
                  </a:ext>
                </a:extLst>
              </p:cNvPr>
              <p:cNvGrpSpPr/>
              <p:nvPr/>
            </p:nvGrpSpPr>
            <p:grpSpPr>
              <a:xfrm>
                <a:off x="8091378" y="5878594"/>
                <a:ext cx="941846" cy="423460"/>
                <a:chOff x="8239940" y="5896312"/>
                <a:chExt cx="941846" cy="423460"/>
              </a:xfrm>
            </p:grpSpPr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83DAFEB8-371C-4647-5682-4446FFE2F3EC}"/>
                    </a:ext>
                  </a:extLst>
                </p:cNvPr>
                <p:cNvSpPr/>
                <p:nvPr/>
              </p:nvSpPr>
              <p:spPr>
                <a:xfrm>
                  <a:off x="8239940" y="5896312"/>
                  <a:ext cx="470923" cy="423460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>
                      <a:solidFill>
                        <a:schemeClr val="tx1"/>
                      </a:solidFill>
                    </a:rPr>
                    <a:t>1</a:t>
                  </a:r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389B8DC3-E095-B797-E809-709C2FDCDC78}"/>
                    </a:ext>
                  </a:extLst>
                </p:cNvPr>
                <p:cNvSpPr/>
                <p:nvPr/>
              </p:nvSpPr>
              <p:spPr>
                <a:xfrm>
                  <a:off x="8710863" y="5896312"/>
                  <a:ext cx="470923" cy="423460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>
                      <a:solidFill>
                        <a:schemeClr val="tx1"/>
                      </a:solidFill>
                    </a:rPr>
                    <a:t>2</a:t>
                  </a:r>
                </a:p>
              </p:txBody>
            </p:sp>
          </p:grp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442B80D0-71F2-3515-F8B7-EC5836F0443B}"/>
                  </a:ext>
                </a:extLst>
              </p:cNvPr>
              <p:cNvGrpSpPr/>
              <p:nvPr/>
            </p:nvGrpSpPr>
            <p:grpSpPr>
              <a:xfrm>
                <a:off x="9033224" y="5878594"/>
                <a:ext cx="941846" cy="423460"/>
                <a:chOff x="8239940" y="5896312"/>
                <a:chExt cx="941846" cy="423460"/>
              </a:xfrm>
            </p:grpSpPr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5928F8F0-322F-A2AE-BA37-E40B788CC2A9}"/>
                    </a:ext>
                  </a:extLst>
                </p:cNvPr>
                <p:cNvSpPr/>
                <p:nvPr/>
              </p:nvSpPr>
              <p:spPr>
                <a:xfrm>
                  <a:off x="8239940" y="5896312"/>
                  <a:ext cx="470923" cy="423460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>
                      <a:solidFill>
                        <a:schemeClr val="tx1"/>
                      </a:solidFill>
                    </a:rPr>
                    <a:t>3</a:t>
                  </a:r>
                </a:p>
              </p:txBody>
            </p:sp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51B3478C-CBA3-C20B-D92F-5F17033CE0C3}"/>
                    </a:ext>
                  </a:extLst>
                </p:cNvPr>
                <p:cNvSpPr/>
                <p:nvPr/>
              </p:nvSpPr>
              <p:spPr>
                <a:xfrm>
                  <a:off x="8710863" y="5896312"/>
                  <a:ext cx="470923" cy="423460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>
                      <a:solidFill>
                        <a:schemeClr val="tx1"/>
                      </a:solidFill>
                    </a:rPr>
                    <a:t>4</a:t>
                  </a:r>
                </a:p>
              </p:txBody>
            </p:sp>
          </p:grpSp>
        </p:grp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2AF60BF0-C7A8-1A40-C3A8-8A512DAF694F}"/>
                </a:ext>
              </a:extLst>
            </p:cNvPr>
            <p:cNvGrpSpPr/>
            <p:nvPr/>
          </p:nvGrpSpPr>
          <p:grpSpPr>
            <a:xfrm>
              <a:off x="7071499" y="6248094"/>
              <a:ext cx="505751" cy="401227"/>
              <a:chOff x="7071499" y="6248094"/>
              <a:chExt cx="505751" cy="401227"/>
            </a:xfrm>
          </p:grpSpPr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549B5038-0580-5530-BF91-AB229A32BCEA}"/>
                  </a:ext>
                </a:extLst>
              </p:cNvPr>
              <p:cNvSpPr txBox="1"/>
              <p:nvPr/>
            </p:nvSpPr>
            <p:spPr>
              <a:xfrm>
                <a:off x="7071499" y="6341544"/>
                <a:ext cx="50575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err="1">
                    <a:latin typeface="Lucida Console" panose="020B0609040504020204" pitchFamily="49" charset="0"/>
                  </a:rPr>
                  <a:t>arr</a:t>
                </a:r>
                <a:endParaRPr lang="en-US" sz="1400" dirty="0">
                  <a:latin typeface="Lucida Console" panose="020B0609040504020204" pitchFamily="49" charset="0"/>
                </a:endParaRPr>
              </a:p>
            </p:txBody>
          </p:sp>
          <p:cxnSp>
            <p:nvCxnSpPr>
              <p:cNvPr id="81" name="Straight Arrow Connector 80">
                <a:extLst>
                  <a:ext uri="{FF2B5EF4-FFF2-40B4-BE49-F238E27FC236}">
                    <a16:creationId xmlns:a16="http://schemas.microsoft.com/office/drawing/2014/main" id="{ABC9144E-79D0-B444-F984-9305D346CBA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24375" y="6248094"/>
                <a:ext cx="83300" cy="186901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4AD38C0A-BA0A-9A03-DCFB-822960FCF9FA}"/>
              </a:ext>
            </a:extLst>
          </p:cNvPr>
          <p:cNvGrpSpPr/>
          <p:nvPr/>
        </p:nvGrpSpPr>
        <p:grpSpPr>
          <a:xfrm>
            <a:off x="8734568" y="5920922"/>
            <a:ext cx="1675036" cy="725182"/>
            <a:chOff x="8734568" y="5920922"/>
            <a:chExt cx="1675036" cy="725182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DBAE97B0-0242-B056-9EE4-23C661070C45}"/>
                </a:ext>
              </a:extLst>
            </p:cNvPr>
            <p:cNvGrpSpPr/>
            <p:nvPr/>
          </p:nvGrpSpPr>
          <p:grpSpPr>
            <a:xfrm>
              <a:off x="9080439" y="5920922"/>
              <a:ext cx="1329165" cy="322015"/>
              <a:chOff x="8091378" y="5878594"/>
              <a:chExt cx="1883692" cy="423460"/>
            </a:xfrm>
          </p:grpSpPr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7891C7A2-E056-CF76-79AE-9F195E006EB0}"/>
                  </a:ext>
                </a:extLst>
              </p:cNvPr>
              <p:cNvGrpSpPr/>
              <p:nvPr/>
            </p:nvGrpSpPr>
            <p:grpSpPr>
              <a:xfrm>
                <a:off x="8091378" y="5878594"/>
                <a:ext cx="941846" cy="423460"/>
                <a:chOff x="8239940" y="5896312"/>
                <a:chExt cx="941846" cy="423460"/>
              </a:xfrm>
            </p:grpSpPr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3F8763A6-3B70-532B-54D9-6EA6B3D35A5B}"/>
                    </a:ext>
                  </a:extLst>
                </p:cNvPr>
                <p:cNvSpPr/>
                <p:nvPr/>
              </p:nvSpPr>
              <p:spPr>
                <a:xfrm>
                  <a:off x="8239940" y="5896312"/>
                  <a:ext cx="470923" cy="423460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>
                      <a:solidFill>
                        <a:schemeClr val="tx1"/>
                      </a:solidFill>
                    </a:rPr>
                    <a:t>0</a:t>
                  </a:r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9167EE43-8DAF-83C6-9098-3A21359170C7}"/>
                    </a:ext>
                  </a:extLst>
                </p:cNvPr>
                <p:cNvSpPr/>
                <p:nvPr/>
              </p:nvSpPr>
              <p:spPr>
                <a:xfrm>
                  <a:off x="8710863" y="5896312"/>
                  <a:ext cx="470923" cy="423460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>
                      <a:solidFill>
                        <a:schemeClr val="tx1"/>
                      </a:solidFill>
                    </a:rPr>
                    <a:t>1</a:t>
                  </a:r>
                </a:p>
              </p:txBody>
            </p:sp>
          </p:grp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35526F27-324A-D219-F244-743040A352BE}"/>
                  </a:ext>
                </a:extLst>
              </p:cNvPr>
              <p:cNvGrpSpPr/>
              <p:nvPr/>
            </p:nvGrpSpPr>
            <p:grpSpPr>
              <a:xfrm>
                <a:off x="9033224" y="5878594"/>
                <a:ext cx="941846" cy="423460"/>
                <a:chOff x="8239940" y="5896312"/>
                <a:chExt cx="941846" cy="423460"/>
              </a:xfrm>
            </p:grpSpPr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304E3729-0E95-7E6F-F5A5-9ADB0EBBB34E}"/>
                    </a:ext>
                  </a:extLst>
                </p:cNvPr>
                <p:cNvSpPr/>
                <p:nvPr/>
              </p:nvSpPr>
              <p:spPr>
                <a:xfrm>
                  <a:off x="8239940" y="5896312"/>
                  <a:ext cx="470923" cy="423460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>
                      <a:solidFill>
                        <a:schemeClr val="tx1"/>
                      </a:solidFill>
                    </a:rPr>
                    <a:t>2</a:t>
                  </a:r>
                </a:p>
              </p:txBody>
            </p:sp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409FD0C5-B47A-3B16-0B2E-403A91320D71}"/>
                    </a:ext>
                  </a:extLst>
                </p:cNvPr>
                <p:cNvSpPr/>
                <p:nvPr/>
              </p:nvSpPr>
              <p:spPr>
                <a:xfrm>
                  <a:off x="8710863" y="5896312"/>
                  <a:ext cx="470923" cy="423460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>
                      <a:solidFill>
                        <a:schemeClr val="tx1"/>
                      </a:solidFill>
                    </a:rPr>
                    <a:t>3</a:t>
                  </a:r>
                </a:p>
              </p:txBody>
            </p:sp>
          </p:grp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0A178B9A-AB6C-D5A2-A3B1-F4A2860B05E3}"/>
                </a:ext>
              </a:extLst>
            </p:cNvPr>
            <p:cNvGrpSpPr/>
            <p:nvPr/>
          </p:nvGrpSpPr>
          <p:grpSpPr>
            <a:xfrm>
              <a:off x="8734568" y="6244877"/>
              <a:ext cx="505751" cy="401227"/>
              <a:chOff x="7071499" y="6248094"/>
              <a:chExt cx="505751" cy="401227"/>
            </a:xfrm>
          </p:grpSpPr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FCD88FD3-7B47-C53D-9BAD-D7080C929663}"/>
                  </a:ext>
                </a:extLst>
              </p:cNvPr>
              <p:cNvSpPr txBox="1"/>
              <p:nvPr/>
            </p:nvSpPr>
            <p:spPr>
              <a:xfrm>
                <a:off x="7071499" y="6341544"/>
                <a:ext cx="50575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err="1">
                    <a:latin typeface="Lucida Console" panose="020B0609040504020204" pitchFamily="49" charset="0"/>
                  </a:rPr>
                  <a:t>arr</a:t>
                </a:r>
                <a:endParaRPr lang="en-US" sz="1400" dirty="0">
                  <a:latin typeface="Lucida Console" panose="020B0609040504020204" pitchFamily="49" charset="0"/>
                </a:endParaRPr>
              </a:p>
            </p:txBody>
          </p:sp>
          <p:cxnSp>
            <p:nvCxnSpPr>
              <p:cNvPr id="86" name="Straight Arrow Connector 85">
                <a:extLst>
                  <a:ext uri="{FF2B5EF4-FFF2-40B4-BE49-F238E27FC236}">
                    <a16:creationId xmlns:a16="http://schemas.microsoft.com/office/drawing/2014/main" id="{738D5DD0-3752-4580-992F-8AA176E526A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24375" y="6248094"/>
                <a:ext cx="83300" cy="186901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5782E607-CAE9-43A9-C4B7-28BAD8117887}"/>
              </a:ext>
            </a:extLst>
          </p:cNvPr>
          <p:cNvGrpSpPr/>
          <p:nvPr/>
        </p:nvGrpSpPr>
        <p:grpSpPr>
          <a:xfrm>
            <a:off x="10737305" y="5920923"/>
            <a:ext cx="1329165" cy="722374"/>
            <a:chOff x="10737305" y="5920923"/>
            <a:chExt cx="1329165" cy="722374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7BA6D21B-CEFD-04BA-315F-123DE8415169}"/>
                </a:ext>
              </a:extLst>
            </p:cNvPr>
            <p:cNvGrpSpPr/>
            <p:nvPr/>
          </p:nvGrpSpPr>
          <p:grpSpPr>
            <a:xfrm>
              <a:off x="10737305" y="5920923"/>
              <a:ext cx="1329165" cy="322015"/>
              <a:chOff x="8091378" y="5878594"/>
              <a:chExt cx="1883692" cy="423460"/>
            </a:xfrm>
          </p:grpSpPr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485A02ED-F5AB-A10C-6DEB-20727FEFA673}"/>
                  </a:ext>
                </a:extLst>
              </p:cNvPr>
              <p:cNvGrpSpPr/>
              <p:nvPr/>
            </p:nvGrpSpPr>
            <p:grpSpPr>
              <a:xfrm>
                <a:off x="8091378" y="5878594"/>
                <a:ext cx="941846" cy="423460"/>
                <a:chOff x="8239940" y="5896312"/>
                <a:chExt cx="941846" cy="423460"/>
              </a:xfrm>
            </p:grpSpPr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A50C659B-5AE1-C173-20BE-89BB73D743F5}"/>
                    </a:ext>
                  </a:extLst>
                </p:cNvPr>
                <p:cNvSpPr/>
                <p:nvPr/>
              </p:nvSpPr>
              <p:spPr>
                <a:xfrm>
                  <a:off x="8239940" y="5896312"/>
                  <a:ext cx="470923" cy="423460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>
                      <a:solidFill>
                        <a:schemeClr val="tx1"/>
                      </a:solidFill>
                    </a:rPr>
                    <a:t>-2</a:t>
                  </a:r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25F799D8-51CC-304E-74DF-8AC4F6220D6C}"/>
                    </a:ext>
                  </a:extLst>
                </p:cNvPr>
                <p:cNvSpPr/>
                <p:nvPr/>
              </p:nvSpPr>
              <p:spPr>
                <a:xfrm>
                  <a:off x="8710863" y="5896312"/>
                  <a:ext cx="470923" cy="423460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>
                      <a:solidFill>
                        <a:schemeClr val="tx1"/>
                      </a:solidFill>
                    </a:rPr>
                    <a:t>-1</a:t>
                  </a:r>
                </a:p>
              </p:txBody>
            </p:sp>
          </p:grp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54495F36-2767-7B10-6AE6-0FA23A251D55}"/>
                  </a:ext>
                </a:extLst>
              </p:cNvPr>
              <p:cNvGrpSpPr/>
              <p:nvPr/>
            </p:nvGrpSpPr>
            <p:grpSpPr>
              <a:xfrm>
                <a:off x="9033224" y="5878594"/>
                <a:ext cx="941846" cy="423460"/>
                <a:chOff x="8239940" y="5896312"/>
                <a:chExt cx="941846" cy="423460"/>
              </a:xfrm>
            </p:grpSpPr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BE2895B5-354E-641F-E368-8093C000716F}"/>
                    </a:ext>
                  </a:extLst>
                </p:cNvPr>
                <p:cNvSpPr/>
                <p:nvPr/>
              </p:nvSpPr>
              <p:spPr>
                <a:xfrm>
                  <a:off x="8239940" y="5896312"/>
                  <a:ext cx="470923" cy="423460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>
                      <a:solidFill>
                        <a:schemeClr val="tx1"/>
                      </a:solidFill>
                    </a:rPr>
                    <a:t>1</a:t>
                  </a:r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9ABC4335-278D-34FD-FA5A-F2216FE84773}"/>
                    </a:ext>
                  </a:extLst>
                </p:cNvPr>
                <p:cNvSpPr/>
                <p:nvPr/>
              </p:nvSpPr>
              <p:spPr>
                <a:xfrm>
                  <a:off x="8710863" y="5896312"/>
                  <a:ext cx="470923" cy="423460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>
                      <a:solidFill>
                        <a:schemeClr val="tx1"/>
                      </a:solidFill>
                    </a:rPr>
                    <a:t>2</a:t>
                  </a:r>
                </a:p>
              </p:txBody>
            </p:sp>
          </p:grp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6F14B5A3-F246-B75B-FC4E-4F5CA2C5B72C}"/>
                </a:ext>
              </a:extLst>
            </p:cNvPr>
            <p:cNvGrpSpPr/>
            <p:nvPr/>
          </p:nvGrpSpPr>
          <p:grpSpPr>
            <a:xfrm>
              <a:off x="11068138" y="6242070"/>
              <a:ext cx="505751" cy="401227"/>
              <a:chOff x="7071499" y="6248094"/>
              <a:chExt cx="505751" cy="401227"/>
            </a:xfrm>
          </p:grpSpPr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6E71BC12-7EA6-F1ED-9793-B5AAFDFF7AB3}"/>
                  </a:ext>
                </a:extLst>
              </p:cNvPr>
              <p:cNvSpPr txBox="1"/>
              <p:nvPr/>
            </p:nvSpPr>
            <p:spPr>
              <a:xfrm>
                <a:off x="7071499" y="6341544"/>
                <a:ext cx="50575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err="1">
                    <a:latin typeface="Lucida Console" panose="020B0609040504020204" pitchFamily="49" charset="0"/>
                  </a:rPr>
                  <a:t>arr</a:t>
                </a:r>
                <a:endParaRPr lang="en-US" sz="1400" dirty="0">
                  <a:latin typeface="Lucida Console" panose="020B0609040504020204" pitchFamily="49" charset="0"/>
                </a:endParaRPr>
              </a:p>
            </p:txBody>
          </p:sp>
          <p:cxnSp>
            <p:nvCxnSpPr>
              <p:cNvPr id="89" name="Straight Arrow Connector 88">
                <a:extLst>
                  <a:ext uri="{FF2B5EF4-FFF2-40B4-BE49-F238E27FC236}">
                    <a16:creationId xmlns:a16="http://schemas.microsoft.com/office/drawing/2014/main" id="{D4C51678-F8BF-7BFC-EBBC-9653FC812EB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24375" y="6248094"/>
                <a:ext cx="83300" cy="186901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7" name="Rectangle 96">
            <a:extLst>
              <a:ext uri="{FF2B5EF4-FFF2-40B4-BE49-F238E27FC236}">
                <a16:creationId xmlns:a16="http://schemas.microsoft.com/office/drawing/2014/main" id="{894C3E5F-6E2F-C1DC-D1EE-293B475CA9CF}"/>
              </a:ext>
            </a:extLst>
          </p:cNvPr>
          <p:cNvSpPr/>
          <p:nvPr/>
        </p:nvSpPr>
        <p:spPr>
          <a:xfrm>
            <a:off x="0" y="0"/>
            <a:ext cx="12192000" cy="4029608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993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4060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8F935F4-54FA-85B2-3B29-04E5B1C2598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834FF1A-8867-E471-7CF1-709F18E34A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1EBF5788-901A-1464-7EA6-014B1D9FD388}"/>
                </a:ext>
              </a:extLst>
            </p:cNvPr>
            <p:cNvCxnSpPr/>
            <p:nvPr/>
          </p:nvCxnSpPr>
          <p:spPr>
            <a:xfrm>
              <a:off x="0" y="6858000"/>
              <a:ext cx="12192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077CFA8-5593-A886-FEF1-F9A6B53078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99" y="2873831"/>
            <a:ext cx="12157901" cy="4204090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latin typeface="Bahnschrift Light" panose="020B0502040204020203" pitchFamily="34" charset="0"/>
              </a:rPr>
              <a:t>Logically speaking, a C++ program runs on an </a:t>
            </a:r>
            <a:r>
              <a:rPr lang="en-US" b="1" i="1" dirty="0">
                <a:latin typeface="Bahnschrift Light" panose="020B0502040204020203" pitchFamily="34" charset="0"/>
              </a:rPr>
              <a:t>abstract machine</a:t>
            </a:r>
            <a:r>
              <a:rPr lang="en-US" dirty="0">
                <a:latin typeface="Bahnschrift Light" panose="020B0502040204020203" pitchFamily="34" charset="0"/>
              </a:rPr>
              <a:t> that is defined by the C++ standard document</a:t>
            </a:r>
          </a:p>
          <a:p>
            <a:pPr lvl="1"/>
            <a:r>
              <a:rPr lang="en-US" dirty="0">
                <a:latin typeface="Bahnschrift Light" panose="020B0502040204020203" pitchFamily="34" charset="0"/>
              </a:rPr>
              <a:t>Defines a finite set of data types (e.g., </a:t>
            </a:r>
            <a:r>
              <a:rPr lang="en-US" dirty="0">
                <a:latin typeface="Lucida Console" panose="020B0609040504020204" pitchFamily="49" charset="0"/>
              </a:rPr>
              <a:t>signed char</a:t>
            </a:r>
            <a:r>
              <a:rPr lang="en-US" dirty="0">
                <a:latin typeface="Bahnschrift Light" panose="020B0502040204020203" pitchFamily="34" charset="0"/>
              </a:rPr>
              <a:t>, </a:t>
            </a:r>
            <a:r>
              <a:rPr lang="en-US" dirty="0">
                <a:latin typeface="Lucida Console" panose="020B0609040504020204" pitchFamily="49" charset="0"/>
              </a:rPr>
              <a:t>unsigned int</a:t>
            </a:r>
            <a:r>
              <a:rPr lang="en-US" dirty="0">
                <a:latin typeface="Bahnschrift Light" panose="020B0502040204020203" pitchFamily="34" charset="0"/>
              </a:rPr>
              <a:t>, </a:t>
            </a:r>
            <a:r>
              <a:rPr lang="en-US" dirty="0">
                <a:latin typeface="Lucida Console" panose="020B0609040504020204" pitchFamily="49" charset="0"/>
              </a:rPr>
              <a:t>bool</a:t>
            </a:r>
            <a:r>
              <a:rPr lang="en-US" dirty="0">
                <a:latin typeface="Bahnschrift Light" panose="020B0502040204020203" pitchFamily="34" charset="0"/>
              </a:rPr>
              <a:t>, </a:t>
            </a:r>
            <a:r>
              <a:rPr lang="en-US" dirty="0">
                <a:latin typeface="Lucida Console" panose="020B0609040504020204" pitchFamily="49" charset="0"/>
              </a:rPr>
              <a:t>float</a:t>
            </a:r>
            <a:r>
              <a:rPr lang="en-US" dirty="0">
                <a:latin typeface="Bahnschrift Light" panose="020B0502040204020203" pitchFamily="34" charset="0"/>
              </a:rPr>
              <a:t>) plus rules for aggregating those types (e.g., </a:t>
            </a:r>
            <a:r>
              <a:rPr lang="en-US" dirty="0">
                <a:latin typeface="Lucida Console" panose="020B0609040504020204" pitchFamily="49" charset="0"/>
              </a:rPr>
              <a:t>struct</a:t>
            </a:r>
            <a:r>
              <a:rPr lang="en-US" dirty="0">
                <a:latin typeface="Bahnschrift Light" panose="020B0502040204020203" pitchFamily="34" charset="0"/>
              </a:rPr>
              <a:t>, </a:t>
            </a:r>
            <a:r>
              <a:rPr lang="en-US" dirty="0">
                <a:latin typeface="Lucida Console" panose="020B0609040504020204" pitchFamily="49" charset="0"/>
              </a:rPr>
              <a:t>union</a:t>
            </a:r>
            <a:r>
              <a:rPr lang="en-US" dirty="0">
                <a:latin typeface="Bahnschrift Light" panose="020B0502040204020203" pitchFamily="34" charset="0"/>
              </a:rPr>
              <a:t>, </a:t>
            </a:r>
            <a:r>
              <a:rPr lang="en-US" dirty="0">
                <a:latin typeface="Lucida Console" panose="020B0609040504020204" pitchFamily="49" charset="0"/>
              </a:rPr>
              <a:t>class</a:t>
            </a:r>
            <a:r>
              <a:rPr lang="en-US" dirty="0">
                <a:latin typeface="Bahnschrift Light" panose="020B0502040204020203" pitchFamily="34" charset="0"/>
              </a:rPr>
              <a:t>)</a:t>
            </a:r>
          </a:p>
          <a:p>
            <a:pPr lvl="1"/>
            <a:r>
              <a:rPr lang="en-US" dirty="0">
                <a:latin typeface="Bahnschrift Light" panose="020B0502040204020203" pitchFamily="34" charset="0"/>
              </a:rPr>
              <a:t>Provides operations for data manipulation (e.g., </a:t>
            </a:r>
            <a:r>
              <a:rPr lang="en-US" dirty="0">
                <a:latin typeface="Lucida Console" panose="020B0609040504020204" pitchFamily="49" charset="0"/>
              </a:rPr>
              <a:t>+</a:t>
            </a:r>
            <a:r>
              <a:rPr lang="en-US" dirty="0">
                <a:latin typeface="Bahnschrift Light" panose="020B0502040204020203" pitchFamily="34" charset="0"/>
              </a:rPr>
              <a:t>,</a:t>
            </a:r>
            <a:r>
              <a:rPr lang="en-US" dirty="0">
                <a:latin typeface="Lucida Console" panose="020B0609040504020204" pitchFamily="49" charset="0"/>
              </a:rPr>
              <a:t>-</a:t>
            </a:r>
            <a:r>
              <a:rPr lang="en-US" dirty="0">
                <a:latin typeface="Bahnschrift Light" panose="020B0502040204020203" pitchFamily="34" charset="0"/>
              </a:rPr>
              <a:t>,</a:t>
            </a:r>
            <a:r>
              <a:rPr lang="en-US" dirty="0">
                <a:latin typeface="Lucida Console" panose="020B0609040504020204" pitchFamily="49" charset="0"/>
              </a:rPr>
              <a:t>&lt;&lt;,[]</a:t>
            </a:r>
            <a:r>
              <a:rPr lang="en-US" dirty="0">
                <a:latin typeface="Bahnschrift Light" panose="020B0502040204020203" pitchFamily="34" charset="0"/>
              </a:rPr>
              <a:t>) and control flow (e.g., </a:t>
            </a:r>
            <a:r>
              <a:rPr lang="en-US" dirty="0">
                <a:latin typeface="Lucida Console" panose="020B0609040504020204" pitchFamily="49" charset="0"/>
              </a:rPr>
              <a:t>if-else</a:t>
            </a:r>
            <a:r>
              <a:rPr lang="en-US" dirty="0">
                <a:latin typeface="Bahnschrift Light" panose="020B0502040204020203" pitchFamily="34" charset="0"/>
              </a:rPr>
              <a:t>, </a:t>
            </a:r>
            <a:r>
              <a:rPr lang="en-US" dirty="0">
                <a:latin typeface="Lucida Console" panose="020B0609040504020204" pitchFamily="49" charset="0"/>
              </a:rPr>
              <a:t>for</a:t>
            </a:r>
            <a:r>
              <a:rPr lang="en-US" dirty="0">
                <a:latin typeface="Bahnschrift Light" panose="020B0502040204020203" pitchFamily="34" charset="0"/>
              </a:rPr>
              <a:t>)</a:t>
            </a:r>
          </a:p>
          <a:p>
            <a:pPr lvl="1"/>
            <a:r>
              <a:rPr lang="en-US" dirty="0">
                <a:latin typeface="Bahnschrift Light" panose="020B0502040204020203" pitchFamily="34" charset="0"/>
              </a:rPr>
              <a:t>Defines a storage model for variables (e.g., stack variables vs. heap variables vs. global variables)</a:t>
            </a:r>
          </a:p>
          <a:p>
            <a:r>
              <a:rPr lang="en-US" dirty="0">
                <a:latin typeface="Bahnschrift Light" panose="020B0502040204020203" pitchFamily="34" charset="0"/>
              </a:rPr>
              <a:t>Practically speaking, a C++ program runs on </a:t>
            </a:r>
            <a:r>
              <a:rPr lang="en-US" b="1" i="1" dirty="0">
                <a:latin typeface="Bahnschrift Light" panose="020B0502040204020203" pitchFamily="34" charset="0"/>
              </a:rPr>
              <a:t>real hardware</a:t>
            </a:r>
            <a:r>
              <a:rPr lang="en-US" dirty="0">
                <a:latin typeface="Bahnschrift Light" panose="020B0502040204020203" pitchFamily="34" charset="0"/>
              </a:rPr>
              <a:t> (e.g., an x86 CPU or ARM CPU) with the </a:t>
            </a:r>
            <a:r>
              <a:rPr lang="en-US" b="1" i="1" dirty="0">
                <a:latin typeface="Bahnschrift Light" panose="020B0502040204020203" pitchFamily="34" charset="0"/>
              </a:rPr>
              <a:t>compiler</a:t>
            </a:r>
            <a:r>
              <a:rPr lang="en-US" dirty="0">
                <a:latin typeface="Bahnschrift Light" panose="020B0502040204020203" pitchFamily="34" charset="0"/>
              </a:rPr>
              <a:t> translating the program’s operations on the abstract machine to operations on a real CPU</a:t>
            </a:r>
          </a:p>
          <a:p>
            <a:pPr lvl="1"/>
            <a:r>
              <a:rPr lang="en-US" dirty="0">
                <a:latin typeface="Bahnschrift Light" panose="020B0502040204020203" pitchFamily="34" charset="0"/>
              </a:rPr>
              <a:t>The standard allows some aspects of the abstract machine to be </a:t>
            </a:r>
            <a:r>
              <a:rPr lang="en-US" b="1" i="1" dirty="0">
                <a:latin typeface="Bahnschrift Light" panose="020B0502040204020203" pitchFamily="34" charset="0"/>
              </a:rPr>
              <a:t>implementation-defined</a:t>
            </a:r>
            <a:r>
              <a:rPr lang="en-US" dirty="0">
                <a:latin typeface="Bahnschrift Light" panose="020B0502040204020203" pitchFamily="34" charset="0"/>
              </a:rPr>
              <a:t>, e.g., the number of bytes in an </a:t>
            </a:r>
            <a:r>
              <a:rPr lang="en-US" dirty="0">
                <a:latin typeface="Lucida Console" panose="020B0609040504020204" pitchFamily="49" charset="0"/>
              </a:rPr>
              <a:t>int</a:t>
            </a:r>
            <a:r>
              <a:rPr lang="en-US" dirty="0">
                <a:latin typeface="Bahnschrift Light" panose="020B0502040204020203" pitchFamily="34" charset="0"/>
              </a:rPr>
              <a:t> can vary by CPU</a:t>
            </a:r>
          </a:p>
          <a:p>
            <a:pPr lvl="1"/>
            <a:r>
              <a:rPr lang="en-US" dirty="0">
                <a:latin typeface="Bahnschrift Light" panose="020B0502040204020203" pitchFamily="34" charset="0"/>
              </a:rPr>
              <a:t>The standard also explains that a non-well-formed program may issue operations to the abstract machine that cause </a:t>
            </a:r>
            <a:r>
              <a:rPr lang="en-US" b="1" i="1" dirty="0">
                <a:latin typeface="Bahnschrift Light" panose="020B0502040204020203" pitchFamily="34" charset="0"/>
              </a:rPr>
              <a:t>undefined behavior</a:t>
            </a:r>
            <a:r>
              <a:rPr lang="en-US" dirty="0">
                <a:latin typeface="Bahnschrift Light" panose="020B0502040204020203" pitchFamily="34" charset="0"/>
              </a:rPr>
              <a:t>, e.g., accessing the sixth element of a three-element array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B1F309-79BE-8C29-8CEF-7F32E24E1179}"/>
              </a:ext>
            </a:extLst>
          </p:cNvPr>
          <p:cNvSpPr txBox="1"/>
          <p:nvPr/>
        </p:nvSpPr>
        <p:spPr>
          <a:xfrm>
            <a:off x="3495551" y="3093996"/>
            <a:ext cx="6643870" cy="461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Bahnschrift Light" panose="020B0502040204020203" pitchFamily="34" charset="0"/>
              </a:rPr>
              <a:t>; among other things, the abstract machine . . .</a:t>
            </a:r>
          </a:p>
        </p:txBody>
      </p:sp>
    </p:spTree>
    <p:extLst>
      <p:ext uri="{BB962C8B-B14F-4D97-AF65-F5344CB8AC3E}">
        <p14:creationId xmlns:p14="http://schemas.microsoft.com/office/powerpoint/2010/main" val="1426582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5893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8F5A642-9F6F-C90F-74EC-C7E65630C1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43" r="13609" b="2505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39479EC-B364-A1ED-78CF-D762DA7F4BBC}"/>
              </a:ext>
            </a:extLst>
          </p:cNvPr>
          <p:cNvCxnSpPr/>
          <p:nvPr/>
        </p:nvCxnSpPr>
        <p:spPr>
          <a:xfrm>
            <a:off x="1171884" y="1943100"/>
            <a:ext cx="701250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4158971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FC709A1-F1EA-47F1-AC15-13C4C5C1FC3D}"/>
              </a:ext>
            </a:extLst>
          </p:cNvPr>
          <p:cNvSpPr/>
          <p:nvPr/>
        </p:nvSpPr>
        <p:spPr>
          <a:xfrm>
            <a:off x="0" y="1812259"/>
            <a:ext cx="7187878" cy="1046687"/>
          </a:xfrm>
          <a:prstGeom prst="rect">
            <a:avLst/>
          </a:prstGeom>
          <a:solidFill>
            <a:srgbClr val="B4F2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5CD754-8DAD-F5D0-68AB-1BF969DB0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23" y="41032"/>
            <a:ext cx="7106855" cy="792345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Bahnschrift SemiBold" panose="020B0502040204020203" pitchFamily="34" charset="0"/>
              </a:rPr>
              <a:t>Schedule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1B029-225E-8F6E-9AE7-9D90FD281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745" y="879678"/>
            <a:ext cx="7338350" cy="6198243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latin typeface="Bahnschrift Light" panose="020B0502040204020203" pitchFamily="34" charset="0"/>
              </a:rPr>
              <a:t>Weeks 1—4: A Glimpse of the Power</a:t>
            </a:r>
          </a:p>
          <a:p>
            <a:pPr lvl="1"/>
            <a:r>
              <a:rPr lang="en-US" dirty="0">
                <a:latin typeface="Bahnschrift Light" panose="020B0502040204020203" pitchFamily="34" charset="0"/>
              </a:rPr>
              <a:t>Overview: OSes, user-level programs, hardware</a:t>
            </a:r>
          </a:p>
          <a:p>
            <a:pPr lvl="1"/>
            <a:r>
              <a:rPr lang="en-US" dirty="0">
                <a:latin typeface="Bahnschrift Light" panose="020B0502040204020203" pitchFamily="34" charset="0"/>
              </a:rPr>
              <a:t>C++: Abstractions, toolchains, debugging</a:t>
            </a:r>
          </a:p>
          <a:p>
            <a:r>
              <a:rPr lang="en-US" dirty="0">
                <a:latin typeface="Bahnschrift Light" panose="020B0502040204020203" pitchFamily="34" charset="0"/>
              </a:rPr>
              <a:t>Week 5: CPUs</a:t>
            </a:r>
          </a:p>
          <a:p>
            <a:pPr lvl="1"/>
            <a:r>
              <a:rPr lang="en-US" dirty="0">
                <a:latin typeface="Bahnschrift Light" panose="020B0502040204020203" pitchFamily="34" charset="0"/>
              </a:rPr>
              <a:t>Architecture: CPU design</a:t>
            </a:r>
          </a:p>
          <a:p>
            <a:pPr lvl="1"/>
            <a:r>
              <a:rPr lang="en-US" dirty="0">
                <a:latin typeface="Bahnschrift Light" panose="020B0502040204020203" pitchFamily="34" charset="0"/>
              </a:rPr>
              <a:t>Programming: Assembly instructions</a:t>
            </a:r>
          </a:p>
          <a:p>
            <a:r>
              <a:rPr lang="en-US" dirty="0">
                <a:latin typeface="Bahnschrift Light" panose="020B0502040204020203" pitchFamily="34" charset="0"/>
              </a:rPr>
              <a:t>Weeks 6—7: Kernels</a:t>
            </a:r>
          </a:p>
          <a:p>
            <a:pPr lvl="1"/>
            <a:r>
              <a:rPr lang="en-US" dirty="0">
                <a:latin typeface="Bahnschrift Light" panose="020B0502040204020203" pitchFamily="34" charset="0"/>
              </a:rPr>
              <a:t>Abstractions: Processes, virtual memory, </a:t>
            </a:r>
            <a:r>
              <a:rPr lang="en-US" dirty="0" err="1">
                <a:latin typeface="Bahnschrift Light" panose="020B0502040204020203" pitchFamily="34" charset="0"/>
              </a:rPr>
              <a:t>syscalls</a:t>
            </a:r>
            <a:endParaRPr lang="en-US" dirty="0">
              <a:latin typeface="Bahnschrift Light" panose="020B0502040204020203" pitchFamily="34" charset="0"/>
            </a:endParaRPr>
          </a:p>
          <a:p>
            <a:pPr lvl="1"/>
            <a:r>
              <a:rPr lang="en-US" dirty="0">
                <a:latin typeface="Bahnschrift Light" panose="020B0502040204020203" pitchFamily="34" charset="0"/>
              </a:rPr>
              <a:t>Hardware support: MMUs, interrupts, exceptions</a:t>
            </a:r>
          </a:p>
          <a:p>
            <a:r>
              <a:rPr lang="en-US" dirty="0">
                <a:latin typeface="Bahnschrift Light" panose="020B0502040204020203" pitchFamily="34" charset="0"/>
              </a:rPr>
              <a:t>Weeks 8—9: Storage</a:t>
            </a:r>
          </a:p>
          <a:p>
            <a:pPr lvl="1"/>
            <a:r>
              <a:rPr lang="en-US" dirty="0">
                <a:latin typeface="Bahnschrift Light" panose="020B0502040204020203" pitchFamily="34" charset="0"/>
              </a:rPr>
              <a:t>OS abstractions: File descriptors, </a:t>
            </a:r>
            <a:r>
              <a:rPr lang="en-US" dirty="0" err="1">
                <a:latin typeface="Bahnschrift Light" panose="020B0502040204020203" pitchFamily="34" charset="0"/>
              </a:rPr>
              <a:t>syscalls</a:t>
            </a:r>
            <a:endParaRPr lang="en-US" dirty="0">
              <a:latin typeface="Bahnschrift Light" panose="020B0502040204020203" pitchFamily="34" charset="0"/>
            </a:endParaRPr>
          </a:p>
          <a:p>
            <a:pPr lvl="1"/>
            <a:r>
              <a:rPr lang="en-US" dirty="0">
                <a:latin typeface="Bahnschrift Light" panose="020B0502040204020203" pitchFamily="34" charset="0"/>
              </a:rPr>
              <a:t>Optimizations: Caching, prefetching</a:t>
            </a:r>
          </a:p>
          <a:p>
            <a:r>
              <a:rPr lang="en-US" dirty="0">
                <a:latin typeface="Bahnschrift Light" panose="020B0502040204020203" pitchFamily="34" charset="0"/>
              </a:rPr>
              <a:t>Weeks 10—11: Processes</a:t>
            </a:r>
          </a:p>
          <a:p>
            <a:pPr lvl="1"/>
            <a:r>
              <a:rPr lang="en-US" dirty="0">
                <a:latin typeface="Bahnschrift Light" panose="020B0502040204020203" pitchFamily="34" charset="0"/>
              </a:rPr>
              <a:t>Management: </a:t>
            </a:r>
            <a:r>
              <a:rPr lang="en-US" dirty="0">
                <a:latin typeface="Lucida Console" panose="020B0609040504020204" pitchFamily="49" charset="0"/>
              </a:rPr>
              <a:t>fork()</a:t>
            </a:r>
            <a:r>
              <a:rPr lang="en-US" dirty="0">
                <a:latin typeface="Bahnschrift Light" panose="020B0502040204020203" pitchFamily="34" charset="0"/>
              </a:rPr>
              <a:t>, </a:t>
            </a:r>
            <a:r>
              <a:rPr lang="en-US" dirty="0">
                <a:latin typeface="Lucida Console" panose="020B0609040504020204" pitchFamily="49" charset="0"/>
              </a:rPr>
              <a:t>exec()</a:t>
            </a:r>
            <a:r>
              <a:rPr lang="en-US" dirty="0">
                <a:latin typeface="Bahnschrift Light" panose="020B0502040204020203" pitchFamily="34" charset="0"/>
              </a:rPr>
              <a:t>, </a:t>
            </a:r>
            <a:r>
              <a:rPr lang="en-US" dirty="0" err="1">
                <a:latin typeface="Lucida Console" panose="020B0609040504020204" pitchFamily="49" charset="0"/>
              </a:rPr>
              <a:t>waitpid</a:t>
            </a:r>
            <a:r>
              <a:rPr lang="en-US" dirty="0">
                <a:latin typeface="Lucida Console" panose="020B0609040504020204" pitchFamily="49" charset="0"/>
              </a:rPr>
              <a:t>()</a:t>
            </a:r>
          </a:p>
          <a:p>
            <a:pPr lvl="1"/>
            <a:r>
              <a:rPr lang="en-US" dirty="0">
                <a:latin typeface="Bahnschrift Light" panose="020B0502040204020203" pitchFamily="34" charset="0"/>
              </a:rPr>
              <a:t>Communication: File descriptors, signals</a:t>
            </a:r>
          </a:p>
          <a:p>
            <a:r>
              <a:rPr lang="en-US" dirty="0">
                <a:latin typeface="Bahnschrift Light" panose="020B0502040204020203" pitchFamily="34" charset="0"/>
              </a:rPr>
              <a:t>Weeks 12—14: Synchronization</a:t>
            </a:r>
          </a:p>
          <a:p>
            <a:pPr lvl="1"/>
            <a:r>
              <a:rPr lang="en-US" dirty="0">
                <a:latin typeface="Bahnschrift Light" panose="020B0502040204020203" pitchFamily="34" charset="0"/>
              </a:rPr>
              <a:t>Performance: Parallelism</a:t>
            </a:r>
          </a:p>
          <a:p>
            <a:pPr lvl="1"/>
            <a:r>
              <a:rPr lang="en-US" dirty="0">
                <a:latin typeface="Bahnschrift Light" panose="020B0502040204020203" pitchFamily="34" charset="0"/>
              </a:rPr>
              <a:t>Correctness: Synchronization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676D567-4DAE-1112-F27E-4249CBC120B6}"/>
              </a:ext>
            </a:extLst>
          </p:cNvPr>
          <p:cNvSpPr/>
          <p:nvPr/>
        </p:nvSpPr>
        <p:spPr>
          <a:xfrm>
            <a:off x="0" y="2858946"/>
            <a:ext cx="7155585" cy="41090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E00D676-3907-F3AC-01B2-DF8D82A5B88E}"/>
              </a:ext>
            </a:extLst>
          </p:cNvPr>
          <p:cNvSpPr txBox="1"/>
          <p:nvPr/>
        </p:nvSpPr>
        <p:spPr>
          <a:xfrm>
            <a:off x="802216" y="2875781"/>
            <a:ext cx="3592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A (simplified!) view of an x86 CPU and RAM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6DAB4AD-3BB8-4EB1-5A5A-4B3D33042702}"/>
              </a:ext>
            </a:extLst>
          </p:cNvPr>
          <p:cNvGrpSpPr/>
          <p:nvPr/>
        </p:nvGrpSpPr>
        <p:grpSpPr>
          <a:xfrm>
            <a:off x="1642151" y="5235289"/>
            <a:ext cx="1223067" cy="1123445"/>
            <a:chOff x="1930625" y="5004712"/>
            <a:chExt cx="1223067" cy="1123445"/>
          </a:xfrm>
        </p:grpSpPr>
        <p:sp>
          <p:nvSpPr>
            <p:cNvPr id="59" name="Arrow: Chevron 58">
              <a:extLst>
                <a:ext uri="{FF2B5EF4-FFF2-40B4-BE49-F238E27FC236}">
                  <a16:creationId xmlns:a16="http://schemas.microsoft.com/office/drawing/2014/main" id="{63769F18-A49E-BE2C-E6EA-2D69CACA717A}"/>
                </a:ext>
              </a:extLst>
            </p:cNvPr>
            <p:cNvSpPr/>
            <p:nvPr/>
          </p:nvSpPr>
          <p:spPr>
            <a:xfrm rot="5400000">
              <a:off x="1973209" y="5050041"/>
              <a:ext cx="1123445" cy="1032788"/>
            </a:xfrm>
            <a:prstGeom prst="chevron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67773B45-2F19-FB6A-57BA-5366C6B0A4AB}"/>
                </a:ext>
              </a:extLst>
            </p:cNvPr>
            <p:cNvSpPr txBox="1"/>
            <p:nvPr/>
          </p:nvSpPr>
          <p:spPr>
            <a:xfrm>
              <a:off x="1930625" y="5499968"/>
              <a:ext cx="1223067" cy="330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50" b="1" dirty="0">
                  <a:latin typeface="Segoe UI" panose="020B0502040204020203" pitchFamily="34" charset="0"/>
                  <a:cs typeface="Segoe UI" panose="020B0502040204020203" pitchFamily="34" charset="0"/>
                </a:rPr>
                <a:t>ALU</a:t>
              </a: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9CED2C52-123F-F304-7F0C-A79EE71B0DC0}"/>
              </a:ext>
            </a:extLst>
          </p:cNvPr>
          <p:cNvSpPr txBox="1"/>
          <p:nvPr/>
        </p:nvSpPr>
        <p:spPr>
          <a:xfrm>
            <a:off x="1637316" y="3498177"/>
            <a:ext cx="12230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50" b="1" dirty="0">
                <a:latin typeface="Segoe UI" panose="020B0502040204020203" pitchFamily="34" charset="0"/>
                <a:cs typeface="Segoe UI" panose="020B0502040204020203" pitchFamily="34" charset="0"/>
              </a:rPr>
              <a:t>Registers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81E3FA9-94EF-8449-6A16-AB6398E1D0FB}"/>
              </a:ext>
            </a:extLst>
          </p:cNvPr>
          <p:cNvSpPr txBox="1"/>
          <p:nvPr/>
        </p:nvSpPr>
        <p:spPr>
          <a:xfrm>
            <a:off x="1370605" y="3871129"/>
            <a:ext cx="772711" cy="338554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EF58546-7344-82E0-A071-0A8E7F584D7B}"/>
              </a:ext>
            </a:extLst>
          </p:cNvPr>
          <p:cNvSpPr txBox="1"/>
          <p:nvPr/>
        </p:nvSpPr>
        <p:spPr>
          <a:xfrm>
            <a:off x="676030" y="3843240"/>
            <a:ext cx="772712" cy="330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50" b="1" dirty="0">
                <a:latin typeface="Lucida Console" panose="020B0609040504020204" pitchFamily="49" charset="0"/>
                <a:cs typeface="Segoe UI" panose="020B0502040204020203" pitchFamily="34" charset="0"/>
              </a:rPr>
              <a:t>%</a:t>
            </a:r>
            <a:r>
              <a:rPr lang="en-US" sz="1550" b="1" dirty="0" err="1">
                <a:latin typeface="Lucida Console" panose="020B0609040504020204" pitchFamily="49" charset="0"/>
                <a:cs typeface="Segoe UI" panose="020B0502040204020203" pitchFamily="34" charset="0"/>
              </a:rPr>
              <a:t>rax</a:t>
            </a:r>
            <a:endParaRPr lang="en-US" sz="1550" b="1" dirty="0">
              <a:latin typeface="Lucida Console" panose="020B0609040504020204" pitchFamily="49" charset="0"/>
              <a:cs typeface="Segoe UI" panose="020B0502040204020203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D864A46-7786-8593-FE24-9819FD7C9835}"/>
              </a:ext>
            </a:extLst>
          </p:cNvPr>
          <p:cNvSpPr txBox="1"/>
          <p:nvPr/>
        </p:nvSpPr>
        <p:spPr>
          <a:xfrm>
            <a:off x="2362756" y="3871507"/>
            <a:ext cx="772711" cy="338554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49731C9-BB39-D685-990A-F43C813ECE3C}"/>
              </a:ext>
            </a:extLst>
          </p:cNvPr>
          <p:cNvSpPr txBox="1"/>
          <p:nvPr/>
        </p:nvSpPr>
        <p:spPr>
          <a:xfrm>
            <a:off x="3071750" y="3866843"/>
            <a:ext cx="772712" cy="330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50" b="1" dirty="0">
                <a:latin typeface="Lucida Console" panose="020B0609040504020204" pitchFamily="49" charset="0"/>
                <a:cs typeface="Segoe UI" panose="020B0502040204020203" pitchFamily="34" charset="0"/>
              </a:rPr>
              <a:t>%</a:t>
            </a:r>
            <a:r>
              <a:rPr lang="en-US" sz="1550" b="1" dirty="0" err="1">
                <a:latin typeface="Lucida Console" panose="020B0609040504020204" pitchFamily="49" charset="0"/>
                <a:cs typeface="Segoe UI" panose="020B0502040204020203" pitchFamily="34" charset="0"/>
              </a:rPr>
              <a:t>rbx</a:t>
            </a:r>
            <a:endParaRPr lang="en-US" sz="1550" b="1" dirty="0">
              <a:latin typeface="Lucida Console" panose="020B0609040504020204" pitchFamily="49" charset="0"/>
              <a:cs typeface="Segoe UI" panose="020B0502040204020203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396F4E1-9AD9-8300-9CE0-3CE3B1FC5D6C}"/>
              </a:ext>
            </a:extLst>
          </p:cNvPr>
          <p:cNvSpPr txBox="1"/>
          <p:nvPr/>
        </p:nvSpPr>
        <p:spPr>
          <a:xfrm>
            <a:off x="1318573" y="4266005"/>
            <a:ext cx="772711" cy="33855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3F5CEA38-E37A-E79F-4A45-25117F7E617A}"/>
              </a:ext>
            </a:extLst>
          </p:cNvPr>
          <p:cNvSpPr txBox="1"/>
          <p:nvPr/>
        </p:nvSpPr>
        <p:spPr>
          <a:xfrm>
            <a:off x="623998" y="4238116"/>
            <a:ext cx="772712" cy="330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50" b="1" dirty="0">
                <a:latin typeface="Lucida Console" panose="020B0609040504020204" pitchFamily="49" charset="0"/>
                <a:cs typeface="Segoe UI" panose="020B0502040204020203" pitchFamily="34" charset="0"/>
              </a:rPr>
              <a:t>%</a:t>
            </a:r>
            <a:r>
              <a:rPr lang="en-US" sz="1550" b="1" dirty="0" err="1">
                <a:latin typeface="Lucida Console" panose="020B0609040504020204" pitchFamily="49" charset="0"/>
                <a:cs typeface="Segoe UI" panose="020B0502040204020203" pitchFamily="34" charset="0"/>
              </a:rPr>
              <a:t>rcx</a:t>
            </a:r>
            <a:endParaRPr lang="en-US" sz="1550" b="1" dirty="0">
              <a:latin typeface="Lucida Console" panose="020B0609040504020204" pitchFamily="49" charset="0"/>
              <a:cs typeface="Segoe UI" panose="020B0502040204020203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3DF50D74-04A4-C263-2015-1DEEB9B82CBC}"/>
              </a:ext>
            </a:extLst>
          </p:cNvPr>
          <p:cNvSpPr txBox="1"/>
          <p:nvPr/>
        </p:nvSpPr>
        <p:spPr>
          <a:xfrm>
            <a:off x="2416806" y="4268024"/>
            <a:ext cx="772711" cy="33855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67573527-1ABD-E93B-B7A7-4F916643823F}"/>
              </a:ext>
            </a:extLst>
          </p:cNvPr>
          <p:cNvSpPr txBox="1"/>
          <p:nvPr/>
        </p:nvSpPr>
        <p:spPr>
          <a:xfrm>
            <a:off x="3125800" y="4263360"/>
            <a:ext cx="772712" cy="330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50" b="1" dirty="0">
                <a:latin typeface="Lucida Console" panose="020B0609040504020204" pitchFamily="49" charset="0"/>
                <a:cs typeface="Segoe UI" panose="020B0502040204020203" pitchFamily="34" charset="0"/>
              </a:rPr>
              <a:t>%</a:t>
            </a:r>
            <a:r>
              <a:rPr lang="en-US" sz="1550" b="1" dirty="0" err="1">
                <a:latin typeface="Lucida Console" panose="020B0609040504020204" pitchFamily="49" charset="0"/>
                <a:cs typeface="Segoe UI" panose="020B0502040204020203" pitchFamily="34" charset="0"/>
              </a:rPr>
              <a:t>rdx</a:t>
            </a:r>
            <a:endParaRPr lang="en-US" sz="1550" b="1" dirty="0">
              <a:latin typeface="Lucida Console" panose="020B0609040504020204" pitchFamily="49" charset="0"/>
              <a:cs typeface="Segoe UI" panose="020B0502040204020203" pitchFamily="34" charset="0"/>
            </a:endParaRPr>
          </a:p>
        </p:txBody>
      </p:sp>
      <p:cxnSp>
        <p:nvCxnSpPr>
          <p:cNvPr id="79" name="Connector: Elbow 78">
            <a:extLst>
              <a:ext uri="{FF2B5EF4-FFF2-40B4-BE49-F238E27FC236}">
                <a16:creationId xmlns:a16="http://schemas.microsoft.com/office/drawing/2014/main" id="{AC2F7C66-8624-5DDF-2611-A2531DEA8188}"/>
              </a:ext>
            </a:extLst>
          </p:cNvPr>
          <p:cNvCxnSpPr>
            <a:cxnSpLocks/>
            <a:stCxn id="73" idx="2"/>
          </p:cNvCxnSpPr>
          <p:nvPr/>
        </p:nvCxnSpPr>
        <p:spPr>
          <a:xfrm rot="16200000" flipH="1">
            <a:off x="1393619" y="4915869"/>
            <a:ext cx="957574" cy="334954"/>
          </a:xfrm>
          <a:prstGeom prst="bentConnector3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or: Elbow 79">
            <a:extLst>
              <a:ext uri="{FF2B5EF4-FFF2-40B4-BE49-F238E27FC236}">
                <a16:creationId xmlns:a16="http://schemas.microsoft.com/office/drawing/2014/main" id="{7BDF2321-A5AB-CC88-7A06-A6FABB9BF5AB}"/>
              </a:ext>
            </a:extLst>
          </p:cNvPr>
          <p:cNvCxnSpPr>
            <a:cxnSpLocks/>
            <a:stCxn id="76" idx="2"/>
          </p:cNvCxnSpPr>
          <p:nvPr/>
        </p:nvCxnSpPr>
        <p:spPr>
          <a:xfrm rot="5400000">
            <a:off x="2142116" y="4901086"/>
            <a:ext cx="955555" cy="366538"/>
          </a:xfrm>
          <a:prstGeom prst="bentConnector3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nector: Elbow 83">
            <a:extLst>
              <a:ext uri="{FF2B5EF4-FFF2-40B4-BE49-F238E27FC236}">
                <a16:creationId xmlns:a16="http://schemas.microsoft.com/office/drawing/2014/main" id="{70B8F1C6-2DDD-B427-5570-3E9E8BB08CD9}"/>
              </a:ext>
            </a:extLst>
          </p:cNvPr>
          <p:cNvCxnSpPr>
            <a:cxnSpLocks/>
          </p:cNvCxnSpPr>
          <p:nvPr/>
        </p:nvCxnSpPr>
        <p:spPr>
          <a:xfrm>
            <a:off x="2143316" y="4018946"/>
            <a:ext cx="44488" cy="1682721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nector: Elbow 86">
            <a:extLst>
              <a:ext uri="{FF2B5EF4-FFF2-40B4-BE49-F238E27FC236}">
                <a16:creationId xmlns:a16="http://schemas.microsoft.com/office/drawing/2014/main" id="{1DE3BD74-BC20-C318-18E5-275AF9D60695}"/>
              </a:ext>
            </a:extLst>
          </p:cNvPr>
          <p:cNvCxnSpPr>
            <a:cxnSpLocks/>
          </p:cNvCxnSpPr>
          <p:nvPr/>
        </p:nvCxnSpPr>
        <p:spPr>
          <a:xfrm rot="10800000" flipV="1">
            <a:off x="2308099" y="4019344"/>
            <a:ext cx="50002" cy="1682323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Rectangle 95">
            <a:extLst>
              <a:ext uri="{FF2B5EF4-FFF2-40B4-BE49-F238E27FC236}">
                <a16:creationId xmlns:a16="http://schemas.microsoft.com/office/drawing/2014/main" id="{C24BBC42-213F-5F37-DB3C-130873062808}"/>
              </a:ext>
            </a:extLst>
          </p:cNvPr>
          <p:cNvSpPr/>
          <p:nvPr/>
        </p:nvSpPr>
        <p:spPr>
          <a:xfrm>
            <a:off x="719777" y="3793194"/>
            <a:ext cx="3058146" cy="906632"/>
          </a:xfrm>
          <a:prstGeom prst="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F5E50FA4-44FE-C170-09CA-BDEF21930408}"/>
              </a:ext>
            </a:extLst>
          </p:cNvPr>
          <p:cNvGrpSpPr/>
          <p:nvPr/>
        </p:nvGrpSpPr>
        <p:grpSpPr>
          <a:xfrm>
            <a:off x="500875" y="5874239"/>
            <a:ext cx="1577768" cy="631941"/>
            <a:chOff x="500875" y="5874239"/>
            <a:chExt cx="1577768" cy="631941"/>
          </a:xfrm>
        </p:grpSpPr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92BCDC09-842C-070C-D584-A9BA66F0B60C}"/>
                </a:ext>
              </a:extLst>
            </p:cNvPr>
            <p:cNvSpPr txBox="1"/>
            <p:nvPr/>
          </p:nvSpPr>
          <p:spPr>
            <a:xfrm>
              <a:off x="500875" y="5874239"/>
              <a:ext cx="1120970" cy="5232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Instruction</a:t>
              </a:r>
            </a:p>
            <a:p>
              <a:pPr algn="ctr"/>
              <a:r>
                <a:rPr lang="en-US" sz="14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decode</a:t>
              </a:r>
            </a:p>
          </p:txBody>
        </p: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69C68162-6F29-C8C7-6FD3-65C7C5F8FC6F}"/>
                </a:ext>
              </a:extLst>
            </p:cNvPr>
            <p:cNvCxnSpPr>
              <a:cxnSpLocks/>
              <a:stCxn id="99" idx="3"/>
            </p:cNvCxnSpPr>
            <p:nvPr/>
          </p:nvCxnSpPr>
          <p:spPr>
            <a:xfrm>
              <a:off x="1621845" y="6135849"/>
              <a:ext cx="41803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68D96C9D-A873-50F9-3FA5-D3626F4189BA}"/>
                </a:ext>
              </a:extLst>
            </p:cNvPr>
            <p:cNvSpPr txBox="1"/>
            <p:nvPr/>
          </p:nvSpPr>
          <p:spPr>
            <a:xfrm>
              <a:off x="1485927" y="6154609"/>
              <a:ext cx="592716" cy="3515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en-US" sz="1200" dirty="0">
                  <a:latin typeface="Segoe UI" panose="020B0502040204020203" pitchFamily="34" charset="0"/>
                  <a:cs typeface="Segoe UI" panose="020B0502040204020203" pitchFamily="34" charset="0"/>
                </a:rPr>
                <a:t>ALU op</a:t>
              </a:r>
            </a:p>
          </p:txBody>
        </p:sp>
      </p:grpSp>
      <p:sp>
        <p:nvSpPr>
          <p:cNvPr id="121" name="Rectangle 120">
            <a:extLst>
              <a:ext uri="{FF2B5EF4-FFF2-40B4-BE49-F238E27FC236}">
                <a16:creationId xmlns:a16="http://schemas.microsoft.com/office/drawing/2014/main" id="{18105F0D-CC56-F8A7-A270-D21FBCF18E52}"/>
              </a:ext>
            </a:extLst>
          </p:cNvPr>
          <p:cNvSpPr/>
          <p:nvPr/>
        </p:nvSpPr>
        <p:spPr>
          <a:xfrm>
            <a:off x="394368" y="3545026"/>
            <a:ext cx="4695189" cy="3271942"/>
          </a:xfrm>
          <a:prstGeom prst="rect">
            <a:avLst/>
          </a:prstGeom>
          <a:noFill/>
          <a:ln w="28575"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C0178C7E-5C54-B413-E61B-2CBBEA0D6210}"/>
              </a:ext>
            </a:extLst>
          </p:cNvPr>
          <p:cNvSpPr txBox="1"/>
          <p:nvPr/>
        </p:nvSpPr>
        <p:spPr>
          <a:xfrm rot="16200000">
            <a:off x="-387734" y="4857152"/>
            <a:ext cx="1223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CPU</a:t>
            </a:r>
          </a:p>
        </p:txBody>
      </p: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72F27E7A-0801-A25B-5D6E-26281E6EE869}"/>
              </a:ext>
            </a:extLst>
          </p:cNvPr>
          <p:cNvGrpSpPr/>
          <p:nvPr/>
        </p:nvGrpSpPr>
        <p:grpSpPr>
          <a:xfrm>
            <a:off x="2246458" y="4699826"/>
            <a:ext cx="1138393" cy="1682038"/>
            <a:chOff x="2246458" y="4699826"/>
            <a:chExt cx="1138393" cy="1682038"/>
          </a:xfrm>
        </p:grpSpPr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4E89B8C0-03E4-6213-FD46-2578CF76D311}"/>
                </a:ext>
              </a:extLst>
            </p:cNvPr>
            <p:cNvSpPr txBox="1"/>
            <p:nvPr/>
          </p:nvSpPr>
          <p:spPr>
            <a:xfrm>
              <a:off x="2365413" y="6104865"/>
              <a:ext cx="9710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Segoe UI" panose="020B0502040204020203" pitchFamily="34" charset="0"/>
                  <a:cs typeface="Segoe UI" panose="020B0502040204020203" pitchFamily="34" charset="0"/>
                </a:rPr>
                <a:t>ALU output</a:t>
              </a:r>
            </a:p>
          </p:txBody>
        </p:sp>
        <p:cxnSp>
          <p:nvCxnSpPr>
            <p:cNvPr id="116" name="Straight Arrow Connector 115">
              <a:extLst>
                <a:ext uri="{FF2B5EF4-FFF2-40B4-BE49-F238E27FC236}">
                  <a16:creationId xmlns:a16="http://schemas.microsoft.com/office/drawing/2014/main" id="{7A548B3F-014B-C89A-1F50-71E07A4C2E6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55770" y="4699826"/>
              <a:ext cx="8318" cy="165647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60877453-79CA-67FB-59C5-3AC23C8ECE9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246458" y="6364731"/>
              <a:ext cx="1138393" cy="779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8E9B20DC-EC2C-1F54-2F50-7A990B951D46}"/>
              </a:ext>
            </a:extLst>
          </p:cNvPr>
          <p:cNvSpPr txBox="1">
            <a:spLocks/>
          </p:cNvSpPr>
          <p:nvPr/>
        </p:nvSpPr>
        <p:spPr>
          <a:xfrm>
            <a:off x="5226953" y="2966237"/>
            <a:ext cx="5199411" cy="409343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latin typeface="Bahnschrift Light" panose="020B0502040204020203" pitchFamily="34" charset="0"/>
              </a:rPr>
              <a:t>Suppose that a program contains the instruction </a:t>
            </a:r>
            <a:r>
              <a:rPr lang="en-US" sz="2400" dirty="0">
                <a:latin typeface="Lucida Console" panose="020B0609040504020204" pitchFamily="49" charset="0"/>
              </a:rPr>
              <a:t>add %</a:t>
            </a:r>
            <a:r>
              <a:rPr lang="en-US" sz="2400" dirty="0" err="1">
                <a:latin typeface="Lucida Console" panose="020B0609040504020204" pitchFamily="49" charset="0"/>
              </a:rPr>
              <a:t>rax</a:t>
            </a:r>
            <a:r>
              <a:rPr lang="en-US" sz="2400" dirty="0">
                <a:latin typeface="Lucida Console" panose="020B0609040504020204" pitchFamily="49" charset="0"/>
              </a:rPr>
              <a:t>, %</a:t>
            </a:r>
            <a:r>
              <a:rPr lang="en-US" sz="2400" dirty="0" err="1">
                <a:latin typeface="Lucida Console" panose="020B0609040504020204" pitchFamily="49" charset="0"/>
              </a:rPr>
              <a:t>rbx</a:t>
            </a:r>
            <a:endParaRPr lang="en-US" sz="2400" dirty="0">
              <a:latin typeface="Lucida Console" panose="020B0609040504020204" pitchFamily="49" charset="0"/>
            </a:endParaRPr>
          </a:p>
          <a:p>
            <a:pPr lvl="1"/>
            <a:r>
              <a:rPr lang="en-US" sz="2000" dirty="0">
                <a:latin typeface="Bahnschrift Light" panose="020B0502040204020203" pitchFamily="34" charset="0"/>
              </a:rPr>
              <a:t>This is an </a:t>
            </a:r>
            <a:r>
              <a:rPr lang="en-US" sz="2000" b="1" i="1" dirty="0">
                <a:latin typeface="Bahnschrift Light" panose="020B0502040204020203" pitchFamily="34" charset="0"/>
              </a:rPr>
              <a:t>arithmetic</a:t>
            </a:r>
            <a:r>
              <a:rPr lang="en-US" sz="2000" dirty="0">
                <a:latin typeface="Bahnschrift Light" panose="020B0502040204020203" pitchFamily="34" charset="0"/>
              </a:rPr>
              <a:t> instruction—we’re performing math upon two values</a:t>
            </a:r>
          </a:p>
          <a:p>
            <a:pPr lvl="1"/>
            <a:r>
              <a:rPr lang="en-US" sz="2000" dirty="0">
                <a:latin typeface="Bahnschrift Light" panose="020B0502040204020203" pitchFamily="34" charset="0"/>
              </a:rPr>
              <a:t>The semantics are “sum the values in </a:t>
            </a:r>
            <a:r>
              <a:rPr lang="en-US" sz="2000" dirty="0">
                <a:latin typeface="Lucida Console" panose="020B0609040504020204" pitchFamily="49" charset="0"/>
              </a:rPr>
              <a:t>%</a:t>
            </a:r>
            <a:r>
              <a:rPr lang="en-US" sz="2000" dirty="0" err="1">
                <a:latin typeface="Lucida Console" panose="020B0609040504020204" pitchFamily="49" charset="0"/>
              </a:rPr>
              <a:t>rax</a:t>
            </a:r>
            <a:r>
              <a:rPr lang="en-US" sz="2000" dirty="0">
                <a:latin typeface="Bahnschrift Light" panose="020B0502040204020203" pitchFamily="34" charset="0"/>
              </a:rPr>
              <a:t> and </a:t>
            </a:r>
            <a:r>
              <a:rPr lang="en-US" sz="2000" dirty="0">
                <a:latin typeface="Lucida Console" panose="020B0609040504020204" pitchFamily="49" charset="0"/>
              </a:rPr>
              <a:t>%</a:t>
            </a:r>
            <a:r>
              <a:rPr lang="en-US" sz="2000" dirty="0" err="1">
                <a:latin typeface="Lucida Console" panose="020B0609040504020204" pitchFamily="49" charset="0"/>
              </a:rPr>
              <a:t>rbx</a:t>
            </a:r>
            <a:r>
              <a:rPr lang="en-US" sz="2000" dirty="0">
                <a:latin typeface="Bahnschrift Light" panose="020B0502040204020203" pitchFamily="34" charset="0"/>
              </a:rPr>
              <a:t>, storing the result in </a:t>
            </a:r>
            <a:r>
              <a:rPr lang="en-US" sz="2000" dirty="0">
                <a:latin typeface="Lucida Console" panose="020B0609040504020204" pitchFamily="49" charset="0"/>
              </a:rPr>
              <a:t>%</a:t>
            </a:r>
            <a:r>
              <a:rPr lang="en-US" sz="2000" dirty="0" err="1">
                <a:latin typeface="Lucida Console" panose="020B0609040504020204" pitchFamily="49" charset="0"/>
              </a:rPr>
              <a:t>rbx</a:t>
            </a:r>
            <a:r>
              <a:rPr lang="en-US" sz="2000" dirty="0">
                <a:latin typeface="Bahnschrift Light" panose="020B0502040204020203" pitchFamily="34" charset="0"/>
              </a:rPr>
              <a:t>”</a:t>
            </a:r>
          </a:p>
          <a:p>
            <a:pPr lvl="1"/>
            <a:r>
              <a:rPr lang="en-US" sz="2000" dirty="0">
                <a:latin typeface="Bahnschrift Light" panose="020B0502040204020203" pitchFamily="34" charset="0"/>
              </a:rPr>
              <a:t>The instruction decode hardware sees that:</a:t>
            </a:r>
          </a:p>
          <a:p>
            <a:pPr lvl="2"/>
            <a:r>
              <a:rPr lang="en-US" sz="1600" dirty="0">
                <a:latin typeface="Bahnschrift Light" panose="020B0502040204020203" pitchFamily="34" charset="0"/>
              </a:rPr>
              <a:t>ALU op = “add”</a:t>
            </a:r>
          </a:p>
          <a:p>
            <a:pPr lvl="2"/>
            <a:r>
              <a:rPr lang="en-US" sz="1600" dirty="0">
                <a:latin typeface="Bahnschrift Light" panose="020B0502040204020203" pitchFamily="34" charset="0"/>
              </a:rPr>
              <a:t>ALU argument 1 = </a:t>
            </a:r>
            <a:r>
              <a:rPr lang="en-US" sz="1600" dirty="0">
                <a:latin typeface="Lucida Console" panose="020B0609040504020204" pitchFamily="49" charset="0"/>
              </a:rPr>
              <a:t>%</a:t>
            </a:r>
            <a:r>
              <a:rPr lang="en-US" sz="1600" dirty="0" err="1">
                <a:latin typeface="Lucida Console" panose="020B0609040504020204" pitchFamily="49" charset="0"/>
              </a:rPr>
              <a:t>rax</a:t>
            </a:r>
            <a:endParaRPr lang="en-US" sz="1600" dirty="0">
              <a:latin typeface="Lucida Console" panose="020B0609040504020204" pitchFamily="49" charset="0"/>
            </a:endParaRPr>
          </a:p>
          <a:p>
            <a:pPr lvl="2"/>
            <a:r>
              <a:rPr lang="en-US" sz="1600" dirty="0">
                <a:latin typeface="Bahnschrift Light" panose="020B0502040204020203" pitchFamily="34" charset="0"/>
              </a:rPr>
              <a:t>ALU argument 2 = </a:t>
            </a:r>
            <a:r>
              <a:rPr lang="en-US" sz="1600" dirty="0">
                <a:latin typeface="Lucida Console" panose="020B0609040504020204" pitchFamily="49" charset="0"/>
              </a:rPr>
              <a:t>%</a:t>
            </a:r>
            <a:r>
              <a:rPr lang="en-US" sz="1600" dirty="0" err="1">
                <a:latin typeface="Lucida Console" panose="020B0609040504020204" pitchFamily="49" charset="0"/>
              </a:rPr>
              <a:t>rbx</a:t>
            </a:r>
            <a:endParaRPr lang="en-US" sz="1600" dirty="0">
              <a:latin typeface="Lucida Console" panose="020B0609040504020204" pitchFamily="49" charset="0"/>
            </a:endParaRPr>
          </a:p>
          <a:p>
            <a:pPr lvl="2"/>
            <a:r>
              <a:rPr lang="en-US" sz="1600" dirty="0">
                <a:latin typeface="Bahnschrift Light" panose="020B0502040204020203" pitchFamily="34" charset="0"/>
              </a:rPr>
              <a:t>ALU output = </a:t>
            </a:r>
            <a:r>
              <a:rPr lang="en-US" sz="1600" dirty="0">
                <a:latin typeface="Lucida Console" panose="020B0609040504020204" pitchFamily="49" charset="0"/>
              </a:rPr>
              <a:t>%</a:t>
            </a:r>
            <a:r>
              <a:rPr lang="en-US" sz="1600" dirty="0" err="1">
                <a:latin typeface="Lucida Console" panose="020B0609040504020204" pitchFamily="49" charset="0"/>
              </a:rPr>
              <a:t>rbx</a:t>
            </a:r>
            <a:endParaRPr lang="en-US" sz="1600" dirty="0">
              <a:latin typeface="Lucida Console" panose="020B06090405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67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0099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0099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1" animBg="1"/>
      <p:bldP spid="68" grpId="2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5921</TotalTime>
  <Words>3626</Words>
  <Application>Microsoft Office PowerPoint</Application>
  <PresentationFormat>Widescreen</PresentationFormat>
  <Paragraphs>602</Paragraphs>
  <Slides>30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Arial</vt:lpstr>
      <vt:lpstr>Bahnschrift SemiBold</vt:lpstr>
      <vt:lpstr>Segoe UI Light</vt:lpstr>
      <vt:lpstr>Lucida Console</vt:lpstr>
      <vt:lpstr>Bahnschrift Light</vt:lpstr>
      <vt:lpstr>Calibri</vt:lpstr>
      <vt:lpstr>Segoe UI</vt:lpstr>
      <vt:lpstr>Bahnschrift</vt:lpstr>
      <vt:lpstr>Office Theme</vt:lpstr>
      <vt:lpstr>Welcome! CS 61: Lecture 1 9/6/2023</vt:lpstr>
      <vt:lpstr>What is CS 61?</vt:lpstr>
      <vt:lpstr>Schedule</vt:lpstr>
      <vt:lpstr>Schedule</vt:lpstr>
      <vt:lpstr>Schedule</vt:lpstr>
      <vt:lpstr>PowerPoint Presentation</vt:lpstr>
      <vt:lpstr>PowerPoint Presentation</vt:lpstr>
      <vt:lpstr>PowerPoint Presentation</vt:lpstr>
      <vt:lpstr>Schedule</vt:lpstr>
      <vt:lpstr>Schedule</vt:lpstr>
      <vt:lpstr>Schedule</vt:lpstr>
      <vt:lpstr>Schedule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Schedule</vt:lpstr>
      <vt:lpstr>Schedule</vt:lpstr>
      <vt:lpstr>PowerPoint Presentation</vt:lpstr>
      <vt:lpstr>PowerPoint Presentation</vt:lpstr>
      <vt:lpstr>Grades</vt:lpstr>
      <vt:lpstr>Attendance</vt:lpstr>
      <vt:lpstr>Policy for Questions During Lecture</vt:lpstr>
      <vt:lpstr>DO NOT MANSPLAIN</vt:lpstr>
      <vt:lpstr>Course Staff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Mickens</dc:creator>
  <cp:lastModifiedBy>James Mickens</cp:lastModifiedBy>
  <cp:revision>1495</cp:revision>
  <dcterms:created xsi:type="dcterms:W3CDTF">2019-12-16T17:08:25Z</dcterms:created>
  <dcterms:modified xsi:type="dcterms:W3CDTF">2023-09-07T01:33:35Z</dcterms:modified>
</cp:coreProperties>
</file>